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572" r:id="rId6"/>
    <p:sldId id="586" r:id="rId7"/>
    <p:sldId id="575" r:id="rId8"/>
    <p:sldId id="573" r:id="rId9"/>
    <p:sldId id="571" r:id="rId10"/>
    <p:sldId id="583" r:id="rId11"/>
    <p:sldId id="584" r:id="rId12"/>
    <p:sldId id="577" r:id="rId13"/>
    <p:sldId id="576" r:id="rId14"/>
    <p:sldId id="578" r:id="rId15"/>
    <p:sldId id="579" r:id="rId16"/>
    <p:sldId id="580" r:id="rId17"/>
    <p:sldId id="581" r:id="rId18"/>
    <p:sldId id="582" r:id="rId19"/>
  </p:sldIdLst>
  <p:sldSz cx="9144000" cy="5143500" type="screen16x9"/>
  <p:notesSz cx="6950075" cy="92360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300000000000000" pitchFamily="2" charset="0"/>
      <p:regular r:id="rId25"/>
      <p:bold r:id="rId26"/>
      <p:italic r:id="rId27"/>
      <p:boldItalic r:id="rId28"/>
    </p:embeddedFont>
    <p:embeddedFont>
      <p:font typeface="Montserrat Black" panose="00000A00000000000000" pitchFamily="2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6E78AA-9334-B429-C939-2604C19E3296}" name="Cindy Noe" initials="CN" userId="S::noec@detroitmi.gov::474b1d45-0a7f-4d1e-b071-d081463342a7" providerId="AD"/>
  <p188:author id="{5FA4BAC3-7A37-522D-2F17-68A147C497A0}" name="Megan Spitz" initials="MS" userId="S::megan.spitz@detroitmi.gov::8e47be4f-57a5-4cc4-b302-dcbb633e50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6BA"/>
    <a:srgbClr val="098E80"/>
    <a:srgbClr val="00CC99"/>
    <a:srgbClr val="2BC2AD"/>
    <a:srgbClr val="4FC7B6"/>
    <a:srgbClr val="17AA99"/>
    <a:srgbClr val="FFFFFF"/>
    <a:srgbClr val="A2CAC3"/>
    <a:srgbClr val="00C4B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A48CC-A84E-4E18-6AF5-40C4A0D61858}" v="47" dt="2024-02-13T18:56:12.544"/>
    <p1510:client id="{298EFC41-3D63-E4A2-473E-E77C7B87FA40}" v="294" dt="2024-02-14T18:43:01.064"/>
    <p1510:client id="{C84FF8AF-C4AB-4B8F-A96F-95ACB2D00778}" v="166" dt="2024-02-13T19:03:45.666"/>
    <p1510:client id="{CAE456D8-5369-D1A4-D483-DF1A960A262F}" v="989" dt="2024-02-15T17:29:11.606"/>
  </p1510:revLst>
</p1510:revInfo>
</file>

<file path=ppt/tableStyles.xml><?xml version="1.0" encoding="utf-8"?>
<a:tblStyleLst xmlns:a="http://schemas.openxmlformats.org/drawingml/2006/main" def="{133FD2DE-DCEA-42D3-B814-E29F0D542640}">
  <a:tblStyle styleId="{133FD2DE-DCEA-42D3-B814-E29F0D5426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0E65A71-F6BE-4FF1-911E-A377EEF9EE02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ac60a4f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ac60a4f5a_0_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288E0-EB59-6C90-234C-E9AF82E86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9C6C8-8883-BA0A-7F8B-676030DE3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F6B08-F19A-14C1-466A-F908DAA06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53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288E0-EB59-6C90-234C-E9AF82E86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9C6C8-8883-BA0A-7F8B-676030DE3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F6B08-F19A-14C1-466A-F908DAA06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68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FD03F-4B2B-95E2-1227-658ED6BA5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65362C-F666-11BD-B026-50F8E383A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EE35D4-8396-C2E3-4BEA-4B6F4BF20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65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38860-5297-949D-CFA5-542F27AC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88381F-809D-ACB4-4E73-50115B168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61251-2EE8-5F33-C73D-9D1FFE8D5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71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38860-5297-949D-CFA5-542F27AC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88381F-809D-ACB4-4E73-50115B168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61251-2EE8-5F33-C73D-9D1FFE8D5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9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9FD5B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0" y="2411009"/>
            <a:ext cx="8520600" cy="9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3361334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4144275"/>
            <a:ext cx="9144000" cy="999300"/>
          </a:xfrm>
          <a:prstGeom prst="rect">
            <a:avLst/>
          </a:prstGeom>
          <a:solidFill>
            <a:srgbClr val="9FD5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73189" y="784751"/>
            <a:ext cx="1197625" cy="13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740614" y="4798978"/>
            <a:ext cx="4091686" cy="3445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Montserrat" panose="000003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34" name="Google Shape;34;p5"/>
          <p:cNvCxnSpPr/>
          <p:nvPr/>
        </p:nvCxnSpPr>
        <p:spPr>
          <a:xfrm>
            <a:off x="320275" y="1015050"/>
            <a:ext cx="8519100" cy="0"/>
          </a:xfrm>
          <a:prstGeom prst="straightConnector1">
            <a:avLst/>
          </a:prstGeom>
          <a:noFill/>
          <a:ln w="38100" cap="flat" cmpd="sng">
            <a:solidFill>
              <a:srgbClr val="FEB70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11700" y="299100"/>
            <a:ext cx="372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48" name="Google Shape;48;p8"/>
          <p:cNvCxnSpPr/>
          <p:nvPr/>
        </p:nvCxnSpPr>
        <p:spPr>
          <a:xfrm>
            <a:off x="320275" y="1015050"/>
            <a:ext cx="3769500" cy="0"/>
          </a:xfrm>
          <a:prstGeom prst="straightConnector1">
            <a:avLst/>
          </a:prstGeom>
          <a:noFill/>
          <a:ln w="38100" cap="flat" cmpd="sng">
            <a:solidFill>
              <a:srgbClr val="FEB70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7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" name="Google Shape;33;p5">
            <a:extLst>
              <a:ext uri="{FF2B5EF4-FFF2-40B4-BE49-F238E27FC236}">
                <a16:creationId xmlns:a16="http://schemas.microsoft.com/office/drawing/2014/main" id="{6D725FFA-A21A-1B92-65FB-011D5EFA4A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805465" y="4798979"/>
            <a:ext cx="4091686" cy="3445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Montserrat" panose="000003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-6625" y="-6625"/>
            <a:ext cx="9150600" cy="4782600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00025" y="4502655"/>
            <a:ext cx="34394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3;p5">
            <a:extLst>
              <a:ext uri="{FF2B5EF4-FFF2-40B4-BE49-F238E27FC236}">
                <a16:creationId xmlns:a16="http://schemas.microsoft.com/office/drawing/2014/main" id="{5ECCEA8F-1F50-EF8C-970C-FC241BD406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812207" y="4801915"/>
            <a:ext cx="4091686" cy="3445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Montserrat" panose="000003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00025" y="4502655"/>
            <a:ext cx="34394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;p5">
            <a:extLst>
              <a:ext uri="{FF2B5EF4-FFF2-40B4-BE49-F238E27FC236}">
                <a16:creationId xmlns:a16="http://schemas.microsoft.com/office/drawing/2014/main" id="{58F8E8D2-30D1-CC7F-83FE-8FF6AD8F71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967591" y="4798979"/>
            <a:ext cx="4091686" cy="3445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Montserrat" panose="000003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" name="Google Shape;33;p5">
            <a:extLst>
              <a:ext uri="{FF2B5EF4-FFF2-40B4-BE49-F238E27FC236}">
                <a16:creationId xmlns:a16="http://schemas.microsoft.com/office/drawing/2014/main" id="{B6425A3D-77E6-D241-4D6F-9E3E54B0C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824921" y="4798979"/>
            <a:ext cx="4091686" cy="3445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Montserrat" panose="000003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;p5">
            <a:extLst>
              <a:ext uri="{FF2B5EF4-FFF2-40B4-BE49-F238E27FC236}">
                <a16:creationId xmlns:a16="http://schemas.microsoft.com/office/drawing/2014/main" id="{E3745196-8D5A-AE7D-2338-955E278C3C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40614" y="4798978"/>
            <a:ext cx="4091686" cy="3445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Montserrat" panose="000003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Black"/>
              <a:buNone/>
              <a:defRPr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7900" y="4776800"/>
            <a:ext cx="9144000" cy="366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00025" y="4502655"/>
            <a:ext cx="34394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4798825" y="4804475"/>
            <a:ext cx="4033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210753" y="2781984"/>
            <a:ext cx="8722241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sz="5000" dirty="0"/>
              <a:t>Community Agreement</a:t>
            </a:r>
            <a:br>
              <a:rPr lang="en" sz="5000" dirty="0"/>
            </a:br>
            <a:r>
              <a:rPr lang="en" sz="2000" b="1" dirty="0"/>
              <a:t>Hubbard Richard Resident Association</a:t>
            </a:r>
            <a:br>
              <a:rPr lang="en" sz="2000" b="1" dirty="0"/>
            </a:br>
            <a:r>
              <a:rPr lang="en" sz="2000" b="1" dirty="0"/>
              <a:t>Detroit International Bridge Company</a:t>
            </a:r>
            <a:br>
              <a:rPr lang="en" sz="2000" b="1" dirty="0"/>
            </a:br>
            <a:r>
              <a:rPr lang="en" sz="2000" b="1" dirty="0"/>
              <a:t>City of Detroit</a:t>
            </a:r>
            <a:br>
              <a:rPr lang="en" sz="2000" b="1" dirty="0"/>
            </a:br>
            <a:endParaRPr lang="en" dirty="0" err="1"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226127" y="3937620"/>
            <a:ext cx="8520600" cy="16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US" sz="1800" dirty="0"/>
          </a:p>
          <a:p>
            <a:pPr marL="0" indent="0"/>
            <a:r>
              <a:rPr lang="en" sz="1800" dirty="0"/>
              <a:t>February 15, 2024</a:t>
            </a: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189" y="784751"/>
            <a:ext cx="1197625" cy="13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CD0CD-A9E9-04CE-23C5-39C32D64C7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/>
              <a:t>1</a:t>
            </a:fld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A847B-9274-8D59-59B8-930A24CD43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66B13-5C8A-C443-A983-CC35177E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21" y="127351"/>
            <a:ext cx="7983941" cy="42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6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198337-D73A-EC41-C050-AA2D7CADD0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26C7E-1EBF-095A-1676-9E989640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99" y="8530"/>
            <a:ext cx="5853771" cy="44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2E089F-74C3-D463-8868-5AC9E33973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C9E9C-1A6E-549C-3282-30214F88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15" y="288096"/>
            <a:ext cx="7420970" cy="39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1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20DB41-951B-1B14-A963-7ABBAFAB72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5E154-C5B0-9202-BD4D-F3C19627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346" y="0"/>
            <a:ext cx="5904779" cy="45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8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C123D-865E-206C-0931-A0276C300B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47176-E700-A052-BC18-3914FD60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21" y="273809"/>
            <a:ext cx="7441157" cy="40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3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D245C3-FFD8-D232-F4C3-2BC5B194EE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F2261-9EA1-7746-D983-4A877669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831" y="42649"/>
            <a:ext cx="5792338" cy="43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8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B8715-50DB-891C-8057-8977F9AF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101D-8B04-6AA4-722E-9862AB91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ENGAGEMENT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60120-2AB2-AC80-0FBC-2D520AFB70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DF42A5-A5A3-F4B5-730E-4EFE6EA0B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167472"/>
              </p:ext>
            </p:extLst>
          </p:nvPr>
        </p:nvGraphicFramePr>
        <p:xfrm>
          <a:off x="383569" y="1247359"/>
          <a:ext cx="8380303" cy="3025688"/>
        </p:xfrm>
        <a:graphic>
          <a:graphicData uri="http://schemas.openxmlformats.org/drawingml/2006/table">
            <a:tbl>
              <a:tblPr firstRow="1" bandRow="1">
                <a:tableStyleId>{133FD2DE-DCEA-42D3-B814-E29F0D542640}</a:tableStyleId>
              </a:tblPr>
              <a:tblGrid>
                <a:gridCol w="2499980">
                  <a:extLst>
                    <a:ext uri="{9D8B030D-6E8A-4147-A177-3AD203B41FA5}">
                      <a16:colId xmlns:a16="http://schemas.microsoft.com/office/drawing/2014/main" val="3212416602"/>
                    </a:ext>
                  </a:extLst>
                </a:gridCol>
                <a:gridCol w="5880323">
                  <a:extLst>
                    <a:ext uri="{9D8B030D-6E8A-4147-A177-3AD203B41FA5}">
                      <a16:colId xmlns:a16="http://schemas.microsoft.com/office/drawing/2014/main" val="1839058241"/>
                    </a:ext>
                  </a:extLst>
                </a:gridCol>
              </a:tblGrid>
              <a:tr h="104664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ontserrat Black"/>
                        </a:rPr>
                        <a:t>Jan. 2022 – May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ontserrat Black"/>
                        </a:rPr>
                        <a:t>12+ meetings</a:t>
                      </a:r>
                      <a:br>
                        <a:rPr lang="en-US" sz="1400" dirty="0">
                          <a:latin typeface="Montserrat Black"/>
                        </a:rPr>
                      </a:br>
                      <a:r>
                        <a:rPr lang="en-US" sz="1400" dirty="0">
                          <a:latin typeface="Montserrat Black"/>
                        </a:rPr>
                        <a:t>DIBC + HRRA &amp;/or City (CMs Santiago-Romero &amp; Waters)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207861"/>
                  </a:ext>
                </a:extLst>
              </a:tr>
              <a:tr h="41805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ontserrat Black"/>
                        </a:rPr>
                        <a:t>May 12,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ontserrat Black"/>
                        </a:rPr>
                        <a:t>MOU signed by HRRA, DIBC &amp; 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474182"/>
                  </a:ext>
                </a:extLst>
              </a:tr>
              <a:tr h="114233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ontserrat Black"/>
                        </a:rPr>
                        <a:t>May 2023 – Sept.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ontserrat Black"/>
                        </a:rPr>
                        <a:t>Additional meetings/negotiations re: </a:t>
                      </a:r>
                      <a:br>
                        <a:rPr lang="en-US" sz="1400" dirty="0">
                          <a:latin typeface="Montserrat Black"/>
                        </a:rPr>
                      </a:br>
                      <a:r>
                        <a:rPr lang="en-US" sz="1400" dirty="0">
                          <a:latin typeface="Montserrat Black"/>
                        </a:rPr>
                        <a:t>MOU </a:t>
                      </a:r>
                      <a:r>
                        <a:rPr lang="en-US" sz="1400" b="0" i="0" u="none" strike="noStrike" noProof="0" dirty="0">
                          <a:latin typeface="Montserrat Black"/>
                        </a:rPr>
                        <a:t>⮕ </a:t>
                      </a:r>
                      <a:r>
                        <a:rPr lang="en-US" sz="1400" dirty="0">
                          <a:latin typeface="Montserrat Black"/>
                        </a:rPr>
                        <a:t>Community Agreement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589749"/>
                  </a:ext>
                </a:extLst>
              </a:tr>
              <a:tr h="41865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Montserrat Black"/>
                        </a:rPr>
                        <a:t>October 20, 2023</a:t>
                      </a:r>
                      <a:endParaRPr lang="en-US" sz="1400" b="0" i="0" u="none" strike="noStrike" noProof="0" dirty="0">
                        <a:solidFill>
                          <a:srgbClr val="808080"/>
                        </a:solidFill>
                        <a:latin typeface="Montserrat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latin typeface="Montserrat Black"/>
                        </a:rPr>
                        <a:t>Community Agreement executed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5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80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B8715-50DB-891C-8057-8977F9AF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101D-8B04-6AA4-722E-9862AB91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COMMUNITY AGREEMENT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20BBB-192D-7EAB-6ED1-C3E54A00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15067"/>
            <a:ext cx="8520600" cy="3280329"/>
          </a:xfrm>
        </p:spPr>
        <p:txBody>
          <a:bodyPr/>
          <a:lstStyle/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2900" b="1" dirty="0">
                <a:latin typeface="Montserrat Black"/>
              </a:rPr>
              <a:t>DIBC donates:</a:t>
            </a:r>
            <a:endParaRPr lang="en-US" sz="2900" dirty="0"/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r>
              <a:rPr lang="en-US" sz="2700" b="1" dirty="0">
                <a:latin typeface="Montserrat Black"/>
              </a:rPr>
              <a:t>9 lots &amp; 1 house to HRRA (+ $20k/lot)</a:t>
            </a:r>
            <a:endParaRPr lang="en-US" sz="2700" dirty="0"/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r>
              <a:rPr lang="en-US" sz="2700" b="1" dirty="0">
                <a:latin typeface="Montserrat Black"/>
              </a:rPr>
              <a:t>4.5-acre development site to HRRA</a:t>
            </a:r>
            <a:endParaRPr lang="en-US" sz="2700" dirty="0"/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r>
              <a:rPr lang="en-US" sz="2700" b="1" dirty="0">
                <a:latin typeface="Montserrat Black"/>
              </a:rPr>
              <a:t>Roberto Clemente lot to City</a:t>
            </a:r>
            <a:endParaRPr lang="en-US" sz="2700" dirty="0"/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r>
              <a:rPr lang="en-US" sz="2700" b="1" dirty="0">
                <a:latin typeface="Montserrat Black"/>
              </a:rPr>
              <a:t>New, fully constructed 16th Street  </a:t>
            </a:r>
            <a:endParaRPr lang="en-US" sz="2700" dirty="0"/>
          </a:p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3000" b="1" dirty="0">
              <a:latin typeface="Montserrat Black"/>
            </a:endParaRPr>
          </a:p>
          <a:p>
            <a:pPr marL="152400" indent="0">
              <a:buNone/>
            </a:pPr>
            <a:endParaRPr lang="en-US" sz="3200" b="1" dirty="0">
              <a:latin typeface="Montserrat Black"/>
            </a:endParaRPr>
          </a:p>
          <a:p>
            <a:pPr marL="152400" indent="0">
              <a:buNone/>
            </a:pPr>
            <a:endParaRPr lang="en-US" sz="3200" b="1" dirty="0">
              <a:latin typeface="Montserrat Black"/>
            </a:endParaRPr>
          </a:p>
          <a:p>
            <a:pPr marL="152400" indent="0">
              <a:buNone/>
            </a:pPr>
            <a:endParaRPr lang="en-US" sz="3200" b="1" dirty="0">
              <a:latin typeface="Montserrat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60120-2AB2-AC80-0FBC-2D520AFB70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664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305C60-5EB3-97E9-3AD4-D08C703D3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0000">
            <a:off x="2474227" y="-438476"/>
            <a:ext cx="4193320" cy="54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6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5EB5-32B0-F90F-C450-8193D73A7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2F0A-9872-C48B-10E9-46D65C7C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COMMUNITY AGREEMENT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9FD05-828A-EE5A-9BD2-C488410F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29367"/>
            <a:ext cx="8520600" cy="3280329"/>
          </a:xfrm>
        </p:spPr>
        <p:txBody>
          <a:bodyPr/>
          <a:lstStyle/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2900" b="1" dirty="0">
                <a:latin typeface="Montserrat Black"/>
              </a:rPr>
              <a:t>DIBC will not:</a:t>
            </a:r>
            <a:endParaRPr lang="en-US" sz="2900" dirty="0"/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r>
              <a:rPr lang="en-US" sz="2900" b="1" dirty="0">
                <a:latin typeface="Montserrat Black"/>
              </a:rPr>
              <a:t>Acquire additional properties in Hubbard Richard</a:t>
            </a:r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r>
              <a:rPr lang="en-US" sz="2900" b="1" dirty="0">
                <a:latin typeface="Montserrat Black"/>
              </a:rPr>
              <a:t>Route trucks east of vacated St. Anne</a:t>
            </a:r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r>
              <a:rPr lang="en-US" sz="2900" b="1" dirty="0">
                <a:latin typeface="Montserrat Black"/>
              </a:rPr>
              <a:t>Seek closure of West Lafayette St.</a:t>
            </a:r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endParaRPr lang="en-US" sz="2900" b="1" dirty="0">
              <a:latin typeface="Montserrat Black"/>
            </a:endParaRPr>
          </a:p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900" b="1" dirty="0">
              <a:latin typeface="Montserrat Black"/>
            </a:endParaRPr>
          </a:p>
          <a:p>
            <a:pPr marL="152400" indent="0">
              <a:buNone/>
            </a:pPr>
            <a:endParaRPr lang="en-US" sz="2900" b="1" dirty="0">
              <a:latin typeface="Montserrat Black"/>
            </a:endParaRPr>
          </a:p>
          <a:p>
            <a:pPr marL="152400" indent="0">
              <a:buNone/>
            </a:pPr>
            <a:endParaRPr lang="en-US" sz="2900" b="1" dirty="0">
              <a:latin typeface="Montserrat Black"/>
            </a:endParaRPr>
          </a:p>
          <a:p>
            <a:pPr marL="152400" indent="0">
              <a:buNone/>
            </a:pPr>
            <a:endParaRPr lang="en-US" sz="2900" b="1" dirty="0">
              <a:latin typeface="Montserrat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3F3CA-1D7F-A2BE-13E0-9D3D67D59B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958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E5415-759C-0938-F31F-6BA50C860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30AE-61AE-718B-1FDB-6210BE4B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COMMUNITY AGREEMENT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417DF-B503-B7EF-0BF9-8ACD391F3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29367"/>
            <a:ext cx="8520600" cy="3280329"/>
          </a:xfrm>
        </p:spPr>
        <p:txBody>
          <a:bodyPr/>
          <a:lstStyle/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3000" b="1" dirty="0">
                <a:latin typeface="Montserrat Black"/>
              </a:rPr>
              <a:t>Plaza expansion features:</a:t>
            </a:r>
            <a:endParaRPr lang="en-US" dirty="0"/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r>
              <a:rPr lang="en-US" sz="3000" b="1" dirty="0">
                <a:latin typeface="Montserrat Black"/>
              </a:rPr>
              <a:t>Vegetative buffer</a:t>
            </a:r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r>
              <a:rPr lang="en-US" sz="3000" b="1" dirty="0">
                <a:latin typeface="Montserrat Black"/>
              </a:rPr>
              <a:t>Undergrounded utility lines</a:t>
            </a:r>
          </a:p>
          <a:p>
            <a:pPr marL="609600" indent="-457200">
              <a:lnSpc>
                <a:spcPct val="100000"/>
              </a:lnSpc>
              <a:spcBef>
                <a:spcPts val="1600"/>
              </a:spcBef>
            </a:pPr>
            <a:r>
              <a:rPr lang="en-US" sz="3000" b="1" dirty="0">
                <a:latin typeface="Montserrat Black"/>
              </a:rPr>
              <a:t>Context-appropriate wall</a:t>
            </a:r>
            <a:endParaRPr lang="en-US" dirty="0"/>
          </a:p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3000" b="1" dirty="0">
              <a:latin typeface="Montserrat Black"/>
            </a:endParaRPr>
          </a:p>
          <a:p>
            <a:pPr marL="152400" indent="0">
              <a:buNone/>
            </a:pPr>
            <a:endParaRPr lang="en-US" sz="3200" b="1" dirty="0">
              <a:latin typeface="Montserrat Black"/>
            </a:endParaRPr>
          </a:p>
          <a:p>
            <a:pPr marL="152400" indent="0">
              <a:buNone/>
            </a:pPr>
            <a:endParaRPr lang="en-US" sz="3200" b="1" dirty="0">
              <a:latin typeface="Montserrat Black"/>
            </a:endParaRPr>
          </a:p>
          <a:p>
            <a:pPr marL="152400" indent="0">
              <a:buNone/>
            </a:pPr>
            <a:endParaRPr lang="en-US" sz="3200" b="1" dirty="0">
              <a:latin typeface="Montserrat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4D8A6-59CB-F145-F071-D3F38AAE5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580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E5415-759C-0938-F31F-6BA50C860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30AE-61AE-718B-1FDB-6210BE4B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COMMUNITY AGREEMENT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417DF-B503-B7EF-0BF9-8ACD391F3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29367"/>
            <a:ext cx="8520600" cy="3280329"/>
          </a:xfrm>
        </p:spPr>
        <p:txBody>
          <a:bodyPr/>
          <a:lstStyle/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3000" b="1" dirty="0">
                <a:latin typeface="Montserrat Black"/>
              </a:rPr>
              <a:t>"Effective Date":</a:t>
            </a:r>
            <a:endParaRPr lang="en-US" dirty="0"/>
          </a:p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3000" b="1" dirty="0">
                <a:latin typeface="Montserrat Black"/>
              </a:rPr>
              <a:t>- Bridge Plaza Expansion approvals</a:t>
            </a:r>
            <a:br>
              <a:rPr lang="en-US" sz="3000" b="1" dirty="0">
                <a:latin typeface="Montserrat Black"/>
              </a:rPr>
            </a:br>
            <a:r>
              <a:rPr lang="en-US" sz="3000" b="1" dirty="0">
                <a:latin typeface="Montserrat Black"/>
              </a:rPr>
              <a:t>  </a:t>
            </a:r>
            <a:r>
              <a:rPr lang="en-US" sz="1000" b="1" dirty="0">
                <a:latin typeface="Montserrat Black"/>
              </a:rPr>
              <a:t> </a:t>
            </a:r>
            <a:r>
              <a:rPr lang="en-US" sz="3000" b="1" dirty="0">
                <a:latin typeface="Montserrat Black"/>
              </a:rPr>
              <a:t>(including required rezoning)</a:t>
            </a:r>
          </a:p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3000" b="1" dirty="0">
                <a:latin typeface="Montserrat Black"/>
              </a:rPr>
              <a:t>- City Council approval of</a:t>
            </a:r>
            <a:br>
              <a:rPr lang="en-US" sz="3000" b="1" dirty="0">
                <a:latin typeface="Montserrat Black"/>
              </a:rPr>
            </a:br>
            <a:r>
              <a:rPr lang="en-US" sz="3000" b="1" dirty="0">
                <a:latin typeface="Montserrat Black"/>
              </a:rPr>
              <a:t>  </a:t>
            </a:r>
            <a:r>
              <a:rPr lang="en-US" sz="1100" b="1" dirty="0">
                <a:latin typeface="Montserrat Black"/>
              </a:rPr>
              <a:t> </a:t>
            </a:r>
            <a:r>
              <a:rPr lang="en-US" sz="3000" b="1" dirty="0">
                <a:latin typeface="Montserrat Black"/>
              </a:rPr>
              <a:t>Community Agreement</a:t>
            </a:r>
          </a:p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3000" b="1" dirty="0">
              <a:latin typeface="Montserrat Black"/>
            </a:endParaRPr>
          </a:p>
          <a:p>
            <a:pPr marL="15240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3000" b="1" dirty="0">
              <a:latin typeface="Montserrat Black"/>
            </a:endParaRPr>
          </a:p>
          <a:p>
            <a:pPr marL="152400" indent="0">
              <a:buNone/>
            </a:pPr>
            <a:endParaRPr lang="en-US" sz="3200" b="1" dirty="0">
              <a:latin typeface="Montserrat Black"/>
            </a:endParaRPr>
          </a:p>
          <a:p>
            <a:pPr marL="152400" indent="0">
              <a:buNone/>
            </a:pPr>
            <a:endParaRPr lang="en-US" sz="3200" b="1" dirty="0">
              <a:latin typeface="Montserrat Black"/>
            </a:endParaRPr>
          </a:p>
          <a:p>
            <a:pPr marL="152400" indent="0">
              <a:buNone/>
            </a:pPr>
            <a:endParaRPr lang="en-US" sz="3200" b="1" dirty="0">
              <a:latin typeface="Montserrat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4D8A6-59CB-F145-F071-D3F38AAE5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937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ECFF-05E4-8023-51D4-7AC8AD91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78FA6-A8DF-FA48-885D-E466B588ED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585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A847B-9274-8D59-59B8-930A24CD43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F6C65-E6D2-16AF-B20A-A6DCF39AD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30" y="0"/>
            <a:ext cx="5733068" cy="44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78586"/>
      </p:ext>
    </p:extLst>
  </p:cSld>
  <p:clrMapOvr>
    <a:masterClrMapping/>
  </p:clrMapOvr>
</p:sld>
</file>

<file path=ppt/theme/theme1.xml><?xml version="1.0" encoding="utf-8"?>
<a:theme xmlns:a="http://schemas.openxmlformats.org/drawingml/2006/main" name="DoIT Slide Template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B0577B037B154E8A9CBA335CE6981C" ma:contentTypeVersion="17" ma:contentTypeDescription="Create a new document." ma:contentTypeScope="" ma:versionID="c4545282b9f7cbb4c632e34f9c021118">
  <xsd:schema xmlns:xsd="http://www.w3.org/2001/XMLSchema" xmlns:xs="http://www.w3.org/2001/XMLSchema" xmlns:p="http://schemas.microsoft.com/office/2006/metadata/properties" xmlns:ns1="http://schemas.microsoft.com/sharepoint/v3" xmlns:ns2="9070ac31-62f3-4193-b621-ffc18a343150" xmlns:ns3="3981967e-3284-4bf2-b4a7-a8a89e291934" targetNamespace="http://schemas.microsoft.com/office/2006/metadata/properties" ma:root="true" ma:fieldsID="beca871fd935d7274a53506bee7c3c17" ns1:_="" ns2:_="" ns3:_="">
    <xsd:import namespace="http://schemas.microsoft.com/sharepoint/v3"/>
    <xsd:import namespace="9070ac31-62f3-4193-b621-ffc18a343150"/>
    <xsd:import namespace="3981967e-3284-4bf2-b4a7-a8a89e291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trategicCategory" minOccurs="0"/>
                <xsd:element ref="ns2:LeanTeamMember_x0028_s_x0029_Assigned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0ac31-62f3-4193-b621-ffc18a343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rategicCategory" ma:index="10" nillable="true" ma:displayName="Strategic Category" ma:description="Lean Team Strategic Category" ma:format="Dropdown" ma:internalName="StrategicCategory">
      <xsd:simpleType>
        <xsd:restriction base="dms:Choice">
          <xsd:enumeration value="ARPA Admin"/>
          <xsd:enumeration value="Blight &amp; Demo"/>
          <xsd:enumeration value="Housing"/>
          <xsd:enumeration value="HR"/>
          <xsd:enumeration value="Human Services (CHC)"/>
          <xsd:enumeration value="Workforce"/>
          <xsd:enumeration value="Procurement"/>
          <xsd:enumeration value="Development"/>
          <xsd:enumeration value="Assessor"/>
          <xsd:enumeration value="OCFO Other"/>
          <xsd:enumeration value="Miscellaneous"/>
          <xsd:enumeration value="Lean Team Internal"/>
        </xsd:restriction>
      </xsd:simpleType>
    </xsd:element>
    <xsd:element name="LeanTeamMember_x0028_s_x0029_Assigned" ma:index="11" nillable="true" ma:displayName="Lean Team Member(s) Assigned" ma:description="Lean Team Member(s) assigned to this project" ma:format="Dropdown" ma:list="UserInfo" ma:SharePointGroup="0" ma:internalName="LeanTeamMember_x0028_s_x0029_Assigne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042f1e1-721c-4f15-8265-f5fffa71f7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1967e-3284-4bf2-b4a7-a8a89e2919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d5bd2fe-a908-4cf9-b253-f9603c123894}" ma:internalName="TaxCatchAll" ma:showField="CatchAllData" ma:web="3981967e-3284-4bf2-b4a7-a8a89e2919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rategicCategory xmlns="9070ac31-62f3-4193-b621-ffc18a343150" xsi:nil="true"/>
    <LeanTeamMember_x0028_s_x0029_Assigned xmlns="9070ac31-62f3-4193-b621-ffc18a343150">
      <UserInfo>
        <DisplayName/>
        <AccountId xsi:nil="true"/>
        <AccountType/>
      </UserInfo>
    </LeanTeamMember_x0028_s_x0029_Assigned>
    <lcf76f155ced4ddcb4097134ff3c332f xmlns="9070ac31-62f3-4193-b621-ffc18a3431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3981967e-3284-4bf2-b4a7-a8a89e291934" xsi:nil="true"/>
    <SharedWithUsers xmlns="3981967e-3284-4bf2-b4a7-a8a89e291934">
      <UserInfo>
        <DisplayName>M365-Lean-Dept Members</DisplayName>
        <AccountId>7</AccountId>
        <AccountType/>
      </UserInfo>
      <UserInfo>
        <DisplayName>Tantaneice Scott</DisplayName>
        <AccountId>77</AccountId>
        <AccountType/>
      </UserInfo>
      <UserInfo>
        <DisplayName>Dylon Adrine</DisplayName>
        <AccountId>15</AccountId>
        <AccountType/>
      </UserInfo>
      <UserInfo>
        <DisplayName>Miriam Blanks-Smart</DisplayName>
        <AccountId>81</AccountId>
        <AccountType/>
      </UserInfo>
      <UserInfo>
        <DisplayName>Maria Young</DisplayName>
        <AccountId>75</AccountId>
        <AccountType/>
      </UserInfo>
      <UserInfo>
        <DisplayName>M365-Lean-Dept Owners</DisplayName>
        <AccountId>3</AccountId>
        <AccountType/>
      </UserInfo>
      <UserInfo>
        <DisplayName>Marty Guinn</DisplayName>
        <AccountId>84</AccountId>
        <AccountType/>
      </UserInfo>
      <UserInfo>
        <DisplayName>Susan Reinke</DisplayName>
        <AccountId>25</AccountId>
        <AccountType/>
      </UserInfo>
      <UserInfo>
        <DisplayName>Luke Polcyn</DisplayName>
        <AccountId>95</AccountId>
        <AccountType/>
      </UserInfo>
      <UserInfo>
        <DisplayName>Megan Spitz</DisplayName>
        <AccountId>11</AccountId>
        <AccountType/>
      </UserInfo>
      <UserInfo>
        <DisplayName>Nicole Sherard-Freeman</DisplayName>
        <AccountId>88</AccountId>
        <AccountType/>
      </UserInfo>
      <UserInfo>
        <DisplayName>Todd Bettison</DisplayName>
        <AccountId>89</AccountId>
        <AccountType/>
      </UserInfo>
      <UserInfo>
        <DisplayName>Brandon Lockhart</DisplayName>
        <AccountId>24</AccountId>
        <AccountType/>
      </UserInfo>
      <UserInfo>
        <DisplayName>Cindy Noe</DisplayName>
        <AccountId>18</AccountId>
        <AccountType/>
      </UserInfo>
      <UserInfo>
        <DisplayName>Mollika Biernat</DisplayName>
        <AccountId>13</AccountId>
        <AccountType/>
      </UserInfo>
      <UserInfo>
        <DisplayName>Anthony Zander</DisplayName>
        <AccountId>26</AccountId>
        <AccountType/>
      </UserInfo>
      <UserInfo>
        <DisplayName>Raymond Scott</DisplayName>
        <AccountId>107</AccountId>
        <AccountType/>
      </UserInfo>
      <UserInfo>
        <DisplayName>David Bell</DisplayName>
        <AccountId>108</AccountId>
        <AccountType/>
      </UserInfo>
      <UserInfo>
        <DisplayName>Stephanie Powe</DisplayName>
        <AccountId>109</AccountId>
        <AccountType/>
      </UserInfo>
      <UserInfo>
        <DisplayName>Kelly Files</DisplayName>
        <AccountId>110</AccountId>
        <AccountType/>
      </UserInfo>
      <UserInfo>
        <DisplayName>Kevin Jones</DisplayName>
        <AccountId>111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A58BE68-E25B-4938-98E5-25A2D81F37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13ECEB-8A37-45D3-89AA-D6B33292BF6B}">
  <ds:schemaRefs>
    <ds:schemaRef ds:uri="3981967e-3284-4bf2-b4a7-a8a89e291934"/>
    <ds:schemaRef ds:uri="9070ac31-62f3-4193-b621-ffc18a3431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971472-ECE5-43AD-91CB-9E757076A4B7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3981967e-3284-4bf2-b4a7-a8a89e291934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9070ac31-62f3-4193-b621-ffc18a3431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201</Words>
  <Application>Microsoft Office PowerPoint</Application>
  <PresentationFormat>On-screen Show (16:9)</PresentationFormat>
  <Paragraphs>57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Montserrat</vt:lpstr>
      <vt:lpstr>Montserrat Black</vt:lpstr>
      <vt:lpstr>Arial</vt:lpstr>
      <vt:lpstr>Calibri</vt:lpstr>
      <vt:lpstr>DoIT Slide Template</vt:lpstr>
      <vt:lpstr>    Community Agreement Hubbard Richard Resident Association Detroit International Bridge Company City of Detroit </vt:lpstr>
      <vt:lpstr>ENGAGEMENT TIMELINE</vt:lpstr>
      <vt:lpstr>COMMUNITY AGREEMENT</vt:lpstr>
      <vt:lpstr>PowerPoint Presentation</vt:lpstr>
      <vt:lpstr>COMMUNITY AGREEMENT</vt:lpstr>
      <vt:lpstr>COMMUNITY AGREEMENT</vt:lpstr>
      <vt:lpstr>COMMUNITY AGREEMENT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Process Improvement</dc:title>
  <cp:lastModifiedBy>Luke Polcyn</cp:lastModifiedBy>
  <cp:revision>1890</cp:revision>
  <cp:lastPrinted>2023-08-01T16:19:13Z</cp:lastPrinted>
  <dcterms:modified xsi:type="dcterms:W3CDTF">2024-02-15T19:13:46Z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aredWithUsers">
    <vt:lpwstr>7;#Mollika Biernat;#77;#Luke Polcyn;#15;#Cindy Noe;#81;#Anthony Zander;#75;#Brandon Lockhart;#3;#Megan Spitz;#84;#Susan Reinke</vt:lpwstr>
  </property>
  <property fmtid="{D5CDD505-2E9C-101B-9397-08002B2CF9AE}" pid="3" name="ContentTypeId">
    <vt:lpwstr>0x0101000AB0577B037B154E8A9CBA335CE6981C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