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7"/>
  </p:notesMasterIdLst>
  <p:sldIdLst>
    <p:sldId id="450" r:id="rId5"/>
    <p:sldId id="472" r:id="rId6"/>
    <p:sldId id="2163" r:id="rId7"/>
    <p:sldId id="2165" r:id="rId8"/>
    <p:sldId id="2167" r:id="rId9"/>
    <p:sldId id="2158" r:id="rId10"/>
    <p:sldId id="2159" r:id="rId11"/>
    <p:sldId id="2160" r:id="rId12"/>
    <p:sldId id="2161" r:id="rId13"/>
    <p:sldId id="722" r:id="rId14"/>
    <p:sldId id="2168" r:id="rId15"/>
    <p:sldId id="4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77F08-616F-5A5E-E870-D103763F0951}" name="Anjana Schroeder" initials="AS" userId="S::anjana.schroeder@downtowndetroit.org::c2a12195-d071-4bbb-9dbc-e0dce8b1b69d" providerId="AD"/>
  <p188:author id="{032D8F2A-DDC3-7D68-D6EE-DAC39738DF4D}" name="Talitha Johnson" initials="TJ" userId="S::talitha.johnson@downtowndetroit.org::7025e89b-bd04-4d0c-b18b-c257526e6ea2" providerId="AD"/>
  <p188:author id="{4B3D5B65-911C-C2E7-3CBA-5044B29C9B89}" name="Kerry Sanders" initials="KS" userId="3CrHaQnwddN1GS7oYIK0Vs18aj+R0saEE/EA9NQyjT0=" providerId="None"/>
  <p188:author id="{E723F09C-4848-8951-A68F-C254AA2225CF}" name="Joshua Long" initials="JL" userId="S::josh.long@downtowndetroit.org::323d433c-9a98-44b0-aece-76ebce5c5a5a" providerId="AD"/>
  <p188:author id="{C8D6FDDB-64CE-9B3E-E82A-1AE030BCBC35}" name="Jason Willis" initials="" userId="S::jason.willis@downtowndetroit.org::f129b1f7-ce1f-4c4d-9432-9a1000c509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94C"/>
    <a:srgbClr val="CCD65F"/>
    <a:srgbClr val="3FB1E8"/>
    <a:srgbClr val="29316C"/>
    <a:srgbClr val="0778BB"/>
    <a:srgbClr val="04A693"/>
    <a:srgbClr val="F89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FC11C-DD97-6F47-95F1-BF5E48A782A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4EC21-9601-B14C-B3BD-29602FFFC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7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1806: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City of Detroit incorporated (before Michigan is admitted into the Union which happened in 1837)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1903: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Ford Motor Company launched with $28,000 from 12 investors </a:t>
            </a:r>
          </a:p>
          <a:p>
            <a:r>
              <a:rPr lang="en-US" sz="1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1909: First mile of concrete highway paved along Woodward Avenue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1909: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Ford Building, Detroit’s first modern skyscraper completed, at 23 stories tall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1912: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Tiger Stadium opened as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Navin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Field, home to the Detroit Tigers and Lions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1923: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Motors relocated HQ to New Center along Grand Blvd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1929-1930: The Ambassador Bridge completed, connecting Detroit to Windsor, Canada; Detroit–Windsor Tunnel completed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1950 Population: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1,849,568 people (population peak)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1953: John C. Lodge Freeway/M-10 opened with the first full freeway-to-freeway interchange in U.S. at </a:t>
            </a:r>
            <a:r>
              <a:rPr lang="en-US" sz="1200" b="1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Edsel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Ford Freeway/I-94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1955: </a:t>
            </a:r>
            <a:r>
              <a:rPr lang="en-US" sz="1200" b="1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Edsel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Ford Freeway/I-94 completed to connect I-96 across Downtown to Russell Street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Highway construction is significant because it expanded Detroit accessibility to the metro area (suburb growth, population loss)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C3A67-08F1-CE4C-897B-1A0E51DDBA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1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1806: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City of Detroit incorporated (before Michigan is admitted into the Union which happened in 1837)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1903: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Ford Motor Company launched with $28,000 from 12 investors </a:t>
            </a:r>
          </a:p>
          <a:p>
            <a:r>
              <a:rPr lang="en-US" sz="1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1909: First mile of concrete highway paved along Woodward Avenue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1909: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Ford Building, Detroit’s first modern skyscraper completed, at 23 stories tall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1912: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Tiger Stadium opened as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Navin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Field, home to the Detroit Tigers and Lions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1923: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Motors relocated HQ to New Center along Grand Blvd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1929-1930: The Ambassador Bridge completed, connecting Detroit to Windsor, Canada; Detroit–Windsor Tunnel completed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1950 Population: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1,849,568 people (population peak)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1953: John C. Lodge Freeway/M-10 opened with the first full freeway-to-freeway interchange in U.S. at </a:t>
            </a:r>
            <a:r>
              <a:rPr lang="en-US" sz="1200" b="1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Edsel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Ford Freeway/I-94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1955: </a:t>
            </a:r>
            <a:r>
              <a:rPr lang="en-US" sz="1200" b="1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Edsel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Ford Freeway/I-94 completed to connect I-96 across Downtown to Russell Street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Highway construction is significant because it expanded Detroit accessibility to the metro area (suburb growth, population loss)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C3A67-08F1-CE4C-897B-1A0E51DDBA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1806: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City of Detroit incorporated (before Michigan is admitted into the Union which happened in 1837)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1903: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Ford Motor Company launched with $28,000 from 12 investors </a:t>
            </a:r>
          </a:p>
          <a:p>
            <a:r>
              <a:rPr lang="en-US" sz="1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1909: First mile of concrete highway paved along Woodward Avenue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1909: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Ford Building, Detroit’s first modern skyscraper completed, at 23 stories tall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1912: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Tiger Stadium opened as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Navin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Field, home to the Detroit Tigers and Lions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1923: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Motors relocated HQ to New Center along Grand Blvd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1929-1930: The Ambassador Bridge completed, connecting Detroit to Windsor, Canada; Detroit–Windsor Tunnel completed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1950 Population: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1,849,568 people (population peak)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1953: John C. Lodge Freeway/M-10 opened with the first full freeway-to-freeway interchange in U.S. at </a:t>
            </a:r>
            <a:r>
              <a:rPr lang="en-US" sz="1200" b="1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Edsel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Ford Freeway/I-94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1955: </a:t>
            </a:r>
            <a:r>
              <a:rPr lang="en-US" sz="1200" b="1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Edsel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Ford Freeway/I-94 completed to connect I-96 across Downtown to Russell Street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Highway construction is significant because it expanded Detroit accessibility to the metro area (suburb growth, population loss)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C3A67-08F1-CE4C-897B-1A0E51DDBA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3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1806: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City of Detroit incorporated (before Michigan is admitted into the Union which happened in 1837)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1903: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Ford Motor Company launched with $28,000 from 12 investors </a:t>
            </a:r>
          </a:p>
          <a:p>
            <a:r>
              <a:rPr lang="en-US" sz="1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1909: First mile of concrete highway paved along Woodward Avenue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1909: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Ford Building, Detroit’s first modern skyscraper completed, at 23 stories tall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1912: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Tiger Stadium opened as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Navin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Field, home to the Detroit Tigers and Lions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1923: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Motors relocated HQ to New Center along Grand Blvd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1929-1930: The Ambassador Bridge completed, connecting Detroit to Windsor, Canada; Detroit–Windsor Tunnel completed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1950 Population: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1,849,568 people (population peak)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1953: John C. Lodge Freeway/M-10 opened with the first full freeway-to-freeway interchange in U.S. at </a:t>
            </a:r>
            <a:r>
              <a:rPr lang="en-US" sz="1200" b="1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Edsel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Ford Freeway/I-94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1955: </a:t>
            </a:r>
            <a:r>
              <a:rPr lang="en-US" sz="1200" b="1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Edsel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Ford Freeway/I-94 completed to connect I-96 across Downtown to Russell Street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Highway construction is significant because it expanded Detroit accessibility to the metro area (suburb growth, population loss)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C3A67-08F1-CE4C-897B-1A0E51DDBA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6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1806: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City of Detroit incorporated (before Michigan is admitted into the Union which happened in 1837)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1903: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Ford Motor Company launched with $28,000 from 12 investors </a:t>
            </a:r>
          </a:p>
          <a:p>
            <a:r>
              <a:rPr lang="en-US" sz="1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1909: First mile of concrete highway paved along Woodward Avenue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1909: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Ford Building, Detroit’s first modern skyscraper completed, at 23 stories tall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1912: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Tiger Stadium opened as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Navin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Field, home to the Detroit Tigers and Lions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1923: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Motors relocated HQ to New Center along Grand Blvd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1929-1930: The Ambassador Bridge completed, connecting Detroit to Windsor, Canada; Detroit–Windsor Tunnel completed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1950 Population: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1,849,568 people (population peak)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1953: John C. Lodge Freeway/M-10 opened with the first full freeway-to-freeway interchange in U.S. at </a:t>
            </a:r>
            <a:r>
              <a:rPr lang="en-US" sz="1200" b="1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Edsel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Ford Freeway/I-94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1955: </a:t>
            </a:r>
            <a:r>
              <a:rPr lang="en-US" sz="1200" b="1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Edsel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Ford Freeway/I-94 completed to connect I-96 across Downtown to Russell Street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Highway construction is significant because it expanded Detroit accessibility to the metro area (suburb growth, population loss)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C3A67-08F1-CE4C-897B-1A0E51DDBA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61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1806: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City of Detroit incorporated (before Michigan is admitted into the Union which happened in 1837)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1903: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Ford Motor Company launched with $28,000 from 12 investors </a:t>
            </a:r>
          </a:p>
          <a:p>
            <a:r>
              <a:rPr lang="en-US" sz="1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1909: First mile of concrete highway paved along Woodward Avenue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1909: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Ford Building, Detroit’s first modern skyscraper completed, at 23 stories tall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1912: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Tiger Stadium opened as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Navin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Field, home to the Detroit Tigers and Lions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1923: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Motors relocated HQ to New Center along Grand Blvd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1929-1930: The Ambassador Bridge completed, connecting Detroit to Windsor, Canada; Detroit–Windsor Tunnel completed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1950 Population: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1,849,568 people (population peak)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1953: John C. Lodge Freeway/M-10 opened with the first full freeway-to-freeway interchange in U.S. at </a:t>
            </a:r>
            <a:r>
              <a:rPr lang="en-US" sz="1200" b="1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Edsel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Ford Freeway/I-94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1955: </a:t>
            </a:r>
            <a:r>
              <a:rPr lang="en-US" sz="1200" b="1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Edsel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Ford Freeway/I-94 completed to connect I-96 across Downtown to Russell Street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Highway construction is significant because it expanded Detroit accessibility to the metro area (suburb growth, population loss)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C3A67-08F1-CE4C-897B-1A0E51DDBA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0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1806: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City of Detroit incorporated (before Michigan is admitted into the Union which happened in 1837)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1903: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Ford Motor Company launched with $28,000 from 12 investors </a:t>
            </a:r>
          </a:p>
          <a:p>
            <a:r>
              <a:rPr lang="en-US" sz="1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1909: First mile of concrete highway paved along Woodward Avenue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1909: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Ford Building, Detroit’s first modern skyscraper completed, at 23 stories tall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1912: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Tiger Stadium opened as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Navin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Field, home to the Detroit Tigers and Lions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1923: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Motors relocated HQ to New Center along Grand Blvd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1929-1930: The Ambassador Bridge completed, connecting Detroit to Windsor, Canada; Detroit–Windsor Tunnel completed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1950 Population: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1,849,568 people (population peak)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1953: John C. Lodge Freeway/M-10 opened with the first full freeway-to-freeway interchange in U.S. at </a:t>
            </a:r>
            <a:r>
              <a:rPr lang="en-US" sz="1200" b="1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Edsel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Ford Freeway/I-94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1955: </a:t>
            </a:r>
            <a:r>
              <a:rPr lang="en-US" sz="1200" b="1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Edsel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Ford Freeway/I-94 completed to connect I-96 across Downtown to Russell Street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Highway construction is significant because it expanded Detroit accessibility to the metro area (suburb growth, population loss)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C3A67-08F1-CE4C-897B-1A0E51DDBA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33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1806: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City of Detroit incorporated (before Michigan is admitted into the Union which happened in 1837)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1903: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Ford Motor Company launched with $28,000 from 12 investors </a:t>
            </a:r>
          </a:p>
          <a:p>
            <a:r>
              <a:rPr lang="en-US" sz="1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1909: First mile of concrete highway paved along Woodward Avenue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1909: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Ford Building, Detroit’s first modern skyscraper completed, at 23 stories tall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1912: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Tiger Stadium opened as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Navin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Field, home to the Detroit Tigers and Lions 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1923: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Motors relocated HQ to New Center along Grand Blvd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1929-1930: The Ambassador Bridge completed, connecting Detroit to Windsor, Canada; Detroit–Windsor Tunnel completed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1950 Population: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1,849,568 people (population peak)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1953: John C. Lodge Freeway/M-10 opened with the first full freeway-to-freeway interchange in U.S. at </a:t>
            </a:r>
            <a:r>
              <a:rPr lang="en-US" sz="1200" b="1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Edsel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Ford Freeway/I-94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1955: </a:t>
            </a:r>
            <a:r>
              <a:rPr lang="en-US" sz="1200" b="1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Edsel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Ford Freeway/I-94 completed to connect I-96 across Downtown to Russell Street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Highway construction is significant because it expanded Detroit accessibility to the metro area (suburb growth, population loss)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C3A67-08F1-CE4C-897B-1A0E51DDBA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7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5B14A-EE84-958F-E1EE-895AE26CC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EF105-4E4E-2DFB-2B83-E2DCC822F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6457E-0127-68BC-B601-419E370D4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A2D7-379B-424A-B63C-2B3F1B6A3A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3458-258C-0E3E-5E7B-0FBE2411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52BE3-3AAB-9081-5350-4D8006A6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290B-1F9A-44F3-83FA-2A72C3EF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4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EA945-59EF-516C-F145-A092EC843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E4C08-7695-03A1-CE25-B2804F81F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9BB4F-816E-D463-D089-63F3BBFE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A2D7-379B-424A-B63C-2B3F1B6A3A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899B1-5BDD-2529-52CA-5AF501DD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8856-35D8-A354-447C-8F704963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290B-1F9A-44F3-83FA-2A72C3EF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B4D3C-9618-308C-14C6-8C0E37E1A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AA48B-B1A7-0BDE-48E5-DEDB94559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82A49-CC3E-D867-C3AB-EB4BD16F5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A2D7-379B-424A-B63C-2B3F1B6A3A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44A27-6A55-B119-63B7-B96B2B5C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62D45-0630-D60B-8DFE-D76E21D9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290B-1F9A-44F3-83FA-2A72C3EF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7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07490"/>
            <a:ext cx="12192000" cy="2346037"/>
          </a:xfrm>
          <a:prstGeom prst="rect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photo</a:t>
            </a:r>
            <a:r>
              <a:rPr lang="de-DE"/>
              <a:t> </a:t>
            </a:r>
            <a:r>
              <a:rPr lang="de-DE" err="1"/>
              <a:t>here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3324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photo</a:t>
            </a:r>
            <a:r>
              <a:rPr lang="de-DE"/>
              <a:t> </a:t>
            </a:r>
            <a:r>
              <a:rPr lang="de-DE" err="1"/>
              <a:t>here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0011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photo</a:t>
            </a:r>
            <a:r>
              <a:rPr lang="de-DE"/>
              <a:t> </a:t>
            </a:r>
            <a:r>
              <a:rPr lang="de-DE" err="1"/>
              <a:t>here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220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DBE1-BDD1-A9F9-BC9A-DB2579B4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A60F-0C81-9199-8127-9763671AA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1AF5B-FC2C-0D95-329F-4A748FE9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A2D7-379B-424A-B63C-2B3F1B6A3A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24D67-7D78-E8CB-F831-2D369919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C42B7-DFCC-8453-A2CD-4F5B9754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290B-1F9A-44F3-83FA-2A72C3EF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8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C8A6-9BB5-B875-7E71-50CF0505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334BE-AB30-DD5E-6C8A-3F8A7C36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4D5E6-E028-AE69-81F7-95B22D829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A2D7-379B-424A-B63C-2B3F1B6A3A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133A9-19B4-C5A3-1183-705ACE4A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E8B03-F027-DE69-6989-464B87B4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290B-1F9A-44F3-83FA-2A72C3EF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4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F5B7-6DF6-1331-B823-2B5264F3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C85F4-0434-7916-4150-66CEC71C1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EA199-5946-3DA3-7F23-9148416D6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1FA87-BC1A-AFD1-545F-8662C7EC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A2D7-379B-424A-B63C-2B3F1B6A3A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F9F1B-6FD2-B24A-51B8-467E0C08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2DD48-40E0-18EA-4D80-C63CABD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290B-1F9A-44F3-83FA-2A72C3EF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6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F4D2-3FA3-57EA-31E1-6C23259D1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A4F0C-37C5-87E0-231B-D79954E7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DC85D-234A-A12D-D076-52B7A7A1D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5D5EC-0519-374E-0FC6-0003BF0A2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B1BF2-21FF-A481-04BD-E7BF3CA71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4A0741-AC5E-9425-2112-270C9BAA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A2D7-379B-424A-B63C-2B3F1B6A3A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02A2A4-6751-AFEE-5CE4-2E4A2535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77150-324B-795B-6A9B-572B9A3E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290B-1F9A-44F3-83FA-2A72C3EF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3460D-380A-B570-B626-4B1BAC45C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D9D62-592D-B626-E2E5-564B9BDC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A2D7-379B-424A-B63C-2B3F1B6A3A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E469D-8A60-9B97-9875-09A2F04A5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5091E-6607-4933-9FFE-E9AA4AB5F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290B-1F9A-44F3-83FA-2A72C3EF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9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449AE0-4F31-CE82-F637-821627D4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A2D7-379B-424A-B63C-2B3F1B6A3A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872A1-57B9-CD00-4A3D-C1DCB79C9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8E71E-41A2-CD3D-18DB-DCC6CE27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290B-1F9A-44F3-83FA-2A72C3EF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7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AAD0-1986-1093-8CC6-6F09E46C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CD07A-1C84-2F29-B4A7-B907BC30F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E0500-3232-94FD-3469-1859F713B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9E5A0-E017-D5CD-5A50-CBA8FDD4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A2D7-379B-424A-B63C-2B3F1B6A3A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0C465-F095-5277-A44E-B5D96E89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343DE-1F8B-4FF7-5ED0-F653051B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290B-1F9A-44F3-83FA-2A72C3EF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4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89A24-63A2-5972-2778-1DFC081E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C5C835-D2CC-3964-1F41-9F654FAE2A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B2A2B-03A0-8C17-2143-0C292B85C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72CEA-CFC2-A94C-E850-77BE99B6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A2D7-379B-424A-B63C-2B3F1B6A3A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DE30E-49BF-F469-40E2-F02DED8BC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AD9F3-A3AD-5387-627B-4541A0BE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290B-1F9A-44F3-83FA-2A72C3EF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9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52238-7061-5CC3-6152-9207A028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BEE0D-FE4E-7639-3A47-D4EE528AA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77E3A-67BD-A577-8B74-5B3BC4B7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DA2D7-379B-424A-B63C-2B3F1B6A3A9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A91DE-7624-12EC-8C79-C596F42AC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6E210-77B1-466C-18FD-EA9997DCC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1290B-1F9A-44F3-83FA-2A72C3EF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city at night with many tall buildings&#10;&#10;Description automatically generated">
            <a:extLst>
              <a:ext uri="{FF2B5EF4-FFF2-40B4-BE49-F238E27FC236}">
                <a16:creationId xmlns:a16="http://schemas.microsoft.com/office/drawing/2014/main" id="{CBD76BE8-6BF4-AD15-47EA-AEC62465B2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3459" b="13459"/>
          <a:stretch/>
        </p:blipFill>
        <p:spPr/>
      </p:pic>
      <p:sp>
        <p:nvSpPr>
          <p:cNvPr id="4" name="Rectangle 3"/>
          <p:cNvSpPr/>
          <p:nvPr/>
        </p:nvSpPr>
        <p:spPr>
          <a:xfrm>
            <a:off x="0" y="3834581"/>
            <a:ext cx="12192000" cy="2104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82281" y="4064766"/>
            <a:ext cx="8240389" cy="12464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b="1" dirty="0">
                <a:solidFill>
                  <a:srgbClr val="1BA5DE"/>
                </a:solidFill>
                <a:latin typeface="Arial" panose="020B0604020202020204" pitchFamily="34" charset="0"/>
                <a:ea typeface="Avenir Medium" charset="0"/>
                <a:cs typeface="Arial" panose="020B0604020202020204" pitchFamily="34" charset="0"/>
              </a:rPr>
              <a:t>Downtown Detroit Wayfinding Signage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2282" y="5346234"/>
            <a:ext cx="747647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Downtown Detroit Partnership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logo for a company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06" y="4141106"/>
            <a:ext cx="2114669" cy="14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02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8E20B3-8C08-39F4-B778-8D960FF36C13}"/>
              </a:ext>
            </a:extLst>
          </p:cNvPr>
          <p:cNvSpPr txBox="1"/>
          <p:nvPr/>
        </p:nvSpPr>
        <p:spPr>
          <a:xfrm>
            <a:off x="2750716" y="297609"/>
            <a:ext cx="6690568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rgbClr val="1BA5DE"/>
                </a:solidFill>
                <a:latin typeface="Arial" panose="020B0604020202020204" pitchFamily="34" charset="0"/>
                <a:ea typeface="Avenir Medium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33D9DC2-3EE6-6A50-6484-43EEA5DAE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113" y="5853113"/>
            <a:ext cx="1004887" cy="1004887"/>
          </a:xfrm>
          <a:prstGeom prst="rect">
            <a:avLst/>
          </a:prstGeom>
        </p:spPr>
      </p:pic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F3FE106A-A4A4-838C-4BA1-639C15B8C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" y="0"/>
            <a:ext cx="11941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2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33D9DC2-3EE6-6A50-6484-43EEA5DAE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113" y="5853113"/>
            <a:ext cx="1004887" cy="1004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492A29-EEE7-71C8-D2A3-423086E44D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74" t="23565" r="6876" b="7936"/>
          <a:stretch/>
        </p:blipFill>
        <p:spPr>
          <a:xfrm>
            <a:off x="0" y="266700"/>
            <a:ext cx="9643421" cy="6324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2CC35E-A954-50BA-767F-8B6F8D0F598B}"/>
              </a:ext>
            </a:extLst>
          </p:cNvPr>
          <p:cNvSpPr txBox="1"/>
          <p:nvPr/>
        </p:nvSpPr>
        <p:spPr>
          <a:xfrm>
            <a:off x="8853752" y="308065"/>
            <a:ext cx="3943998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rgbClr val="1BA5DE"/>
                </a:solidFill>
                <a:latin typeface="Arial" panose="020B0604020202020204" pitchFamily="34" charset="0"/>
                <a:ea typeface="Avenir Medium" charset="0"/>
                <a:cs typeface="Arial" panose="020B0604020202020204" pitchFamily="34" charset="0"/>
              </a:rPr>
              <a:t>Phase 1</a:t>
            </a:r>
          </a:p>
        </p:txBody>
      </p:sp>
    </p:spTree>
    <p:extLst>
      <p:ext uri="{BB962C8B-B14F-4D97-AF65-F5344CB8AC3E}">
        <p14:creationId xmlns:p14="http://schemas.microsoft.com/office/powerpoint/2010/main" val="389971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flyer with a picture of a city&#10;&#10;Description automatically generated">
            <a:extLst>
              <a:ext uri="{FF2B5EF4-FFF2-40B4-BE49-F238E27FC236}">
                <a16:creationId xmlns:a16="http://schemas.microsoft.com/office/drawing/2014/main" id="{D165CB99-F797-CB38-FE63-DC91372CC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8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A4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6A89B9-845B-D5DF-1FD0-E86A983FC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A54114-D867-EFE0-2CB5-BA67BB09B762}"/>
              </a:ext>
            </a:extLst>
          </p:cNvPr>
          <p:cNvSpPr/>
          <p:nvPr/>
        </p:nvSpPr>
        <p:spPr>
          <a:xfrm>
            <a:off x="1237673" y="3648364"/>
            <a:ext cx="10954327" cy="1071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87F9C-F6AC-2EAF-3021-653D903C0BB0}"/>
              </a:ext>
            </a:extLst>
          </p:cNvPr>
          <p:cNvSpPr/>
          <p:nvPr/>
        </p:nvSpPr>
        <p:spPr>
          <a:xfrm>
            <a:off x="0" y="3648364"/>
            <a:ext cx="1099127" cy="1071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C64C6-6982-0898-EEBA-401DDB258A2A}"/>
              </a:ext>
            </a:extLst>
          </p:cNvPr>
          <p:cNvSpPr txBox="1"/>
          <p:nvPr/>
        </p:nvSpPr>
        <p:spPr>
          <a:xfrm>
            <a:off x="0" y="3819366"/>
            <a:ext cx="1099127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500">
                <a:solidFill>
                  <a:srgbClr val="1BA5DE"/>
                </a:solidFill>
                <a:latin typeface="Avenir Medium"/>
                <a:ea typeface="Avenir Medium" charset="0"/>
                <a:cs typeface="Avenir Medium" charset="0"/>
              </a:rPr>
              <a:t>1</a:t>
            </a:r>
            <a:endParaRPr lang="en-US" sz="4500">
              <a:solidFill>
                <a:srgbClr val="1BA5DE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89BFA-DEB2-1E5D-E886-D1120FD7F174}"/>
              </a:ext>
            </a:extLst>
          </p:cNvPr>
          <p:cNvSpPr txBox="1"/>
          <p:nvPr/>
        </p:nvSpPr>
        <p:spPr>
          <a:xfrm>
            <a:off x="1450398" y="3857466"/>
            <a:ext cx="1041861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1BA5DE"/>
                </a:solidFill>
                <a:latin typeface="Avenir Medium"/>
                <a:ea typeface="Calibri"/>
                <a:cs typeface="Calibri"/>
              </a:rPr>
              <a:t>Project Goals &amp; Timeline</a:t>
            </a:r>
            <a:endParaRPr lang="en-US" sz="4000" dirty="0">
              <a:ea typeface="Calibri"/>
              <a:cs typeface="Calibri"/>
            </a:endParaRPr>
          </a:p>
        </p:txBody>
      </p:sp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09B53E1-CD4B-DA79-2783-FDBB20635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375" y="5848318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5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8E20B3-8C08-39F4-B778-8D960FF36C13}"/>
              </a:ext>
            </a:extLst>
          </p:cNvPr>
          <p:cNvSpPr txBox="1"/>
          <p:nvPr/>
        </p:nvSpPr>
        <p:spPr>
          <a:xfrm>
            <a:off x="2750716" y="297609"/>
            <a:ext cx="6690568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rgbClr val="1BA5DE"/>
                </a:solidFill>
                <a:latin typeface="Arial" panose="020B0604020202020204" pitchFamily="34" charset="0"/>
                <a:ea typeface="Avenir Medium" charset="0"/>
                <a:cs typeface="Arial" panose="020B0604020202020204" pitchFamily="34" charset="0"/>
              </a:rPr>
              <a:t>Project Goals</a:t>
            </a:r>
          </a:p>
        </p:txBody>
      </p:sp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33D9DC2-3EE6-6A50-6484-43EEA5DAE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113" y="5853113"/>
            <a:ext cx="1004887" cy="100488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10702F-DA5F-0498-CA6C-5F64C80B8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increase pedestrian wayfinding for people unfamiliar to the area and give people a sense of place and place-literacy</a:t>
            </a:r>
          </a:p>
          <a:p>
            <a:pPr marL="514350" indent="-51435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encourage and promote a “park-once” trip to Downtown Detroit by communicating distances between Detroit neighborhoods and destinations</a:t>
            </a:r>
          </a:p>
          <a:p>
            <a:pPr marL="514350" indent="-51435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enhance the streetscape in Downtown Detroit with well-designed and informative signage</a:t>
            </a:r>
          </a:p>
          <a:p>
            <a:pPr marL="514350" indent="-51435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promote and enhance access to Detroit businesses and public space</a:t>
            </a:r>
          </a:p>
          <a:p>
            <a:pPr marL="514350" indent="-514350"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user-friendly and adaptable approach not only facilitates accessibility but also allows for the system's expansion into various neighborhoods, fostering a comprehensive and unified connection throughout Detroit.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Complement the digital interactive kiosks that DDP will install in partnership with the City of Detroit </a:t>
            </a:r>
          </a:p>
          <a:p>
            <a:pPr marL="514350" indent="-51435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4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8E20B3-8C08-39F4-B778-8D960FF36C13}"/>
              </a:ext>
            </a:extLst>
          </p:cNvPr>
          <p:cNvSpPr txBox="1"/>
          <p:nvPr/>
        </p:nvSpPr>
        <p:spPr>
          <a:xfrm>
            <a:off x="2750716" y="297609"/>
            <a:ext cx="6690568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rgbClr val="1BA5DE"/>
                </a:solidFill>
                <a:latin typeface="Arial" panose="020B0604020202020204" pitchFamily="34" charset="0"/>
                <a:ea typeface="Avenir Medium" charset="0"/>
                <a:cs typeface="Arial" panose="020B0604020202020204" pitchFamily="34" charset="0"/>
              </a:rPr>
              <a:t>Project Timeline</a:t>
            </a:r>
          </a:p>
        </p:txBody>
      </p:sp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33D9DC2-3EE6-6A50-6484-43EEA5DAE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113" y="5853113"/>
            <a:ext cx="1004887" cy="100488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0ACA4D-AD87-2823-3725-F3EAD8271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1219200"/>
            <a:ext cx="11212286" cy="5138057"/>
          </a:xfrm>
        </p:spPr>
        <p:txBody>
          <a:bodyPr numCol="2">
            <a:normAutofit fontScale="70000" lnSpcReduction="20000"/>
          </a:bodyPr>
          <a:lstStyle/>
          <a:p>
            <a:pPr marL="0" marR="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100" b="1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019/2020</a:t>
            </a:r>
          </a:p>
          <a:p>
            <a:pPr marL="0" marR="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100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strike="noStrik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Community Engagement and Wayfinding Working Group Established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local consultant, Projects and People, was selected to lead a community engagement process.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Downtown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takeholder steering committee:</a:t>
            </a:r>
          </a:p>
          <a:p>
            <a:pPr marL="800089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venir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Cayla Chamberlain, Rocket Community Fund</a:t>
            </a:r>
          </a:p>
          <a:p>
            <a:pPr marL="800089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venir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 Mendez, Olympia Development</a:t>
            </a:r>
          </a:p>
          <a:p>
            <a:pPr marL="800089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venir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Elise Fields, Midtown Detroit, Inc</a:t>
            </a:r>
          </a:p>
          <a:p>
            <a:pPr marL="800089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venir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 Dumas-Perry, Detroit </a:t>
            </a:r>
            <a:r>
              <a:rPr lang="en-US" sz="1800" dirty="0" err="1">
                <a:effectLst/>
                <a:latin typeface="Avenir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RiverFront</a:t>
            </a:r>
            <a:r>
              <a:rPr lang="en-US" sz="1800" dirty="0">
                <a:effectLst/>
                <a:latin typeface="Avenir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Conservancy</a:t>
            </a:r>
          </a:p>
          <a:p>
            <a:pPr marL="800089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venir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Keven Waskelis, DTE Energy</a:t>
            </a:r>
          </a:p>
          <a:p>
            <a:pPr marL="800089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venir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Erika </a:t>
            </a:r>
            <a:r>
              <a:rPr lang="en-US" sz="1800" dirty="0" err="1">
                <a:effectLst/>
                <a:latin typeface="Avenir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Linenfelser</a:t>
            </a:r>
            <a:r>
              <a:rPr lang="en-US" sz="1800" dirty="0">
                <a:effectLst/>
                <a:latin typeface="Avenir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City of Detroit, DPW</a:t>
            </a:r>
          </a:p>
          <a:p>
            <a:pPr marL="800089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venir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Sivills, City of Detroit Planning and Development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strike="noStrik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RFQ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Released – Conceptual Plan &amp; Fabrication Document</a:t>
            </a:r>
            <a:endParaRPr lang="en-US" sz="1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2021</a:t>
            </a:r>
            <a:r>
              <a:rPr lang="en-US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MKSK Studios selected to provide planning design and community outreach for the project</a:t>
            </a: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Group &amp; MKSK complete engagement and concept plan</a:t>
            </a:r>
          </a:p>
          <a:p>
            <a:pPr marL="0" marR="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2022</a:t>
            </a:r>
          </a:p>
          <a:p>
            <a:pPr marL="800100" lvl="1" indent="-3429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Designs delivered(Add Year) Implementation and coordination plan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1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2022/2023 </a:t>
            </a:r>
            <a:endParaRPr lang="en-US" sz="21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Fundraising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RFP Released with DEGC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Signage Fabricator and Contractor</a:t>
            </a:r>
          </a:p>
          <a:p>
            <a:pPr marL="800100" lvl="1" indent="-3429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November 2023 - DDP with </a:t>
            </a:r>
            <a:r>
              <a:rPr lang="en-US" sz="1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Giffels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Webster Engineering begins City of Detroit Permitting Process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9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A4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6A89B9-845B-D5DF-1FD0-E86A983FC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A54114-D867-EFE0-2CB5-BA67BB09B762}"/>
              </a:ext>
            </a:extLst>
          </p:cNvPr>
          <p:cNvSpPr/>
          <p:nvPr/>
        </p:nvSpPr>
        <p:spPr>
          <a:xfrm>
            <a:off x="1237673" y="3648364"/>
            <a:ext cx="10954327" cy="1071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87F9C-F6AC-2EAF-3021-653D903C0BB0}"/>
              </a:ext>
            </a:extLst>
          </p:cNvPr>
          <p:cNvSpPr/>
          <p:nvPr/>
        </p:nvSpPr>
        <p:spPr>
          <a:xfrm>
            <a:off x="0" y="3648364"/>
            <a:ext cx="1099127" cy="1071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C64C6-6982-0898-EEBA-401DDB258A2A}"/>
              </a:ext>
            </a:extLst>
          </p:cNvPr>
          <p:cNvSpPr txBox="1"/>
          <p:nvPr/>
        </p:nvSpPr>
        <p:spPr>
          <a:xfrm>
            <a:off x="0" y="3819366"/>
            <a:ext cx="1099127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500" dirty="0">
                <a:solidFill>
                  <a:srgbClr val="1BA5DE"/>
                </a:solidFill>
                <a:latin typeface="Avenir Medium"/>
                <a:ea typeface="Avenir Medium" charset="0"/>
                <a:cs typeface="Avenir Medium" charset="0"/>
              </a:rPr>
              <a:t>2</a:t>
            </a:r>
            <a:endParaRPr lang="en-US" sz="4500" dirty="0">
              <a:solidFill>
                <a:srgbClr val="1BA5DE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89BFA-DEB2-1E5D-E886-D1120FD7F174}"/>
              </a:ext>
            </a:extLst>
          </p:cNvPr>
          <p:cNvSpPr txBox="1"/>
          <p:nvPr/>
        </p:nvSpPr>
        <p:spPr>
          <a:xfrm>
            <a:off x="1450398" y="3857466"/>
            <a:ext cx="1041861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1BA5DE"/>
                </a:solidFill>
                <a:latin typeface="Avenir Medium"/>
                <a:ea typeface="Calibri"/>
                <a:cs typeface="Calibri"/>
              </a:rPr>
              <a:t>Project Design and Locations</a:t>
            </a:r>
            <a:endParaRPr lang="en-US" sz="4000" dirty="0">
              <a:ea typeface="Calibri"/>
              <a:cs typeface="Calibri"/>
            </a:endParaRPr>
          </a:p>
        </p:txBody>
      </p:sp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09B53E1-CD4B-DA79-2783-FDBB20635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375" y="5848318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9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8E20B3-8C08-39F4-B778-8D960FF36C13}"/>
              </a:ext>
            </a:extLst>
          </p:cNvPr>
          <p:cNvSpPr txBox="1"/>
          <p:nvPr/>
        </p:nvSpPr>
        <p:spPr>
          <a:xfrm>
            <a:off x="2750716" y="297609"/>
            <a:ext cx="6690568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rgbClr val="1BA5DE"/>
                </a:solidFill>
                <a:latin typeface="Arial" panose="020B0604020202020204" pitchFamily="34" charset="0"/>
                <a:ea typeface="Avenir Medium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33D9DC2-3EE6-6A50-6484-43EEA5DAE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113" y="5853113"/>
            <a:ext cx="1004887" cy="1004887"/>
          </a:xfrm>
          <a:prstGeom prst="rect">
            <a:avLst/>
          </a:prstGeom>
        </p:spPr>
      </p:pic>
      <p:pic>
        <p:nvPicPr>
          <p:cNvPr id="5" name="Picture 4" descr="A couple of street signs&#10;&#10;Description automatically generated">
            <a:extLst>
              <a:ext uri="{FF2B5EF4-FFF2-40B4-BE49-F238E27FC236}">
                <a16:creationId xmlns:a16="http://schemas.microsoft.com/office/drawing/2014/main" id="{0AA49ACE-CD7B-6BCA-6AD1-FBB802C3D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9" y="0"/>
            <a:ext cx="11940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8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8E20B3-8C08-39F4-B778-8D960FF36C13}"/>
              </a:ext>
            </a:extLst>
          </p:cNvPr>
          <p:cNvSpPr txBox="1"/>
          <p:nvPr/>
        </p:nvSpPr>
        <p:spPr>
          <a:xfrm>
            <a:off x="2750716" y="297609"/>
            <a:ext cx="6690568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rgbClr val="1BA5DE"/>
                </a:solidFill>
                <a:latin typeface="Arial" panose="020B0604020202020204" pitchFamily="34" charset="0"/>
                <a:ea typeface="Avenir Medium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33D9DC2-3EE6-6A50-6484-43EEA5DAE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113" y="5853113"/>
            <a:ext cx="1004887" cy="1004887"/>
          </a:xfrm>
          <a:prstGeom prst="rect">
            <a:avLst/>
          </a:prstGeom>
        </p:spPr>
      </p:pic>
      <p:pic>
        <p:nvPicPr>
          <p:cNvPr id="5" name="Picture 4" descr="Several signs on a pole&#10;&#10;Description automatically generated">
            <a:extLst>
              <a:ext uri="{FF2B5EF4-FFF2-40B4-BE49-F238E27FC236}">
                <a16:creationId xmlns:a16="http://schemas.microsoft.com/office/drawing/2014/main" id="{17878347-6C80-B232-C875-49B320640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9" y="0"/>
            <a:ext cx="11940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4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8E20B3-8C08-39F4-B778-8D960FF36C13}"/>
              </a:ext>
            </a:extLst>
          </p:cNvPr>
          <p:cNvSpPr txBox="1"/>
          <p:nvPr/>
        </p:nvSpPr>
        <p:spPr>
          <a:xfrm>
            <a:off x="2750716" y="297609"/>
            <a:ext cx="6690568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rgbClr val="1BA5DE"/>
                </a:solidFill>
                <a:latin typeface="Arial" panose="020B0604020202020204" pitchFamily="34" charset="0"/>
                <a:ea typeface="Avenir Medium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33D9DC2-3EE6-6A50-6484-43EEA5DAE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113" y="5853113"/>
            <a:ext cx="1004887" cy="1004887"/>
          </a:xfrm>
          <a:prstGeom prst="rect">
            <a:avLst/>
          </a:prstGeom>
        </p:spPr>
      </p:pic>
      <p:pic>
        <p:nvPicPr>
          <p:cNvPr id="5" name="Picture 4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BC2CDCAE-ECDC-59FF-CC00-49229572A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4" y="0"/>
            <a:ext cx="1194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9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8E20B3-8C08-39F4-B778-8D960FF36C13}"/>
              </a:ext>
            </a:extLst>
          </p:cNvPr>
          <p:cNvSpPr txBox="1"/>
          <p:nvPr/>
        </p:nvSpPr>
        <p:spPr>
          <a:xfrm>
            <a:off x="2750716" y="297609"/>
            <a:ext cx="6690568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rgbClr val="1BA5DE"/>
                </a:solidFill>
                <a:latin typeface="Arial" panose="020B0604020202020204" pitchFamily="34" charset="0"/>
                <a:ea typeface="Avenir Medium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33D9DC2-3EE6-6A50-6484-43EEA5DAE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113" y="5853113"/>
            <a:ext cx="1004887" cy="1004887"/>
          </a:xfrm>
          <a:prstGeom prst="rect">
            <a:avLst/>
          </a:prstGeom>
        </p:spPr>
      </p:pic>
      <p:pic>
        <p:nvPicPr>
          <p:cNvPr id="5" name="Picture 4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409B988B-4E01-6A63-5AF4-EABDA56B3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9" y="0"/>
            <a:ext cx="11940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11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C4AC2B8F6C7F4BB09C7DADF5133ECD" ma:contentTypeVersion="18" ma:contentTypeDescription="Create a new document." ma:contentTypeScope="" ma:versionID="346e29c21101e7590f7498fc90bde689">
  <xsd:schema xmlns:xsd="http://www.w3.org/2001/XMLSchema" xmlns:xs="http://www.w3.org/2001/XMLSchema" xmlns:p="http://schemas.microsoft.com/office/2006/metadata/properties" xmlns:ns2="1416c158-91fe-440c-a490-3e2add182e0f" xmlns:ns3="fa1cc171-99ee-41ba-9187-6c3f1fa034e5" targetNamespace="http://schemas.microsoft.com/office/2006/metadata/properties" ma:root="true" ma:fieldsID="35c1bffc258fcc628bd2f4f5c80a4721" ns2:_="" ns3:_="">
    <xsd:import namespace="1416c158-91fe-440c-a490-3e2add182e0f"/>
    <xsd:import namespace="fa1cc171-99ee-41ba-9187-6c3f1fa034e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6c158-91fe-440c-a490-3e2add182e0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eec20e-90a6-4b2c-aae2-1fa882ea45ca}" ma:internalName="TaxCatchAll" ma:showField="CatchAllData" ma:web="1416c158-91fe-440c-a490-3e2add182e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1cc171-99ee-41ba-9187-6c3f1fa034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f798660-94be-4e51-8b02-f740ff4a3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1cc171-99ee-41ba-9187-6c3f1fa034e5">
      <Terms xmlns="http://schemas.microsoft.com/office/infopath/2007/PartnerControls"/>
    </lcf76f155ced4ddcb4097134ff3c332f>
    <TaxCatchAll xmlns="1416c158-91fe-440c-a490-3e2add182e0f" xsi:nil="true"/>
    <SharedWithUsers xmlns="1416c158-91fe-440c-a490-3e2add182e0f">
      <UserInfo>
        <DisplayName>Talitha Johnson</DisplayName>
        <AccountId>1167</AccountId>
        <AccountType/>
      </UserInfo>
      <UserInfo>
        <DisplayName>Jason Willis</DisplayName>
        <AccountId>1236</AccountId>
        <AccountType/>
      </UserInfo>
      <UserInfo>
        <DisplayName>Joshua Long</DisplayName>
        <AccountId>31</AccountId>
        <AccountType/>
      </UserInfo>
      <UserInfo>
        <DisplayName>Anjana Schroeder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AE0D111-71C2-45CC-8E02-D4E570D549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CFFD43-879A-43DA-8A3F-D8DF84D51F08}">
  <ds:schemaRefs>
    <ds:schemaRef ds:uri="1416c158-91fe-440c-a490-3e2add182e0f"/>
    <ds:schemaRef ds:uri="fa1cc171-99ee-41ba-9187-6c3f1fa034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9D6148C-496E-4BC5-A415-CD8CD02F246F}">
  <ds:schemaRefs>
    <ds:schemaRef ds:uri="1416c158-91fe-440c-a490-3e2add182e0f"/>
    <ds:schemaRef ds:uri="fa1cc171-99ee-41ba-9187-6c3f1fa034e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1703</Words>
  <Application>Microsoft Office PowerPoint</Application>
  <PresentationFormat>Widescreen</PresentationFormat>
  <Paragraphs>146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Avenir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McKenzie Pytlak</dc:creator>
  <cp:lastModifiedBy>Elise Fields</cp:lastModifiedBy>
  <cp:revision>20</cp:revision>
  <dcterms:created xsi:type="dcterms:W3CDTF">2022-09-27T19:09:00Z</dcterms:created>
  <dcterms:modified xsi:type="dcterms:W3CDTF">2024-03-11T12:20:38Z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0x0101001EC4AC2B8F6C7F4BB09C7DADF5133ECD</vt:lpwstr>
  </property>
  <property fmtid="{D5CDD505-2E9C-101B-9397-08002B2CF9AE}" pid="3" name="MediaServiceImageTags">
    <vt:lpwstr/>
  </property>
</Properties>
</file>