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28"/>
  </p:notesMasterIdLst>
  <p:sldIdLst>
    <p:sldId id="262" r:id="rId3"/>
    <p:sldId id="263" r:id="rId4"/>
    <p:sldId id="266" r:id="rId5"/>
    <p:sldId id="265" r:id="rId6"/>
    <p:sldId id="267" r:id="rId7"/>
    <p:sldId id="273" r:id="rId8"/>
    <p:sldId id="268" r:id="rId9"/>
    <p:sldId id="300" r:id="rId10"/>
    <p:sldId id="302" r:id="rId11"/>
    <p:sldId id="303" r:id="rId12"/>
    <p:sldId id="304" r:id="rId13"/>
    <p:sldId id="306" r:id="rId14"/>
    <p:sldId id="305" r:id="rId15"/>
    <p:sldId id="307" r:id="rId16"/>
    <p:sldId id="260" r:id="rId17"/>
    <p:sldId id="261" r:id="rId18"/>
    <p:sldId id="275" r:id="rId19"/>
    <p:sldId id="269" r:id="rId20"/>
    <p:sldId id="270" r:id="rId21"/>
    <p:sldId id="271" r:id="rId22"/>
    <p:sldId id="272" r:id="rId23"/>
    <p:sldId id="278" r:id="rId24"/>
    <p:sldId id="312" r:id="rId25"/>
    <p:sldId id="313" r:id="rId26"/>
    <p:sldId id="277" r:id="rId27"/>
  </p:sldIdLst>
  <p:sldSz cx="7772400" cy="10058400"/>
  <p:notesSz cx="7315200" cy="96012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918" autoAdjust="0"/>
  </p:normalViewPr>
  <p:slideViewPr>
    <p:cSldViewPr>
      <p:cViewPr varScale="1">
        <p:scale>
          <a:sx n="46" d="100"/>
          <a:sy n="46" d="100"/>
        </p:scale>
        <p:origin x="2044" y="3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204FA24-0B1D-43D6-B6B4-3046ADF3B0E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66950" y="720725"/>
            <a:ext cx="27813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E720F4E-27E7-4B47-8846-9B47D6042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3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143000" y="838200"/>
            <a:ext cx="5486400" cy="365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43000" y="4953000"/>
            <a:ext cx="5486400" cy="365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1143000" y="44958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#1: Exterior, looking south. 7/23/13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143000" y="86106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#2: Exterior, looking south. 7/23/13</a:t>
            </a:r>
          </a:p>
        </p:txBody>
      </p:sp>
    </p:spTree>
    <p:extLst>
      <p:ext uri="{BB962C8B-B14F-4D97-AF65-F5344CB8AC3E}">
        <p14:creationId xmlns:p14="http://schemas.microsoft.com/office/powerpoint/2010/main" val="50509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43000" y="914400"/>
            <a:ext cx="5486400" cy="7315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143000" y="86106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#2: Exterior, looking south. 7/23/13</a:t>
            </a:r>
          </a:p>
        </p:txBody>
      </p:sp>
    </p:spTree>
    <p:extLst>
      <p:ext uri="{BB962C8B-B14F-4D97-AF65-F5344CB8AC3E}">
        <p14:creationId xmlns:p14="http://schemas.microsoft.com/office/powerpoint/2010/main" val="295380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1143000" y="914400"/>
            <a:ext cx="5486400" cy="7315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1143000" y="8610600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Figure #2: Exterior, looking south. 7/23/13</a:t>
            </a:r>
          </a:p>
        </p:txBody>
      </p:sp>
    </p:spTree>
    <p:extLst>
      <p:ext uri="{BB962C8B-B14F-4D97-AF65-F5344CB8AC3E}">
        <p14:creationId xmlns:p14="http://schemas.microsoft.com/office/powerpoint/2010/main" val="57388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13854" y="906780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latin typeface="+mn-lt"/>
              </a:rPr>
              <a:t>R. Thornton Brodhead Armory</a:t>
            </a:r>
            <a:br>
              <a:rPr lang="en-US" sz="1300" dirty="0">
                <a:latin typeface="+mn-lt"/>
              </a:rPr>
            </a:br>
            <a:r>
              <a:rPr lang="en-US" sz="1100" dirty="0">
                <a:latin typeface="+mn-lt"/>
              </a:rPr>
              <a:t>7650 E. Jefferson Ave., Detroit MI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54" y="228600"/>
            <a:ext cx="7772400" cy="62609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1400" dirty="0"/>
              <a:t>City of Detroit Historic District Commission Application</a:t>
            </a:r>
          </a:p>
          <a:p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-290946" y="947166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Kr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ae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mer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Design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Group</a:t>
            </a:r>
          </a:p>
          <a:p>
            <a:pPr algn="r"/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 KraemerDesignGroup 1420 Broadway | Detroit, Michigan | 48226 | p 313 965 3399 | f 313 965 3555 | www.thekraemeredge.com</a:t>
            </a:r>
          </a:p>
        </p:txBody>
      </p:sp>
    </p:spTree>
    <p:extLst>
      <p:ext uri="{BB962C8B-B14F-4D97-AF65-F5344CB8AC3E}">
        <p14:creationId xmlns:p14="http://schemas.microsoft.com/office/powerpoint/2010/main" val="354657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</p:sldLayoutIdLst>
  <p:hf sldNum="0" hdr="0" dt="0"/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13854" y="906780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latin typeface="+mn-lt"/>
              </a:rPr>
              <a:t>R. Thornton Brodhead Armory</a:t>
            </a:r>
            <a:br>
              <a:rPr lang="en-US" sz="1300" dirty="0">
                <a:latin typeface="+mn-lt"/>
              </a:rPr>
            </a:br>
            <a:r>
              <a:rPr lang="en-US" sz="1100" dirty="0">
                <a:latin typeface="+mn-lt"/>
              </a:rPr>
              <a:t>7650 E. Jefferson Ave., Detroit, MI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54" y="228600"/>
            <a:ext cx="7772400" cy="626097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1400" dirty="0"/>
              <a:t>City of Detroit Historic District Commission Application</a:t>
            </a:r>
          </a:p>
          <a:p>
            <a:endParaRPr lang="en-US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-290946" y="9471660"/>
            <a:ext cx="7772400" cy="5867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018824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Kr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ae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mer</a:t>
            </a:r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Design</a:t>
            </a: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Group</a:t>
            </a:r>
          </a:p>
          <a:p>
            <a:pPr algn="r"/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Avenir LT Std" pitchFamily="34" charset="0"/>
              </a:rPr>
              <a:t> KraemerDesignGroup 1420 Broadway | Detroit, Michigan | 48226 | p 313 965 3399 | f 313 965 3555 | www.thekraemeredge.com</a:t>
            </a:r>
          </a:p>
        </p:txBody>
      </p:sp>
    </p:spTree>
    <p:extLst>
      <p:ext uri="{BB962C8B-B14F-4D97-AF65-F5344CB8AC3E}">
        <p14:creationId xmlns:p14="http://schemas.microsoft.com/office/powerpoint/2010/main" val="204362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building, grass&#10;&#10;Description automatically generated">
            <a:extLst>
              <a:ext uri="{FF2B5EF4-FFF2-40B4-BE49-F238E27FC236}">
                <a16:creationId xmlns:a16="http://schemas.microsoft.com/office/drawing/2014/main" id="{FF8704D8-6D9B-0613-3177-3B86D96E22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F26F30CA-97B6-DA79-E0D3-AE5F2F595B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9E037-EF1F-D6CF-5CF4-664A46BA16B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#1: Exterior, Looking Southeast.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946D6ED-C2F7-33B1-CCE7-F7F9CEE8DF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#2: Exterior, Looking South. 2022</a:t>
            </a:r>
          </a:p>
        </p:txBody>
      </p:sp>
    </p:spTree>
    <p:extLst>
      <p:ext uri="{BB962C8B-B14F-4D97-AF65-F5344CB8AC3E}">
        <p14:creationId xmlns:p14="http://schemas.microsoft.com/office/powerpoint/2010/main" val="139173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C3EE9BC4-EB87-E909-0E2B-402C8B8CB8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85E06-A55F-C47F-D8C3-BFAB08F6D4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#16: Exterior, North Block, Windows. 2020</a:t>
            </a:r>
          </a:p>
        </p:txBody>
      </p:sp>
    </p:spTree>
    <p:extLst>
      <p:ext uri="{BB962C8B-B14F-4D97-AF65-F5344CB8AC3E}">
        <p14:creationId xmlns:p14="http://schemas.microsoft.com/office/powerpoint/2010/main" val="8626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44F9F14D-FE14-5D8B-E9BE-58D61931E4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5622"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66C4-9403-8D07-B1A5-FEDCB772F2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#17: Exterior, North Block, Windows. 2020</a:t>
            </a:r>
          </a:p>
        </p:txBody>
      </p:sp>
    </p:spTree>
    <p:extLst>
      <p:ext uri="{BB962C8B-B14F-4D97-AF65-F5344CB8AC3E}">
        <p14:creationId xmlns:p14="http://schemas.microsoft.com/office/powerpoint/2010/main" val="190415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05E7D-B4AA-F199-844C-DA8AE958C10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#18: Exterior, North Block, Masonry. 2022</a:t>
            </a:r>
          </a:p>
        </p:txBody>
      </p:sp>
      <p:pic>
        <p:nvPicPr>
          <p:cNvPr id="9" name="Picture Placeholder 8" descr="A picture containing building, stone, building material, feet&#10;&#10;Description automatically generated">
            <a:extLst>
              <a:ext uri="{FF2B5EF4-FFF2-40B4-BE49-F238E27FC236}">
                <a16:creationId xmlns:a16="http://schemas.microsoft.com/office/drawing/2014/main" id="{2700668E-8B91-C4BE-AA31-04CD71E592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40733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close up of a tile floor&#10;&#10;Description automatically generated with low confidence">
            <a:extLst>
              <a:ext uri="{FF2B5EF4-FFF2-40B4-BE49-F238E27FC236}">
                <a16:creationId xmlns:a16="http://schemas.microsoft.com/office/drawing/2014/main" id="{F75FEB32-BF48-FFC3-89A4-B9A2BB2ABC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9D44E-1E60-A03C-D7B3-0585F6A1384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#19: Exterior, North Block, Masonry. 2022</a:t>
            </a:r>
          </a:p>
        </p:txBody>
      </p:sp>
    </p:spTree>
    <p:extLst>
      <p:ext uri="{BB962C8B-B14F-4D97-AF65-F5344CB8AC3E}">
        <p14:creationId xmlns:p14="http://schemas.microsoft.com/office/powerpoint/2010/main" val="630922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grass, stone&#10;&#10;Description automatically generated">
            <a:extLst>
              <a:ext uri="{FF2B5EF4-FFF2-40B4-BE49-F238E27FC236}">
                <a16:creationId xmlns:a16="http://schemas.microsoft.com/office/drawing/2014/main" id="{06ECC54E-392E-C450-EBB2-77679A3F4A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building, outdoor, grass, cement&#10;&#10;Description automatically generated">
            <a:extLst>
              <a:ext uri="{FF2B5EF4-FFF2-40B4-BE49-F238E27FC236}">
                <a16:creationId xmlns:a16="http://schemas.microsoft.com/office/drawing/2014/main" id="{95584E8C-D94C-8A40-653C-634A115240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68427-948D-4E05-530B-832E3C85930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#20: Exterior, North Block, Masonry.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7D4A25-E29D-5FFD-735F-BB63B043E4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#21: Exterior, North Block, Masonry. 2022</a:t>
            </a:r>
          </a:p>
        </p:txBody>
      </p:sp>
    </p:spTree>
    <p:extLst>
      <p:ext uri="{BB962C8B-B14F-4D97-AF65-F5344CB8AC3E}">
        <p14:creationId xmlns:p14="http://schemas.microsoft.com/office/powerpoint/2010/main" val="102299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lag on a flagpole&#10;&#10;Description automatically generated with medium confidence">
            <a:extLst>
              <a:ext uri="{FF2B5EF4-FFF2-40B4-BE49-F238E27FC236}">
                <a16:creationId xmlns:a16="http://schemas.microsoft.com/office/drawing/2014/main" id="{A6CD4722-A9C7-640C-84B4-2570A3B5FC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#22: Exterior, flagpole and surround, looking northeast. 2022</a:t>
            </a:r>
          </a:p>
        </p:txBody>
      </p:sp>
    </p:spTree>
    <p:extLst>
      <p:ext uri="{BB962C8B-B14F-4D97-AF65-F5344CB8AC3E}">
        <p14:creationId xmlns:p14="http://schemas.microsoft.com/office/powerpoint/2010/main" val="2431747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#23: Exterior, Rock with Plaque. 2018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#24: Exterior, Rock with Plaque. 2018</a:t>
            </a:r>
          </a:p>
        </p:txBody>
      </p:sp>
      <p:pic>
        <p:nvPicPr>
          <p:cNvPr id="5" name="Picture Placeholder 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349BFC04-49AE-5711-23C3-2ED74A760E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pic>
        <p:nvPicPr>
          <p:cNvPr id="4" name="Picture Placeholder 3" descr="A sign on a tree&#10;&#10;Description automatically generated with medium confidence">
            <a:extLst>
              <a:ext uri="{FF2B5EF4-FFF2-40B4-BE49-F238E27FC236}">
                <a16:creationId xmlns:a16="http://schemas.microsoft.com/office/drawing/2014/main" id="{366E3E61-4CEE-33F5-412B-57D84806E6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 rot="5400000">
            <a:off x="2057400" y="4038600"/>
            <a:ext cx="3657600" cy="5486400"/>
          </a:xfrm>
        </p:spPr>
      </p:pic>
    </p:spTree>
    <p:extLst>
      <p:ext uri="{BB962C8B-B14F-4D97-AF65-F5344CB8AC3E}">
        <p14:creationId xmlns:p14="http://schemas.microsoft.com/office/powerpoint/2010/main" val="83703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186C4B-8D41-1522-2C92-043300125B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>
          <a:xfrm>
            <a:off x="1485900" y="838200"/>
            <a:ext cx="4800600" cy="3200400"/>
          </a:xfrm>
        </p:spPr>
      </p:pic>
      <p:pic>
        <p:nvPicPr>
          <p:cNvPr id="9" name="Picture Placeholder 8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97FCE4F0-0EA6-9336-8B32-B5219710ED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>
          <a:xfrm>
            <a:off x="1026641" y="4674973"/>
            <a:ext cx="2857500" cy="1905000"/>
          </a:xfrm>
        </p:spPr>
      </p:pic>
      <p:pic>
        <p:nvPicPr>
          <p:cNvPr id="11" name="Content Placeholder 10" descr="A picture containing building, tiled, stone, tan&#10;&#10;Description automatically generated">
            <a:extLst>
              <a:ext uri="{FF2B5EF4-FFF2-40B4-BE49-F238E27FC236}">
                <a16:creationId xmlns:a16="http://schemas.microsoft.com/office/drawing/2014/main" id="{814B1C03-8E11-05D4-9BAF-BE820CC2A79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674973"/>
            <a:ext cx="2861806" cy="1905000"/>
          </a:xfrm>
        </p:spPr>
      </p:pic>
      <p:pic>
        <p:nvPicPr>
          <p:cNvPr id="13" name="Content Placeholder 12" descr="A painting on a wall&#10;&#10;Description automatically generated with medium confidence">
            <a:extLst>
              <a:ext uri="{FF2B5EF4-FFF2-40B4-BE49-F238E27FC236}">
                <a16:creationId xmlns:a16="http://schemas.microsoft.com/office/drawing/2014/main" id="{3D57E615-B5F3-4423-36ED-18E4453DA6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6653084"/>
            <a:ext cx="2861805" cy="1905000"/>
          </a:xfrm>
        </p:spPr>
      </p:pic>
      <p:pic>
        <p:nvPicPr>
          <p:cNvPr id="15" name="Picture 14" descr="A picture containing building, outdoor, stone, window&#10;&#10;Description automatically generated">
            <a:extLst>
              <a:ext uri="{FF2B5EF4-FFF2-40B4-BE49-F238E27FC236}">
                <a16:creationId xmlns:a16="http://schemas.microsoft.com/office/drawing/2014/main" id="{A35D7033-A7FB-0ECB-4914-2EE4575444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1" y="6653084"/>
            <a:ext cx="2861810" cy="1905000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3C4E650-6751-0F12-873C-B97FF806F1E2}"/>
              </a:ext>
            </a:extLst>
          </p:cNvPr>
          <p:cNvSpPr txBox="1">
            <a:spLocks/>
          </p:cNvSpPr>
          <p:nvPr/>
        </p:nvSpPr>
        <p:spPr>
          <a:xfrm>
            <a:off x="1143000" y="4220862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Figure #25: Exterior, Plaque on primary facade. 2020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8D83E0A-2460-1B12-B8A5-F6527C671058}"/>
              </a:ext>
            </a:extLst>
          </p:cNvPr>
          <p:cNvSpPr txBox="1">
            <a:spLocks/>
          </p:cNvSpPr>
          <p:nvPr/>
        </p:nvSpPr>
        <p:spPr>
          <a:xfrm>
            <a:off x="1143000" y="8631195"/>
            <a:ext cx="5486400" cy="381000"/>
          </a:xfrm>
          <a:prstGeom prst="rect">
            <a:avLst/>
          </a:prstGeom>
        </p:spPr>
        <p:txBody>
          <a:bodyPr/>
          <a:lstStyle>
            <a:lvl1pPr marL="0" indent="0" algn="ctr" defTabSz="1018824" rtl="0" eaLnBrk="1" latinLnBrk="0" hangingPunct="1"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Figure #26: Exterior, Nautical Pewabic Tiles. 2022</a:t>
            </a:r>
          </a:p>
        </p:txBody>
      </p:sp>
    </p:spTree>
    <p:extLst>
      <p:ext uri="{BB962C8B-B14F-4D97-AF65-F5344CB8AC3E}">
        <p14:creationId xmlns:p14="http://schemas.microsoft.com/office/powerpoint/2010/main" val="1502192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p&#10;&#10;Description automatically generated">
            <a:extLst>
              <a:ext uri="{FF2B5EF4-FFF2-40B4-BE49-F238E27FC236}">
                <a16:creationId xmlns:a16="http://schemas.microsoft.com/office/drawing/2014/main" id="{67ED74F2-8F5C-A3CE-2A5A-489C7C49AA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8" y="1447800"/>
            <a:ext cx="6990283" cy="666285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8FD32-1556-1E53-6A06-6B556E9E53C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#27: Exterior, Google Earth View. </a:t>
            </a:r>
          </a:p>
        </p:txBody>
      </p:sp>
    </p:spTree>
    <p:extLst>
      <p:ext uri="{BB962C8B-B14F-4D97-AF65-F5344CB8AC3E}">
        <p14:creationId xmlns:p14="http://schemas.microsoft.com/office/powerpoint/2010/main" val="184026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building with graffiti on the walls&#10;&#10;Description automatically generated with low confidence">
            <a:extLst>
              <a:ext uri="{FF2B5EF4-FFF2-40B4-BE49-F238E27FC236}">
                <a16:creationId xmlns:a16="http://schemas.microsoft.com/office/drawing/2014/main" id="{D26C4402-CB1E-5241-675F-167A39A6EB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355BD4-2BF2-4B48-32A9-EFC251D7F2B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#28: Interior, North Block, Drill Hall, Looking South.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E66F67-5F2A-2E3E-1AEF-123841A10FE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#29: Interior, North Block, Drill Hall, Looking Northeast. 2022</a:t>
            </a:r>
          </a:p>
        </p:txBody>
      </p:sp>
      <p:pic>
        <p:nvPicPr>
          <p:cNvPr id="13" name="Picture Placeholder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ECCFF932-025D-541E-E93F-1B6E60154A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158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sky, stone&#10;&#10;Description automatically generated">
            <a:extLst>
              <a:ext uri="{FF2B5EF4-FFF2-40B4-BE49-F238E27FC236}">
                <a16:creationId xmlns:a16="http://schemas.microsoft.com/office/drawing/2014/main" id="{663806BC-EBC6-1CCC-5156-750DC28229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building with cars parked in front&#10;&#10;Description automatically generated with low confidence">
            <a:extLst>
              <a:ext uri="{FF2B5EF4-FFF2-40B4-BE49-F238E27FC236}">
                <a16:creationId xmlns:a16="http://schemas.microsoft.com/office/drawing/2014/main" id="{1922685F-49D8-70D1-EAB0-256B21E8E2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F9A73-0823-E825-1C01-1FA209E0A0E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#3: Exterior, Looking Southeast.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E9AB8B-3BA9-A646-5DFA-3766C447E7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#4: Exterior, Looking Southwest. 2022</a:t>
            </a:r>
          </a:p>
        </p:txBody>
      </p:sp>
    </p:spTree>
    <p:extLst>
      <p:ext uri="{BB962C8B-B14F-4D97-AF65-F5344CB8AC3E}">
        <p14:creationId xmlns:p14="http://schemas.microsoft.com/office/powerpoint/2010/main" val="2069093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ound, several&#10;&#10;Description automatically generated">
            <a:extLst>
              <a:ext uri="{FF2B5EF4-FFF2-40B4-BE49-F238E27FC236}">
                <a16:creationId xmlns:a16="http://schemas.microsoft.com/office/drawing/2014/main" id="{458E7D06-50D2-8808-704C-7EAE0267FB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indoor, ceiling, warehouse, several&#10;&#10;Description automatically generated">
            <a:extLst>
              <a:ext uri="{FF2B5EF4-FFF2-40B4-BE49-F238E27FC236}">
                <a16:creationId xmlns:a16="http://schemas.microsoft.com/office/drawing/2014/main" id="{AA5673B9-9522-D8CC-00E4-3F1E730E15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CF763-A2E2-698A-2A66-5FD95B372D4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#30: Interior, North Block, Drill Hall with mezzanine, looking East.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354D1E-4D33-C257-6D30-B5145793A9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#31: Interior, North Block, Drill Hall with mezzanine, looking west. 2022</a:t>
            </a:r>
          </a:p>
        </p:txBody>
      </p:sp>
    </p:spTree>
    <p:extLst>
      <p:ext uri="{BB962C8B-B14F-4D97-AF65-F5344CB8AC3E}">
        <p14:creationId xmlns:p14="http://schemas.microsoft.com/office/powerpoint/2010/main" val="799570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BA5D95C-0EDC-822C-8908-B545ADA1AD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building, old, area, dirty&#10;&#10;Description automatically generated">
            <a:extLst>
              <a:ext uri="{FF2B5EF4-FFF2-40B4-BE49-F238E27FC236}">
                <a16:creationId xmlns:a16="http://schemas.microsoft.com/office/drawing/2014/main" id="{E26C85A7-FFBC-121B-B378-74B3793CF1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D6CAE-6348-605A-F73E-E23B435F2E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#32: Interior, North Block, Drill Hall, Looking North.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5512C7-53A0-DCF7-1A0F-D7D214A9DD1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#33: Interior, North Block, partitions under mezzanine. 2022</a:t>
            </a:r>
          </a:p>
        </p:txBody>
      </p:sp>
    </p:spTree>
    <p:extLst>
      <p:ext uri="{BB962C8B-B14F-4D97-AF65-F5344CB8AC3E}">
        <p14:creationId xmlns:p14="http://schemas.microsoft.com/office/powerpoint/2010/main" val="211690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ound, building, area, roof&#10;&#10;Description automatically generated">
            <a:extLst>
              <a:ext uri="{FF2B5EF4-FFF2-40B4-BE49-F238E27FC236}">
                <a16:creationId xmlns:a16="http://schemas.microsoft.com/office/drawing/2014/main" id="{28AE7F80-0F3F-1AC9-F446-5DF5A91039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F7E2D689-DC26-45D5-4453-A93BA825F0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7CE9B-1112-6090-E822-3D0DC95F970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#34: Interior, North Block, Roof Collapse at south end of North Block.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ED73B0-98FE-75F0-0952-B351A7F6D0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#35: Interior, North Block, Roof Collapse at south end of North Block. 2022</a:t>
            </a:r>
          </a:p>
        </p:txBody>
      </p:sp>
    </p:spTree>
    <p:extLst>
      <p:ext uri="{BB962C8B-B14F-4D97-AF65-F5344CB8AC3E}">
        <p14:creationId xmlns:p14="http://schemas.microsoft.com/office/powerpoint/2010/main" val="1619960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fireplace, wooden, wood&#10;&#10;Description automatically generated">
            <a:extLst>
              <a:ext uri="{FF2B5EF4-FFF2-40B4-BE49-F238E27FC236}">
                <a16:creationId xmlns:a16="http://schemas.microsoft.com/office/drawing/2014/main" id="{292F3602-F121-EDA4-16B5-151BE7CF8F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7" r="27837"/>
          <a:stretch>
            <a:fillRect/>
          </a:stretch>
        </p:blipFill>
        <p:spPr>
          <a:xfrm rot="16200000">
            <a:off x="2057400" y="-76200"/>
            <a:ext cx="3657600" cy="54864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3355895-1D36-8009-9523-28108314E1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8A11A-369C-CA50-60D7-572000F99D9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#35A: Interior, 1</a:t>
            </a:r>
            <a:r>
              <a:rPr lang="en-US" baseline="30000" dirty="0"/>
              <a:t>st</a:t>
            </a:r>
            <a:r>
              <a:rPr lang="en-US" dirty="0"/>
              <a:t> Floor, Glazed Brick in Office, 2018.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474F07-F6A1-F1E8-BC6E-1DFBC373FC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#35B: Interior, 1</a:t>
            </a:r>
            <a:r>
              <a:rPr lang="en-US" baseline="30000" dirty="0"/>
              <a:t>st</a:t>
            </a:r>
            <a:r>
              <a:rPr lang="en-US" dirty="0"/>
              <a:t> Floor, Mezzanine, Looking East.. 2018</a:t>
            </a:r>
          </a:p>
        </p:txBody>
      </p:sp>
    </p:spTree>
    <p:extLst>
      <p:ext uri="{BB962C8B-B14F-4D97-AF65-F5344CB8AC3E}">
        <p14:creationId xmlns:p14="http://schemas.microsoft.com/office/powerpoint/2010/main" val="428979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BA6F371E-9942-D0E8-B3BB-DA4E8A92AB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pic>
        <p:nvPicPr>
          <p:cNvPr id="9" name="Picture Placeholder 8" descr="A picture containing building, indoor, floor, dirty&#10;&#10;Description automatically generated">
            <a:extLst>
              <a:ext uri="{FF2B5EF4-FFF2-40B4-BE49-F238E27FC236}">
                <a16:creationId xmlns:a16="http://schemas.microsoft.com/office/drawing/2014/main" id="{522AA909-680F-30CA-2695-EB451EF543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9F63E-B9C5-23C1-30B5-682B87FBDE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#35C: Interior, Mezzanine, Looking West.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82C394-D11F-1D4C-95AE-A301E633366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#35D: Interior, Mezzanine Office, Looking South. 2018</a:t>
            </a:r>
          </a:p>
        </p:txBody>
      </p:sp>
    </p:spTree>
    <p:extLst>
      <p:ext uri="{BB962C8B-B14F-4D97-AF65-F5344CB8AC3E}">
        <p14:creationId xmlns:p14="http://schemas.microsoft.com/office/powerpoint/2010/main" val="4169664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building, wall, blue, dirty&#10;&#10;Description automatically generated">
            <a:extLst>
              <a:ext uri="{FF2B5EF4-FFF2-40B4-BE49-F238E27FC236}">
                <a16:creationId xmlns:a16="http://schemas.microsoft.com/office/drawing/2014/main" id="{7077B9EA-E80D-72EB-29EF-C35B1D3316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CFEC3-7616-0148-DFB4-22E57BBEF96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#36: Interior, North Block, Stair. 2022</a:t>
            </a:r>
          </a:p>
        </p:txBody>
      </p:sp>
    </p:spTree>
    <p:extLst>
      <p:ext uri="{BB962C8B-B14F-4D97-AF65-F5344CB8AC3E}">
        <p14:creationId xmlns:p14="http://schemas.microsoft.com/office/powerpoint/2010/main" val="16771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building, indoor, step&#10;&#10;Description automatically generated">
            <a:extLst>
              <a:ext uri="{FF2B5EF4-FFF2-40B4-BE49-F238E27FC236}">
                <a16:creationId xmlns:a16="http://schemas.microsoft.com/office/drawing/2014/main" id="{7E71A683-B99E-C2EA-DED9-9C5C6E3F667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5622"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E49D-501F-4F26-955C-CEE70D4EB18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#5: Exterior, Entry Arcade, Looking East. 8-22-2020</a:t>
            </a:r>
          </a:p>
        </p:txBody>
      </p:sp>
    </p:spTree>
    <p:extLst>
      <p:ext uri="{BB962C8B-B14F-4D97-AF65-F5344CB8AC3E}">
        <p14:creationId xmlns:p14="http://schemas.microsoft.com/office/powerpoint/2010/main" val="1284437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0FF41982-B7F7-05C2-A2AD-1AD64BE837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>
            <a:fillRect/>
          </a:stretch>
        </p:blipFill>
        <p:spPr/>
      </p:pic>
      <p:pic>
        <p:nvPicPr>
          <p:cNvPr id="9" name="Picture Placeholder 8" descr="A picture containing tree, outdoor, sky, road&#10;&#10;Description automatically generated">
            <a:extLst>
              <a:ext uri="{FF2B5EF4-FFF2-40B4-BE49-F238E27FC236}">
                <a16:creationId xmlns:a16="http://schemas.microsoft.com/office/drawing/2014/main" id="{CEED60B9-C210-B461-1637-78346743BF8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DB360-58E3-4E07-B944-33D5A8AE62A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#6: Exterior, East Façade, Looking Southwest. 2022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27C368-5E79-2E21-FFEA-EDCE6FE572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#7: Exterior, East Façade, Looking Southwest. 2018</a:t>
            </a:r>
          </a:p>
        </p:txBody>
      </p:sp>
    </p:spTree>
    <p:extLst>
      <p:ext uri="{BB962C8B-B14F-4D97-AF65-F5344CB8AC3E}">
        <p14:creationId xmlns:p14="http://schemas.microsoft.com/office/powerpoint/2010/main" val="3690707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A23E2CDE-1339-8528-A34A-30C2F4AD38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pic>
        <p:nvPicPr>
          <p:cNvPr id="9" name="Picture Placeholder 8" descr="A picture containing outdoor, sky, building, house&#10;&#10;Description automatically generated">
            <a:extLst>
              <a:ext uri="{FF2B5EF4-FFF2-40B4-BE49-F238E27FC236}">
                <a16:creationId xmlns:a16="http://schemas.microsoft.com/office/drawing/2014/main" id="{F23D079F-D296-FD09-DB98-1DDD39E0CE1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B34A4-402E-389C-13AC-87AA5D11FC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#8: Exterior, West Façade, Looking East.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0EF71-5ACA-658B-BF52-993112A1E9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#9: Exterior, West Façade, Looking East. 2018</a:t>
            </a:r>
          </a:p>
        </p:txBody>
      </p:sp>
    </p:spTree>
    <p:extLst>
      <p:ext uri="{BB962C8B-B14F-4D97-AF65-F5344CB8AC3E}">
        <p14:creationId xmlns:p14="http://schemas.microsoft.com/office/powerpoint/2010/main" val="407421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brick, building material, stone&#10;&#10;Description automatically generated">
            <a:extLst>
              <a:ext uri="{FF2B5EF4-FFF2-40B4-BE49-F238E27FC236}">
                <a16:creationId xmlns:a16="http://schemas.microsoft.com/office/drawing/2014/main" id="{E37CCB63-EB8B-8355-1995-FB2C8615D1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5622"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6D901-0D7D-F250-DC38-089B5DDA0FE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#10: West Façade, </a:t>
            </a:r>
            <a:r>
              <a:rPr lang="en-US" dirty="0" err="1"/>
              <a:t>Denby</a:t>
            </a:r>
            <a:r>
              <a:rPr lang="en-US" dirty="0"/>
              <a:t> Memorial, Looking East. 2020</a:t>
            </a:r>
          </a:p>
        </p:txBody>
      </p:sp>
    </p:spTree>
    <p:extLst>
      <p:ext uri="{BB962C8B-B14F-4D97-AF65-F5344CB8AC3E}">
        <p14:creationId xmlns:p14="http://schemas.microsoft.com/office/powerpoint/2010/main" val="2546209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FF3945EB-832B-0709-1B35-FEA5569827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pic>
        <p:nvPicPr>
          <p:cNvPr id="9" name="Picture Placeholder 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5C9530F2-BB7B-DCBA-1BB5-F0CC578DA2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33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8C2E4-55B5-CCA2-B696-2006A9428E2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#11: Exterior, West Façade, Looking East.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23BE1A-7FF6-523D-D0E8-30C77F81A14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#12: Exterior, West Façade, Looking East. 2018</a:t>
            </a:r>
          </a:p>
        </p:txBody>
      </p:sp>
    </p:spTree>
    <p:extLst>
      <p:ext uri="{BB962C8B-B14F-4D97-AF65-F5344CB8AC3E}">
        <p14:creationId xmlns:p14="http://schemas.microsoft.com/office/powerpoint/2010/main" val="2383244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building with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6ECFBEA5-6205-2F8D-AC26-D845583C7D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/>
      </p:pic>
      <p:pic>
        <p:nvPicPr>
          <p:cNvPr id="9" name="Picture Placeholder 8" descr="A picture containing indoor, tiled&#10;&#10;Description automatically generated">
            <a:extLst>
              <a:ext uri="{FF2B5EF4-FFF2-40B4-BE49-F238E27FC236}">
                <a16:creationId xmlns:a16="http://schemas.microsoft.com/office/drawing/2014/main" id="{1F579FA2-4928-B313-DAF6-96CCAB775E6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 rot="5400000">
            <a:off x="2057400" y="4038600"/>
            <a:ext cx="3657600" cy="5486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0922F-5F8F-3170-ADD5-37AC348C61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Figure #13: Exterior, South Block, Looking North. 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799CC1-E494-80D1-BD65-C6EB60ADAB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#14: Exterior, North Block, Windows. 2020</a:t>
            </a:r>
          </a:p>
        </p:txBody>
      </p:sp>
    </p:spTree>
    <p:extLst>
      <p:ext uri="{BB962C8B-B14F-4D97-AF65-F5344CB8AC3E}">
        <p14:creationId xmlns:p14="http://schemas.microsoft.com/office/powerpoint/2010/main" val="1202492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building with broken windows&#10;&#10;Description automatically generated with low confidence">
            <a:extLst>
              <a:ext uri="{FF2B5EF4-FFF2-40B4-BE49-F238E27FC236}">
                <a16:creationId xmlns:a16="http://schemas.microsoft.com/office/drawing/2014/main" id="{066B2CA0-0C28-3882-A1F0-27C48AC718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" r="5622"/>
          <a:stretch>
            <a:fillRect/>
          </a:stretch>
        </p:blipFill>
        <p:spPr>
          <a:xfrm rot="5400000">
            <a:off x="228600" y="1828800"/>
            <a:ext cx="7315200" cy="54864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D341F-AA50-1BDA-8836-0DBD6F1FF27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Figure #15: Exterior, North Block, Windows. 2020</a:t>
            </a:r>
          </a:p>
        </p:txBody>
      </p:sp>
    </p:spTree>
    <p:extLst>
      <p:ext uri="{BB962C8B-B14F-4D97-AF65-F5344CB8AC3E}">
        <p14:creationId xmlns:p14="http://schemas.microsoft.com/office/powerpoint/2010/main" val="469195848"/>
      </p:ext>
    </p:extLst>
  </p:cSld>
  <p:clrMapOvr>
    <a:masterClrMapping/>
  </p:clrMapOvr>
</p:sld>
</file>

<file path=ppt/theme/theme1.xml><?xml version="1.0" encoding="utf-8"?>
<a:theme xmlns:a="http://schemas.openxmlformats.org/drawingml/2006/main" name="HPCA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g part2 photo doc" id="{5F9CAD8F-AC2D-4A48-A8C7-DFD37AF798B7}" vid="{BEC0762C-40CA-4475-B4B2-CEFFC4A0AF0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g part2 photo doc" id="{5F9CAD8F-AC2D-4A48-A8C7-DFD37AF798B7}" vid="{1680772E-B1D2-47B9-A972-8E436B445E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kdg part2 photo doc</Template>
  <TotalTime>818</TotalTime>
  <Words>527</Words>
  <Application>Microsoft Office PowerPoint</Application>
  <PresentationFormat>Custom</PresentationFormat>
  <Paragraphs>40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Avenir LT Std</vt:lpstr>
      <vt:lpstr>Calibri</vt:lpstr>
      <vt:lpstr>HPCA Template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Cassandra Talley</dc:creator>
  <cp:lastModifiedBy>Garrick Landsberg</cp:lastModifiedBy>
  <cp:revision>6</cp:revision>
  <cp:lastPrinted>2013-08-01T12:38:57Z</cp:lastPrinted>
  <dcterms:created xsi:type="dcterms:W3CDTF">2022-07-07T17:08:03Z</dcterms:created>
  <dcterms:modified xsi:type="dcterms:W3CDTF">2022-09-02T23:48:56Z</dcterms:modified>
</cp:coreProperties>
</file>