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</p:sldMasterIdLst>
  <p:notesMasterIdLst>
    <p:notesMasterId r:id="rId17"/>
  </p:notesMasterIdLst>
  <p:handoutMasterIdLst>
    <p:handoutMasterId r:id="rId18"/>
  </p:handoutMasterIdLst>
  <p:sldIdLst>
    <p:sldId id="470" r:id="rId2"/>
    <p:sldId id="471" r:id="rId3"/>
    <p:sldId id="472" r:id="rId4"/>
    <p:sldId id="477" r:id="rId5"/>
    <p:sldId id="487" r:id="rId6"/>
    <p:sldId id="473" r:id="rId7"/>
    <p:sldId id="484" r:id="rId8"/>
    <p:sldId id="485" r:id="rId9"/>
    <p:sldId id="486" r:id="rId10"/>
    <p:sldId id="478" r:id="rId11"/>
    <p:sldId id="474" r:id="rId12"/>
    <p:sldId id="483" r:id="rId13"/>
    <p:sldId id="480" r:id="rId14"/>
    <p:sldId id="481" r:id="rId15"/>
    <p:sldId id="48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a Stein" initials="TS" lastIdx="6" clrIdx="0">
    <p:extLst>
      <p:ext uri="{19B8F6BF-5375-455C-9EA6-DF929625EA0E}">
        <p15:presenceInfo xmlns:p15="http://schemas.microsoft.com/office/powerpoint/2012/main" userId="S-1-5-21-918958072-1139430269-367356602-424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C"/>
    <a:srgbClr val="8DB4D0"/>
    <a:srgbClr val="8DB5D0"/>
    <a:srgbClr val="9D3434"/>
    <a:srgbClr val="FF4E4D"/>
    <a:srgbClr val="FF4E4E"/>
    <a:srgbClr val="008000"/>
    <a:srgbClr val="97C777"/>
    <a:srgbClr val="F7F7F7"/>
    <a:srgbClr val="33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BB2E9-A509-3875-F446-4A0F2A122AB7}" v="528" dt="2025-03-05T20:01:44.921"/>
    <p1510:client id="{F0BFDD88-BEB0-D6FC-F7FD-996B59920A7B}" v="174" dt="2025-03-05T19:31:38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2" autoAdjust="0"/>
    <p:restoredTop sz="90172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2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28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0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r">
              <a:defRPr sz="1200"/>
            </a:lvl1pPr>
          </a:lstStyle>
          <a:p>
            <a:fld id="{83026D55-2A93-4736-AE83-102FD18A9790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3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r">
              <a:defRPr sz="1200"/>
            </a:lvl1pPr>
          </a:lstStyle>
          <a:p>
            <a:fld id="{D5D44C98-1E41-4D64-B6D4-67CC345F3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0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r">
              <a:defRPr sz="1200"/>
            </a:lvl1pPr>
          </a:lstStyle>
          <a:p>
            <a:fld id="{C48D30FD-F020-4247-96D1-0FE6F1F80458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8" tIns="45644" rIns="91288" bIns="45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73813"/>
            <a:ext cx="5609588" cy="3660537"/>
          </a:xfrm>
          <a:prstGeom prst="rect">
            <a:avLst/>
          </a:prstGeom>
        </p:spPr>
        <p:txBody>
          <a:bodyPr vert="horz" lIns="91288" tIns="45644" rIns="91288" bIns="45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3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830313"/>
            <a:ext cx="3037735" cy="466088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r">
              <a:defRPr sz="1200"/>
            </a:lvl1pPr>
          </a:lstStyle>
          <a:p>
            <a:fld id="{7BD5E72A-99FD-4D85-841B-64B8872EF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72A-99FD-4D85-841B-64B8872EF8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72A-99FD-4D85-841B-64B8872EF8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6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70"/>
            <a:ext cx="764540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2"/>
          <p:cNvSpPr>
            <a:spLocks noGrp="1"/>
          </p:cNvSpPr>
          <p:nvPr>
            <p:ph type="title"/>
          </p:nvPr>
        </p:nvSpPr>
        <p:spPr>
          <a:xfrm>
            <a:off x="1617146" y="466698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9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3" y="2112270"/>
            <a:ext cx="3575701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3" y="2112270"/>
            <a:ext cx="3575701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1616529" y="466698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/>
          <p:cNvSpPr>
            <a:spLocks noGrp="1"/>
          </p:cNvSpPr>
          <p:nvPr>
            <p:ph type="title"/>
          </p:nvPr>
        </p:nvSpPr>
        <p:spPr>
          <a:xfrm>
            <a:off x="1625402" y="466698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8456" y="521422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8455" y="463726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rtlCol="0" anchor="ctr"/>
          <a:lstStyle/>
          <a:p>
            <a:pPr algn="ctr"/>
            <a:endParaRPr lang="en-US" sz="1013" dirty="0"/>
          </a:p>
        </p:txBody>
      </p:sp>
      <p:sp>
        <p:nvSpPr>
          <p:cNvPr id="10" name="Rectangle 9"/>
          <p:cNvSpPr/>
          <p:nvPr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595266" y="492573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4" y="1618722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5" b="98515" l="503" r="96985">
                        <a14:foregroundMark x1="48744" y1="75743" x2="44221" y2="78713"/>
                        <a14:foregroundMark x1="35176" y1="71782" x2="35176" y2="71782"/>
                        <a14:foregroundMark x1="34673" y1="75248" x2="34673" y2="75248"/>
                        <a14:foregroundMark x1="32663" y1="76733" x2="32663" y2="76733"/>
                        <a14:foregroundMark x1="30151" y1="77723" x2="30151" y2="77723"/>
                        <a14:foregroundMark x1="25126" y1="80198" x2="20101" y2="84158"/>
                        <a14:foregroundMark x1="30653" y1="90099" x2="30653" y2="90099"/>
                        <a14:foregroundMark x1="87940" y1="58911" x2="87940" y2="58911"/>
                        <a14:foregroundMark x1="72864" y1="82673" x2="72864" y2="82673"/>
                        <a14:foregroundMark x1="75879" y1="81683" x2="75879" y2="8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9" y="248798"/>
            <a:ext cx="1120357" cy="1137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rgbClr val="8DB4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0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/>
  <p:txStyles>
    <p:titleStyle>
      <a:lvl1pPr algn="l" defTabSz="257175" rtl="0" eaLnBrk="1" latinLnBrk="0" hangingPunct="1">
        <a:spcBef>
          <a:spcPct val="0"/>
        </a:spcBef>
        <a:buNone/>
        <a:defRPr sz="200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25909" indent="-125909" algn="l" defTabSz="257175" rtl="0" eaLnBrk="1" latinLnBrk="0" hangingPunct="1">
        <a:spcBef>
          <a:spcPts val="0"/>
        </a:spcBef>
        <a:spcAft>
          <a:spcPts val="338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0576" indent="-159842" algn="l" defTabSz="257175" rtl="0" eaLnBrk="1" latinLnBrk="0" hangingPunct="1">
        <a:spcBef>
          <a:spcPts val="0"/>
        </a:spcBef>
        <a:spcAft>
          <a:spcPts val="338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15243" indent="-160735" algn="l" defTabSz="257175" rtl="0" eaLnBrk="1" latinLnBrk="0" hangingPunct="1">
        <a:spcBef>
          <a:spcPts val="0"/>
        </a:spcBef>
        <a:spcAft>
          <a:spcPts val="338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09910" indent="-165200" algn="l" defTabSz="257175" rtl="0" eaLnBrk="1" latinLnBrk="0" hangingPunct="1">
        <a:spcBef>
          <a:spcPts val="0"/>
        </a:spcBef>
        <a:spcAft>
          <a:spcPts val="338"/>
        </a:spcAft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99220" indent="-160735" algn="l" defTabSz="257175" rtl="0" eaLnBrk="1" latinLnBrk="0" hangingPunct="1">
        <a:spcBef>
          <a:spcPts val="0"/>
        </a:spcBef>
        <a:spcAft>
          <a:spcPts val="338"/>
        </a:spcAft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troitmi.gov/departments/detroit-fire-depart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relations@detroitmi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ommunityrelations@detroitmi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7501" y="612742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9780" y="493662"/>
            <a:ext cx="6959619" cy="612898"/>
          </a:xfrm>
        </p:spPr>
        <p:txBody>
          <a:bodyPr/>
          <a:lstStyle/>
          <a:p>
            <a:r>
              <a:rPr lang="en-US" dirty="0"/>
              <a:t>DFD Safety Series: Cooking, Smoking &amp; Candle Safety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6638" y="6647549"/>
            <a:ext cx="9415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2"/>
                </a:solidFill>
              </a:rPr>
              <a:t>2025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03042" y="1554496"/>
            <a:ext cx="7937916" cy="4397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</a:rPr>
              <a:t>Welcome &amp; Thank You for Joining us for the DFD Safety Series!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5730" marR="0" lvl="0" indent="-1257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ctr"/>
            <a:r>
              <a:rPr lang="en-US" sz="2400" dirty="0"/>
              <a:t>Theresa Halsell, Captain </a:t>
            </a: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R="0" lvl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detroitmi.gov/departments/detroit-fire-department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5730" marR="0" lvl="0" indent="-1257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/>
          </a:p>
          <a:p>
            <a:pPr>
              <a:lnSpc>
                <a:spcPct val="250000"/>
              </a:lnSpc>
              <a:spcAft>
                <a:spcPts val="0"/>
              </a:spcAft>
            </a:pPr>
            <a:endParaRPr lang="en-US" sz="1400" dirty="0"/>
          </a:p>
          <a:p>
            <a:pPr>
              <a:lnSpc>
                <a:spcPct val="250000"/>
              </a:lnSpc>
              <a:spcAft>
                <a:spcPts val="0"/>
              </a:spcAft>
            </a:pPr>
            <a:endParaRPr lang="en-US" sz="1400" dirty="0"/>
          </a:p>
          <a:p>
            <a:pPr>
              <a:lnSpc>
                <a:spcPct val="250000"/>
              </a:lnSpc>
              <a:spcAft>
                <a:spcPts val="0"/>
              </a:spcAft>
            </a:pPr>
            <a:endParaRPr lang="en-US" sz="1400" dirty="0"/>
          </a:p>
        </p:txBody>
      </p:sp>
      <p:sp>
        <p:nvSpPr>
          <p:cNvPr id="2" name="AutoShape 2" descr="Tips for heating your home safely th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Tips for heating your home safely th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7,086 Black Person Home Cooking Stock Photos - Free &amp; Royalty-Free Stock  Photos from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8" y="3402419"/>
            <a:ext cx="3719856" cy="24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a drag: The dangers of a daily cigarette - Harvard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3" y="3402419"/>
            <a:ext cx="1855812" cy="24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0 tips to help prevent candle fires i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7" y="3402418"/>
            <a:ext cx="1797544" cy="24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7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8800" y="1937940"/>
            <a:ext cx="5232400" cy="4225196"/>
          </a:xfrm>
        </p:spPr>
        <p:txBody>
          <a:bodyPr/>
          <a:lstStyle/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Look Pretty and smell good</a:t>
            </a:r>
            <a:endParaRPr lang="en-US" sz="2400" b="1" dirty="0">
              <a:solidFill>
                <a:srgbClr val="C00000"/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Used in religious services, in places of worship or at home</a:t>
            </a:r>
            <a:endParaRPr lang="en-US" sz="2400" b="1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Loved on our birthday cakes</a:t>
            </a:r>
            <a:endParaRPr lang="en-US" sz="2400" b="1" dirty="0">
              <a:solidFill>
                <a:srgbClr val="C00000"/>
              </a:solidFill>
              <a:cs typeface="Arial"/>
            </a:endParaRPr>
          </a:p>
          <a:p>
            <a:pPr marL="125730" indent="-12573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5C"/>
                </a:solidFill>
              </a:rPr>
              <a:t> </a:t>
            </a:r>
            <a:r>
              <a:rPr lang="en-US" sz="2400" b="1" dirty="0">
                <a:solidFill>
                  <a:srgbClr val="00005C"/>
                </a:solidFill>
              </a:rPr>
              <a:t>Caused 4% of reported home fires, 3% of home fire deaths, 6% of home fire injuries, and 4% of the direct property damage in home fires</a:t>
            </a:r>
            <a:endParaRPr lang="en-US" sz="2400" b="1" dirty="0">
              <a:solidFill>
                <a:srgbClr val="00005C"/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cs typeface="Arial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14" descr="10 tips to help prevent candle fire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1937940"/>
            <a:ext cx="2960795" cy="40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13760" y="12779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Candles. . 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EAE5554-1B50-5265-FDEA-FA202B1083AD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16023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2577" y="4870809"/>
            <a:ext cx="536717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5,910 home structure fires started by candles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Average of 74 civilian deaths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558 civilian injuries per year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$257 million in property damage</a:t>
            </a:r>
            <a:endParaRPr lang="en-US" dirty="0"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2320" y="1903304"/>
            <a:ext cx="297751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3 out of 5 candle fires start when things that can burn are too close to the candle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320" y="3124296"/>
            <a:ext cx="297751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More than 1/3 of home candle fires started in the bedroom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20" y="1903304"/>
            <a:ext cx="297751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December is the peak month for home candle fires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8676" y="1278095"/>
            <a:ext cx="5028206" cy="5415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cap="all" dirty="0">
                <a:latin typeface="+mj-lt"/>
              </a:rPr>
              <a:t>Key national findings</a:t>
            </a:r>
            <a:endParaRPr lang="en-US" sz="3600" b="1" cap="all" dirty="0">
              <a:latin typeface="+mj-lt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862320" y="3150786"/>
            <a:ext cx="274258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Candle price ranges from $1.25 for a votive to $35 for a large pillar or jar candle</a:t>
            </a:r>
          </a:p>
        </p:txBody>
      </p:sp>
      <p:pic>
        <p:nvPicPr>
          <p:cNvPr id="4098" name="Picture 2" descr="How Much It Costs to Make Your Own Candles - candle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09" y="1903303"/>
            <a:ext cx="2447811" cy="24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7A641973-6A49-5512-942A-1BF952DA889E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32213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9920" y="1779357"/>
            <a:ext cx="8049953" cy="4669934"/>
          </a:xfrm>
        </p:spPr>
        <p:txBody>
          <a:bodyPr/>
          <a:lstStyle/>
          <a:p>
            <a:pPr marL="125730" indent="-125730"/>
            <a:r>
              <a:rPr lang="en-US" sz="2000" b="1" dirty="0">
                <a:latin typeface="+mj-lt"/>
              </a:rPr>
              <a:t>Use sturdy candle holders</a:t>
            </a:r>
            <a:endParaRPr lang="en-US" dirty="0"/>
          </a:p>
          <a:p>
            <a:pPr marL="125730" indent="-125730"/>
            <a:r>
              <a:rPr lang="en-US" sz="2000" b="1" dirty="0">
                <a:latin typeface="+mj-lt"/>
              </a:rPr>
              <a:t>Candles need at least 1 foot around clear to be used safely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solidFill>
                  <a:srgbClr val="C00000"/>
                </a:solidFill>
                <a:latin typeface="+mj-lt"/>
              </a:rPr>
              <a:t>Never </a:t>
            </a:r>
            <a:r>
              <a:rPr lang="en-US" sz="2000" b="1" dirty="0">
                <a:latin typeface="+mj-lt"/>
              </a:rPr>
              <a:t>use a candle if oxygen is used in the home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Don’t burn a candle all the way </a:t>
            </a:r>
            <a:r>
              <a:rPr lang="en-US" sz="2000" b="1">
                <a:latin typeface="+mj-lt"/>
              </a:rPr>
              <a:t>down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Blow out all candles before going to sleep!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During a power outage, never use candles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Think about using flameless candles in your home 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Make a “Power thru it all Kit”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Fire extinguishers or anything white and powdery</a:t>
            </a:r>
            <a:endParaRPr lang="en-US" sz="2000" b="1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Remember …when in doubt…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get the heck OUT!!!!</a:t>
            </a:r>
          </a:p>
          <a:p>
            <a:pPr marL="125730" indent="-125730"/>
            <a:endParaRPr lang="en-US" sz="2000" b="1" dirty="0">
              <a:latin typeface="+mj-lt"/>
              <a:cs typeface="Arial"/>
            </a:endParaRPr>
          </a:p>
          <a:p>
            <a:pPr marL="125730" indent="-125730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125730" indent="-125730"/>
            <a:endParaRPr lang="en-US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3623" y="1244810"/>
            <a:ext cx="311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Candle Safety Tips: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806AA2E-B2EC-402F-2E6E-99F421673B8C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79409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829" y="1553376"/>
            <a:ext cx="9088341" cy="47663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When to call 911:</a:t>
            </a:r>
          </a:p>
          <a:p>
            <a:pPr marL="0" indent="0" algn="ctr">
              <a:buNone/>
            </a:pPr>
            <a:endParaRPr lang="en-US" sz="1400" b="1" dirty="0"/>
          </a:p>
          <a:p>
            <a:pPr algn="ctr"/>
            <a:r>
              <a:rPr lang="en-US" sz="2000" b="1" dirty="0"/>
              <a:t>If you see smoke or flames in your home, get out and call 911. Fire can spread fast – property can be replaced, but people can’t! </a:t>
            </a:r>
          </a:p>
          <a:p>
            <a:pPr marL="0" indent="0">
              <a:buNone/>
            </a:pPr>
            <a:endParaRPr lang="en-US" sz="2000" b="1" dirty="0"/>
          </a:p>
          <a:p>
            <a:pPr algn="ctr"/>
            <a:r>
              <a:rPr lang="en-US" sz="2000" b="1" dirty="0"/>
              <a:t>DFD is here for you – our response times are some of the best in the country. We’ll be there when you need us! 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2800" b="1" dirty="0"/>
              <a:t>In Summary: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/>
              <a:t>Stay safe. Be safe!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Remember …when in doubt…get the heck OUT!!!!</a:t>
            </a:r>
          </a:p>
          <a:p>
            <a:pPr marL="0" indent="0" algn="ctr">
              <a:buNone/>
            </a:pPr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5" name="Picture 4" descr="A group of fire trucks parked in front of a bridge&#10;&#10;Description automatically generated">
            <a:extLst>
              <a:ext uri="{FF2B5EF4-FFF2-40B4-BE49-F238E27FC236}">
                <a16:creationId xmlns:a16="http://schemas.microsoft.com/office/drawing/2014/main" id="{562C9EFC-57BB-F5BD-7033-3F5C935F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9" y="1941168"/>
            <a:ext cx="9144001" cy="48079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D769BB6-E3B9-F953-5FD1-ABF8BC3DB12A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13290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5010" y="1686563"/>
            <a:ext cx="7591081" cy="42309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Thank you for joining us today for the </a:t>
            </a:r>
          </a:p>
          <a:p>
            <a:pPr marL="0" indent="0" algn="ctr">
              <a:buNone/>
            </a:pPr>
            <a:r>
              <a:rPr lang="en-US" sz="2800" b="1" dirty="0"/>
              <a:t>DFD Safety Series.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Please reach out if you have any questions!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Captain Theresa Halsell</a:t>
            </a: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Community Relations Division</a:t>
            </a: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000" dirty="0">
                <a:solidFill>
                  <a:srgbClr val="8DB5D0"/>
                </a:solidFill>
                <a:hlinkClick r:id="rId2"/>
              </a:rPr>
              <a:t>Communityrelations@detroitmi.gov</a:t>
            </a:r>
            <a:endParaRPr lang="en-US" sz="2000" dirty="0">
              <a:solidFill>
                <a:srgbClr val="8DB5D0"/>
              </a:solidFill>
            </a:endParaRP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b="1" dirty="0">
                <a:solidFill>
                  <a:prstClr val="black"/>
                </a:solidFill>
              </a:rPr>
              <a:t>313-596-2959 </a:t>
            </a:r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01C7428-E29F-319B-4294-B75F71E9CFAB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229623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92DB-D780-DD50-9239-F49D6CBB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7F256-01EB-B493-7B2B-D244168F7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010" y="1686563"/>
            <a:ext cx="7591081" cy="42309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Thank you for joining us today for the </a:t>
            </a:r>
          </a:p>
          <a:p>
            <a:pPr marL="0" indent="0" algn="ctr">
              <a:buNone/>
            </a:pPr>
            <a:r>
              <a:rPr lang="en-US" sz="2800" b="1" dirty="0"/>
              <a:t>DFD Safety Series.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Please reach out if you have any questions!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800" dirty="0"/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Captain Theresa Halsell</a:t>
            </a: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dirty="0">
                <a:solidFill>
                  <a:prstClr val="black"/>
                </a:solidFill>
              </a:rPr>
              <a:t>Community Relations Division</a:t>
            </a: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000" dirty="0">
                <a:solidFill>
                  <a:srgbClr val="8DB5D0"/>
                </a:solidFill>
                <a:hlinkClick r:id="rId2"/>
              </a:rPr>
              <a:t>Communityrelations@detroitmi.gov</a:t>
            </a:r>
            <a:endParaRPr lang="en-US" sz="2000" dirty="0">
              <a:solidFill>
                <a:srgbClr val="8DB5D0"/>
              </a:solidFill>
            </a:endParaRPr>
          </a:p>
          <a:p>
            <a:pPr marL="0" lvl="0" indent="0" algn="ctr" defTabSz="457200">
              <a:spcAft>
                <a:spcPts val="0"/>
              </a:spcAft>
              <a:buNone/>
            </a:pPr>
            <a:r>
              <a:rPr lang="en-US" sz="2800" b="1" dirty="0">
                <a:solidFill>
                  <a:prstClr val="black"/>
                </a:solidFill>
              </a:rPr>
              <a:t>313-596-2959 </a:t>
            </a:r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4518C5C-1C6D-958C-1861-879C154841B6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5AE37-B47B-1F6C-C863-B58F01B0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" t="-5451" r="-75" b="8032"/>
          <a:stretch/>
        </p:blipFill>
        <p:spPr>
          <a:xfrm>
            <a:off x="0" y="1113940"/>
            <a:ext cx="9144009" cy="50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1200" y="1551710"/>
            <a:ext cx="4971902" cy="443442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Cooking is . . .</a:t>
            </a:r>
          </a:p>
          <a:p>
            <a:pPr marL="0" indent="0">
              <a:buNone/>
            </a:pPr>
            <a:endParaRPr lang="en-US" sz="2400" b="1" dirty="0"/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Routine Activity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Leading cause of reported Home Fires and Home Fire Injuries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Second leading cause of Home Fire Deaths</a:t>
            </a:r>
            <a:endParaRPr lang="en-US" dirty="0">
              <a:solidFill>
                <a:srgbClr val="FF0000"/>
              </a:solidFill>
              <a:cs typeface="Arial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DFD Safety Series: Cooking, Smoking &amp; Candle Safety</a:t>
            </a:r>
            <a:endParaRPr lang="en-US"/>
          </a:p>
        </p:txBody>
      </p:sp>
      <p:sp>
        <p:nvSpPr>
          <p:cNvPr id="5" name="AutoShape 2" descr="Tips for heating your home safely th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eat your home safely this winte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Heat your home safely this winter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Charred, Browned, Blackened: The Dark Lure of Burned Food - The New York 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12" y="1964842"/>
            <a:ext cx="3102948" cy="24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5089" y="1441800"/>
            <a:ext cx="4869839" cy="5415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cap="all" dirty="0">
                <a:latin typeface="+mj-lt"/>
                <a:cs typeface="Arial"/>
              </a:rPr>
              <a:t>Key national findings </a:t>
            </a:r>
            <a:endParaRPr lang="en-US" sz="2800" b="1" cap="all" dirty="0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7186" y="508011"/>
            <a:ext cx="6947061" cy="612898"/>
          </a:xfrm>
        </p:spPr>
        <p:txBody>
          <a:bodyPr/>
          <a:lstStyle/>
          <a:p>
            <a:r>
              <a:rPr lang="en-US" dirty="0"/>
              <a:t>DFD Safety Series: Cooking, Smoking &amp; Candle Safety</a:t>
            </a:r>
          </a:p>
        </p:txBody>
      </p:sp>
      <p:pic>
        <p:nvPicPr>
          <p:cNvPr id="3080" name="Picture 8" descr="Burnt Foo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46" y="2130628"/>
            <a:ext cx="2664473" cy="26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084" y="2143284"/>
            <a:ext cx="2133527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Cooking caused an average of 158,400 reported home structure fires per year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659" y="3741845"/>
            <a:ext cx="2442718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Cooking caused an average of an average of 470 civilian deaths and 4,150 civilian injuries annually</a:t>
            </a:r>
            <a:endParaRPr lang="en-US" sz="1600" dirty="0"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024" y="5239764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Ranges or cooktops were involved in 53% of the reported home cooking fires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683" y="5102005"/>
            <a:ext cx="2346979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Electric ranges … higher risk of cooking fires and associated losses than those with gas ranges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2828" y="3639092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Clothing was the item first ignited in less than 1% but are 7% of deaths  (33 deaths)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43247" y="2131159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The leading factor contributing to cooking fires and casualties …unattended cooking</a:t>
            </a:r>
          </a:p>
        </p:txBody>
      </p:sp>
    </p:spTree>
    <p:extLst>
      <p:ext uri="{BB962C8B-B14F-4D97-AF65-F5344CB8AC3E}">
        <p14:creationId xmlns:p14="http://schemas.microsoft.com/office/powerpoint/2010/main" val="25729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557" y="1713675"/>
            <a:ext cx="4518396" cy="3857872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800" b="1" dirty="0"/>
              <a:t>More than 25% of the people killed by cooking fires were asleep</a:t>
            </a:r>
            <a:br>
              <a:rPr lang="en-US" sz="2800" b="1" dirty="0">
                <a:cs typeface="Arial"/>
              </a:rPr>
            </a:br>
            <a:endParaRPr lang="en-US" sz="2800" b="1" dirty="0"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More than half of reported injuries occurred when people tried to control the fire themselves</a:t>
            </a:r>
            <a:endParaRPr lang="en-US" sz="3600" b="1" dirty="0">
              <a:cs typeface="Arial"/>
            </a:endParaRPr>
          </a:p>
        </p:txBody>
      </p:sp>
      <p:pic>
        <p:nvPicPr>
          <p:cNvPr id="6" name="Picture 5" descr="A burned down kitchen with a refrigerator and a chair&#10;&#10;Description automatically generated">
            <a:extLst>
              <a:ext uri="{FF2B5EF4-FFF2-40B4-BE49-F238E27FC236}">
                <a16:creationId xmlns:a16="http://schemas.microsoft.com/office/drawing/2014/main" id="{55E9DB2F-107C-B0EB-4870-31AC3739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2010357"/>
            <a:ext cx="3904865" cy="376775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4437BDF-1652-2346-F3D0-529998478A0D}"/>
              </a:ext>
            </a:extLst>
          </p:cNvPr>
          <p:cNvSpPr txBox="1">
            <a:spLocks/>
          </p:cNvSpPr>
          <p:nvPr/>
        </p:nvSpPr>
        <p:spPr>
          <a:xfrm>
            <a:off x="1637187" y="473584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113611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57D71-7A3B-57B3-0A77-30BB55C5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BA75B-434D-550B-E679-4A9BDB958145}"/>
              </a:ext>
            </a:extLst>
          </p:cNvPr>
          <p:cNvSpPr/>
          <p:nvPr/>
        </p:nvSpPr>
        <p:spPr>
          <a:xfrm>
            <a:off x="396607" y="2069794"/>
            <a:ext cx="4632592" cy="3709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4E2C1-1D41-BD6F-DBB7-8C33E5CCE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442" y="2009753"/>
            <a:ext cx="4518396" cy="3857872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latin typeface="+mj-lt"/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/>
              <a:t>In 2024, nearly 22% of all structure fires were cooking fires </a:t>
            </a:r>
            <a:endParaRPr lang="en-US" sz="200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endParaRPr lang="en-US" sz="2000" b="1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/>
              <a:t>Almost 14% of those were caused by improper use of cooking appliances </a:t>
            </a:r>
            <a:endParaRPr lang="en-US" sz="200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endParaRPr lang="en-US" sz="2000" b="1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cs typeface="Arial"/>
              </a:rPr>
              <a:t>Cooking is the second leading cause of fires in Detroit, behind only electrical fires</a:t>
            </a:r>
            <a:endParaRPr lang="en-US" sz="2800" b="1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C0F18-B722-8D2B-343B-2CAB61D6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19" b="10766"/>
          <a:stretch/>
        </p:blipFill>
        <p:spPr>
          <a:xfrm>
            <a:off x="5483924" y="1993365"/>
            <a:ext cx="3117136" cy="3861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F4EE9-3D35-495A-1936-876169E4ECF8}"/>
              </a:ext>
            </a:extLst>
          </p:cNvPr>
          <p:cNvSpPr txBox="1"/>
          <p:nvPr/>
        </p:nvSpPr>
        <p:spPr>
          <a:xfrm>
            <a:off x="399360" y="1576789"/>
            <a:ext cx="45182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Arial"/>
              </a:rPr>
              <a:t>DETROIT-SPECIFIC DATA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10014EF-CC16-6DC5-80C5-245457A75E5E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358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9920" y="1779357"/>
            <a:ext cx="7974983" cy="4469043"/>
          </a:xfrm>
        </p:spPr>
        <p:txBody>
          <a:bodyPr/>
          <a:lstStyle/>
          <a:p>
            <a:pPr marL="125730" indent="-125730"/>
            <a:r>
              <a:rPr lang="en-US" sz="2000" b="1" dirty="0">
                <a:latin typeface="+mj-lt"/>
              </a:rPr>
              <a:t>Be on alert! </a:t>
            </a:r>
            <a:endParaRPr lang="en-US"/>
          </a:p>
          <a:p>
            <a:pPr marL="125730" indent="-125730"/>
            <a:r>
              <a:rPr lang="en-US" sz="2000" b="1" dirty="0">
                <a:latin typeface="+mj-lt"/>
              </a:rPr>
              <a:t>Stay in the kitchen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Check food regularly and use a timer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Keep anything that can catch fire away from your stovetop</a:t>
            </a:r>
            <a:endParaRPr lang="en-US" sz="2000" b="1" dirty="0">
              <a:latin typeface="+mj-lt"/>
              <a:cs typeface="Arial"/>
            </a:endParaRP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Stovetop fire: sliding a lid over the pan and turning off the burner and leave the pan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covered</a:t>
            </a:r>
            <a:r>
              <a:rPr lang="en-US" sz="2000" b="1" dirty="0">
                <a:latin typeface="+mj-lt"/>
              </a:rPr>
              <a:t> until it is completely cooled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>
                <a:latin typeface="+mj-lt"/>
              </a:rPr>
              <a:t>Oven fire: turn off the heat and keep the door closed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Fire extinguishers or anything white and powdery</a:t>
            </a:r>
            <a:endParaRPr lang="en-US" sz="2000" b="1" dirty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Remember …when in doubt get the heck OUT!!</a:t>
            </a:r>
          </a:p>
          <a:p>
            <a:pPr marL="125730" indent="-125730"/>
            <a:endParaRPr lang="en-US" sz="2000" b="1" dirty="0">
              <a:latin typeface="+mj-lt"/>
              <a:cs typeface="Arial"/>
            </a:endParaRPr>
          </a:p>
          <a:p>
            <a:pPr marL="125730" indent="-125730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125730" indent="-125730"/>
            <a:endParaRPr lang="en-US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4311" y="1244810"/>
            <a:ext cx="323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Cooking Safety Tips: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7894" y="3275414"/>
            <a:ext cx="285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If a Fire Happens: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7A31F7F-79D4-2FDE-DD4E-65CAA7296BC3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22603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What a drag: The dangers of a daily cigarette - Harvard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9" y="3693251"/>
            <a:ext cx="1649654" cy="22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1200" y="1551710"/>
            <a:ext cx="4971902" cy="443442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Smoking-related </a:t>
            </a:r>
          </a:p>
          <a:p>
            <a:pPr marL="0" indent="0">
              <a:buNone/>
            </a:pPr>
            <a:r>
              <a:rPr lang="en-US" sz="3600" b="1" dirty="0"/>
              <a:t>fires are . . .</a:t>
            </a:r>
            <a:endParaRPr lang="en-US" sz="3600" b="1">
              <a:cs typeface="Arial"/>
            </a:endParaRPr>
          </a:p>
          <a:p>
            <a:pPr marL="0" indent="0">
              <a:buNone/>
            </a:pPr>
            <a:endParaRPr lang="en-US" sz="2400" b="1" dirty="0"/>
          </a:p>
          <a:p>
            <a:pPr marL="125730" indent="-12573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 Leading cause of Home Fire Deaths</a:t>
            </a:r>
            <a:endParaRPr lang="en-US" sz="2400" b="1">
              <a:solidFill>
                <a:srgbClr val="C00000"/>
              </a:solidFill>
              <a:cs typeface="Arial"/>
            </a:endParaRPr>
          </a:p>
          <a:p>
            <a:pPr marL="125730" indent="-1257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100% preventable</a:t>
            </a:r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25730" indent="-125730">
              <a:buFont typeface="Wingdings" panose="05000000000000000000" pitchFamily="2" charset="2"/>
              <a:buChar char="Ø"/>
            </a:pPr>
            <a:r>
              <a:rPr lang="en-US" sz="2400" b="1" dirty="0"/>
              <a:t>The risk of dying in a home structure fire caused by smoking materials rises with age</a:t>
            </a:r>
            <a:endParaRPr lang="en-US" sz="3600" b="1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AutoShape 2" descr="Tips for heating your home safely th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eat your home safely this winte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Heat your home safely this winter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Free Images : monument, statue, halloween, tombstone, grave, grey, art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t="-344" r="27293" b="-574"/>
          <a:stretch/>
        </p:blipFill>
        <p:spPr>
          <a:xfrm>
            <a:off x="7350643" y="3676309"/>
            <a:ext cx="1381319" cy="2309821"/>
          </a:xfrm>
          <a:prstGeom prst="rect">
            <a:avLst/>
          </a:prstGeom>
        </p:spPr>
      </p:pic>
      <p:pic>
        <p:nvPicPr>
          <p:cNvPr id="10" name="Picture 9" descr="Vaping vs. Smoking | E-Cigarette/Electronic Cigarette/E-Ci…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09" y="1801091"/>
            <a:ext cx="2836853" cy="1892159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F935D253-813D-EF66-2F75-619A115E4E02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8310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06908" y="1366059"/>
            <a:ext cx="4146857" cy="5415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cap="all" dirty="0">
                <a:latin typeface="+mj-lt"/>
              </a:rPr>
              <a:t>Key findings</a:t>
            </a:r>
            <a:endParaRPr lang="en-US" sz="3600" b="1" cap="all" dirty="0">
              <a:latin typeface="+mj-lt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38863" y="2006689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Fires have occurred while e-cigarettes were being used or transported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3618" y="4883498"/>
            <a:ext cx="2442718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/>
              <a:t>Medical oxygen can cause materials to ignite more easily and make fires burn at a</a:t>
            </a:r>
          </a:p>
          <a:p>
            <a:pPr algn="ctr"/>
            <a:r>
              <a:rPr lang="en-US" sz="1700" dirty="0"/>
              <a:t>faster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2501" y="3500426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Fires have occurred while e-cigarettes battery was being charged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104" y="2006689"/>
            <a:ext cx="23469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Relaxation, sleep and carelessness are leading factors making smoking #1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1170" y="4882413"/>
            <a:ext cx="25311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Fires have occurred when e-cigarettes Battery failures have led to small explosions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103" y="3361926"/>
            <a:ext cx="2346979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/>
              <a:t>Most deaths result</a:t>
            </a:r>
          </a:p>
          <a:p>
            <a:pPr algn="ctr"/>
            <a:r>
              <a:rPr lang="en-US" dirty="0"/>
              <a:t>from fires that started in living rooms, family rooms, dens or in bedrooms</a:t>
            </a:r>
            <a:endParaRPr lang="en-US" dirty="0">
              <a:cs typeface="Arial"/>
            </a:endParaRPr>
          </a:p>
        </p:txBody>
      </p:sp>
      <p:pic>
        <p:nvPicPr>
          <p:cNvPr id="13" name="Picture 12" descr="Vaping vs. Smoking | E-Cigarette/Electronic Cigarette/E-Ci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93" y="2006689"/>
            <a:ext cx="3208746" cy="241739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4351F7-BD47-4A4B-9ECA-1B6AC5B35C1F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40096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9920" y="1779357"/>
            <a:ext cx="7974983" cy="4469043"/>
          </a:xfrm>
        </p:spPr>
        <p:txBody>
          <a:bodyPr/>
          <a:lstStyle/>
          <a:p>
            <a:pPr marL="125730" indent="-125730"/>
            <a:r>
              <a:rPr lang="en-US" sz="2000" b="1" dirty="0">
                <a:latin typeface="+mj-lt"/>
              </a:rPr>
              <a:t>Be on alert, smoke outside! </a:t>
            </a:r>
            <a:endParaRPr lang="en-US"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If you smoke, use only fire-safe </a:t>
            </a:r>
            <a:r>
              <a:rPr lang="en-US" sz="2000" b="1">
                <a:latin typeface="+mj-lt"/>
              </a:rPr>
              <a:t>cigarettes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Use a deep, sturdy ashtray placed away from </a:t>
            </a:r>
            <a:r>
              <a:rPr lang="en-US" sz="2000" b="1">
                <a:latin typeface="+mj-lt"/>
              </a:rPr>
              <a:t>combustibles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Make sure smoking materials are out! Douse in water or </a:t>
            </a:r>
            <a:r>
              <a:rPr lang="en-US" sz="2000" b="1">
                <a:latin typeface="+mj-lt"/>
              </a:rPr>
              <a:t>sand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Do not discard cigarettes in vegetation or anything easily ignited </a:t>
            </a:r>
            <a:endParaRPr lang="en-US" sz="2000" b="1" dirty="0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Never smoke and never allow anyone to smoke where medical oxygen is </a:t>
            </a:r>
            <a:r>
              <a:rPr lang="en-US" sz="2000" b="1">
                <a:latin typeface="+mj-lt"/>
              </a:rPr>
              <a:t>used</a:t>
            </a:r>
            <a:endParaRPr lang="en-US" sz="2000" b="1">
              <a:latin typeface="+mj-lt"/>
              <a:cs typeface="Arial"/>
            </a:endParaRPr>
          </a:p>
          <a:p>
            <a:pPr marL="125730" indent="-125730"/>
            <a:r>
              <a:rPr lang="en-US" sz="2000" b="1" dirty="0">
                <a:latin typeface="+mj-lt"/>
              </a:rPr>
              <a:t>Fire extinguishers or when in doubt…get the heck OUT!!!!</a:t>
            </a:r>
            <a:endParaRPr lang="en-US" sz="2000" b="1" dirty="0">
              <a:latin typeface="+mj-lt"/>
              <a:cs typeface="Arial"/>
            </a:endParaRPr>
          </a:p>
          <a:p>
            <a:pPr marL="0" indent="0" algn="ctr">
              <a:buNone/>
            </a:pP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25% of those killed from smoking fires are not the smoker whose cigarette started the fire</a:t>
            </a:r>
          </a:p>
          <a:p>
            <a:pPr marL="125730" indent="-125730"/>
            <a:endParaRPr lang="en-US" sz="2000" b="1" dirty="0">
              <a:latin typeface="+mj-lt"/>
              <a:cs typeface="Arial"/>
            </a:endParaRPr>
          </a:p>
          <a:p>
            <a:pPr marL="125730" indent="-125730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125730" indent="-125730"/>
            <a:endParaRPr lang="en-US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7369" y="1244810"/>
            <a:ext cx="339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Smoking Safety Tips: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4380E8-C2A6-EA53-B215-D3677636AEAA}"/>
              </a:ext>
            </a:extLst>
          </p:cNvPr>
          <p:cNvSpPr txBox="1">
            <a:spLocks/>
          </p:cNvSpPr>
          <p:nvPr/>
        </p:nvSpPr>
        <p:spPr>
          <a:xfrm>
            <a:off x="1657844" y="501127"/>
            <a:ext cx="6947061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dirty="0"/>
              <a:t>DFD Safety Series: Cooking, Smoking &amp; Candle Safety</a:t>
            </a:r>
          </a:p>
        </p:txBody>
      </p:sp>
    </p:spTree>
    <p:extLst>
      <p:ext uri="{BB962C8B-B14F-4D97-AF65-F5344CB8AC3E}">
        <p14:creationId xmlns:p14="http://schemas.microsoft.com/office/powerpoint/2010/main" val="9905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etroitPolice">
  <a:themeElements>
    <a:clrScheme name="Detroit Fire 2">
      <a:dk1>
        <a:sysClr val="windowText" lastClr="000000"/>
      </a:dk1>
      <a:lt1>
        <a:sysClr val="window" lastClr="FFFFFF"/>
      </a:lt1>
      <a:dk2>
        <a:srgbClr val="00005C"/>
      </a:dk2>
      <a:lt2>
        <a:srgbClr val="8DB5D0"/>
      </a:lt2>
      <a:accent1>
        <a:srgbClr val="8DB5D0"/>
      </a:accent1>
      <a:accent2>
        <a:srgbClr val="9D3434"/>
      </a:accent2>
      <a:accent3>
        <a:srgbClr val="00005C"/>
      </a:accent3>
      <a:accent4>
        <a:srgbClr val="D0E1EC"/>
      </a:accent4>
      <a:accent5>
        <a:srgbClr val="4F8CB5"/>
      </a:accent5>
      <a:accent6>
        <a:srgbClr val="FF4E4E"/>
      </a:accent6>
      <a:hlink>
        <a:srgbClr val="0000FF"/>
      </a:hlink>
      <a:folHlink>
        <a:srgbClr val="800080"/>
      </a:folHlink>
    </a:clrScheme>
    <a:fontScheme name="Detroit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troitPolice" id="{F2EE5420-FFE0-4469-A2EE-C054A81413E1}" vid="{C3CB71E7-D878-45B6-B437-D3FA628740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19856</TotalTime>
  <Words>1049</Words>
  <Application>Microsoft Office PowerPoint</Application>
  <PresentationFormat>On-screen Show (4:3)</PresentationFormat>
  <Paragraphs>170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5_DetroitPolice</vt:lpstr>
      <vt:lpstr>DFD Safety Series: Cooking, Smoking &amp; Candle Safety</vt:lpstr>
      <vt:lpstr>DFD Safety Series: Cooking, Smoking &amp; Candle Safety</vt:lpstr>
      <vt:lpstr>DFD Safety Series: Cooking, Smoking &amp; Candle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TDI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Corey McIsaac</cp:lastModifiedBy>
  <cp:revision>1321</cp:revision>
  <cp:lastPrinted>2025-03-04T15:38:42Z</cp:lastPrinted>
  <dcterms:created xsi:type="dcterms:W3CDTF">2015-11-17T14:35:30Z</dcterms:created>
  <dcterms:modified xsi:type="dcterms:W3CDTF">2025-03-12T23:18:54Z</dcterms:modified>
  <cp:category/>
</cp:coreProperties>
</file>