
<file path=[Content_Types].xml><?xml version="1.0" encoding="utf-8"?>
<Types xmlns="http://schemas.openxmlformats.org/package/2006/content-types">
  <Default Extension="jfif"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0" r:id="rId4"/>
  </p:sldMasterIdLst>
  <p:notesMasterIdLst>
    <p:notesMasterId r:id="rId17"/>
  </p:notesMasterIdLst>
  <p:handoutMasterIdLst>
    <p:handoutMasterId r:id="rId18"/>
  </p:handoutMasterIdLst>
  <p:sldIdLst>
    <p:sldId id="470" r:id="rId5"/>
    <p:sldId id="471" r:id="rId6"/>
    <p:sldId id="472" r:id="rId7"/>
    <p:sldId id="477" r:id="rId8"/>
    <p:sldId id="473" r:id="rId9"/>
    <p:sldId id="478" r:id="rId10"/>
    <p:sldId id="474" r:id="rId11"/>
    <p:sldId id="479" r:id="rId12"/>
    <p:sldId id="475" r:id="rId13"/>
    <p:sldId id="480" r:id="rId14"/>
    <p:sldId id="482" r:id="rId15"/>
    <p:sldId id="481" r:id="rId16"/>
  </p:sldIdLst>
  <p:sldSz cx="9144000" cy="6858000" type="screen4x3"/>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isha Stein" initials="TS" lastIdx="6" clrIdx="0">
    <p:extLst>
      <p:ext uri="{19B8F6BF-5375-455C-9EA6-DF929625EA0E}">
        <p15:presenceInfo xmlns:p15="http://schemas.microsoft.com/office/powerpoint/2012/main" userId="S-1-5-21-918958072-1139430269-367356602-424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B4D0"/>
    <a:srgbClr val="8DB5D0"/>
    <a:srgbClr val="00005C"/>
    <a:srgbClr val="9D3434"/>
    <a:srgbClr val="FF4E4D"/>
    <a:srgbClr val="FF4E4E"/>
    <a:srgbClr val="008000"/>
    <a:srgbClr val="97C777"/>
    <a:srgbClr val="F7F7F7"/>
    <a:srgbClr val="33576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5" autoAdjust="0"/>
    <p:restoredTop sz="90172" autoAdjust="0"/>
  </p:normalViewPr>
  <p:slideViewPr>
    <p:cSldViewPr snapToGrid="0" snapToObjects="1" showGuides="1">
      <p:cViewPr varScale="1">
        <p:scale>
          <a:sx n="80" d="100"/>
          <a:sy n="80" d="100"/>
        </p:scale>
        <p:origin x="748" y="112"/>
      </p:cViewPr>
      <p:guideLst/>
    </p:cSldViewPr>
  </p:slideViewPr>
  <p:notesTextViewPr>
    <p:cViewPr>
      <p:scale>
        <a:sx n="3" d="2"/>
        <a:sy n="3" d="2"/>
      </p:scale>
      <p:origin x="0" y="0"/>
    </p:cViewPr>
  </p:notesTextViewPr>
  <p:notesViewPr>
    <p:cSldViewPr snapToGrid="0" snapToObjects="1" showGuides="1">
      <p:cViewPr varScale="1">
        <p:scale>
          <a:sx n="53" d="100"/>
          <a:sy n="53" d="100"/>
        </p:scale>
        <p:origin x="2814"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595" cy="463064"/>
          </a:xfrm>
          <a:prstGeom prst="rect">
            <a:avLst/>
          </a:prstGeom>
        </p:spPr>
        <p:txBody>
          <a:bodyPr vert="horz" lIns="90617" tIns="45309" rIns="90617" bIns="45309" rtlCol="0"/>
          <a:lstStyle>
            <a:lvl1pPr algn="l">
              <a:defRPr sz="1200"/>
            </a:lvl1pPr>
          </a:lstStyle>
          <a:p>
            <a:endParaRPr lang="en-US" dirty="0"/>
          </a:p>
        </p:txBody>
      </p:sp>
      <p:sp>
        <p:nvSpPr>
          <p:cNvPr id="3" name="Date Placeholder 2"/>
          <p:cNvSpPr>
            <a:spLocks noGrp="1"/>
          </p:cNvSpPr>
          <p:nvPr>
            <p:ph type="dt" sz="quarter" idx="1"/>
          </p:nvPr>
        </p:nvSpPr>
        <p:spPr>
          <a:xfrm>
            <a:off x="3936910" y="0"/>
            <a:ext cx="3011595" cy="463064"/>
          </a:xfrm>
          <a:prstGeom prst="rect">
            <a:avLst/>
          </a:prstGeom>
        </p:spPr>
        <p:txBody>
          <a:bodyPr vert="horz" lIns="90617" tIns="45309" rIns="90617" bIns="45309" rtlCol="0"/>
          <a:lstStyle>
            <a:lvl1pPr algn="r">
              <a:defRPr sz="1200"/>
            </a:lvl1pPr>
          </a:lstStyle>
          <a:p>
            <a:fld id="{83026D55-2A93-4736-AE83-102FD18A9790}" type="datetimeFigureOut">
              <a:rPr lang="en-US" smtClean="0"/>
              <a:t>2/12/2025</a:t>
            </a:fld>
            <a:endParaRPr lang="en-US" dirty="0"/>
          </a:p>
        </p:txBody>
      </p:sp>
      <p:sp>
        <p:nvSpPr>
          <p:cNvPr id="4" name="Footer Placeholder 3"/>
          <p:cNvSpPr>
            <a:spLocks noGrp="1"/>
          </p:cNvSpPr>
          <p:nvPr>
            <p:ph type="ftr" sz="quarter" idx="2"/>
          </p:nvPr>
        </p:nvSpPr>
        <p:spPr>
          <a:xfrm>
            <a:off x="0" y="8773012"/>
            <a:ext cx="3011595" cy="463064"/>
          </a:xfrm>
          <a:prstGeom prst="rect">
            <a:avLst/>
          </a:prstGeom>
        </p:spPr>
        <p:txBody>
          <a:bodyPr vert="horz" lIns="90617" tIns="45309" rIns="90617" bIns="4530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6910" y="8773012"/>
            <a:ext cx="3011595" cy="463064"/>
          </a:xfrm>
          <a:prstGeom prst="rect">
            <a:avLst/>
          </a:prstGeom>
        </p:spPr>
        <p:txBody>
          <a:bodyPr vert="horz" lIns="90617" tIns="45309" rIns="90617" bIns="45309" rtlCol="0" anchor="b"/>
          <a:lstStyle>
            <a:lvl1pPr algn="r">
              <a:defRPr sz="1200"/>
            </a:lvl1pPr>
          </a:lstStyle>
          <a:p>
            <a:fld id="{D5D44C98-1E41-4D64-B6D4-67CC345F339A}" type="slidenum">
              <a:rPr lang="en-US" smtClean="0"/>
              <a:t>‹#›</a:t>
            </a:fld>
            <a:endParaRPr lang="en-US" dirty="0"/>
          </a:p>
        </p:txBody>
      </p:sp>
    </p:spTree>
    <p:extLst>
      <p:ext uri="{BB962C8B-B14F-4D97-AF65-F5344CB8AC3E}">
        <p14:creationId xmlns:p14="http://schemas.microsoft.com/office/powerpoint/2010/main" val="33449013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595" cy="463064"/>
          </a:xfrm>
          <a:prstGeom prst="rect">
            <a:avLst/>
          </a:prstGeom>
        </p:spPr>
        <p:txBody>
          <a:bodyPr vert="horz" lIns="90617" tIns="45309" rIns="90617" bIns="45309" rtlCol="0"/>
          <a:lstStyle>
            <a:lvl1pPr algn="l">
              <a:defRPr sz="1200"/>
            </a:lvl1pPr>
          </a:lstStyle>
          <a:p>
            <a:endParaRPr lang="en-US" dirty="0"/>
          </a:p>
        </p:txBody>
      </p:sp>
      <p:sp>
        <p:nvSpPr>
          <p:cNvPr id="3" name="Date Placeholder 2"/>
          <p:cNvSpPr>
            <a:spLocks noGrp="1"/>
          </p:cNvSpPr>
          <p:nvPr>
            <p:ph type="dt" idx="1"/>
          </p:nvPr>
        </p:nvSpPr>
        <p:spPr>
          <a:xfrm>
            <a:off x="3936910" y="0"/>
            <a:ext cx="3011595" cy="463064"/>
          </a:xfrm>
          <a:prstGeom prst="rect">
            <a:avLst/>
          </a:prstGeom>
        </p:spPr>
        <p:txBody>
          <a:bodyPr vert="horz" lIns="90617" tIns="45309" rIns="90617" bIns="45309" rtlCol="0"/>
          <a:lstStyle>
            <a:lvl1pPr algn="r">
              <a:defRPr sz="1200"/>
            </a:lvl1pPr>
          </a:lstStyle>
          <a:p>
            <a:fld id="{C48D30FD-F020-4247-96D1-0FE6F1F80458}" type="datetimeFigureOut">
              <a:rPr lang="en-US" smtClean="0"/>
              <a:t>2/12/2025</a:t>
            </a:fld>
            <a:endParaRPr lang="en-US" dirty="0"/>
          </a:p>
        </p:txBody>
      </p:sp>
      <p:sp>
        <p:nvSpPr>
          <p:cNvPr id="4" name="Slide Image Placeholder 3"/>
          <p:cNvSpPr>
            <a:spLocks noGrp="1" noRot="1" noChangeAspect="1"/>
          </p:cNvSpPr>
          <p:nvPr>
            <p:ph type="sldImg" idx="2"/>
          </p:nvPr>
        </p:nvSpPr>
        <p:spPr>
          <a:xfrm>
            <a:off x="1397000" y="1154113"/>
            <a:ext cx="4156075" cy="3117850"/>
          </a:xfrm>
          <a:prstGeom prst="rect">
            <a:avLst/>
          </a:prstGeom>
          <a:noFill/>
          <a:ln w="12700">
            <a:solidFill>
              <a:prstClr val="black"/>
            </a:solidFill>
          </a:ln>
        </p:spPr>
        <p:txBody>
          <a:bodyPr vert="horz" lIns="90617" tIns="45309" rIns="90617" bIns="45309" rtlCol="0" anchor="ctr"/>
          <a:lstStyle/>
          <a:p>
            <a:endParaRPr lang="en-US" dirty="0"/>
          </a:p>
        </p:txBody>
      </p:sp>
      <p:sp>
        <p:nvSpPr>
          <p:cNvPr id="5" name="Notes Placeholder 4"/>
          <p:cNvSpPr>
            <a:spLocks noGrp="1"/>
          </p:cNvSpPr>
          <p:nvPr>
            <p:ph type="body" sz="quarter" idx="3"/>
          </p:nvPr>
        </p:nvSpPr>
        <p:spPr>
          <a:xfrm>
            <a:off x="694379" y="4444782"/>
            <a:ext cx="5561317" cy="3636784"/>
          </a:xfrm>
          <a:prstGeom prst="rect">
            <a:avLst/>
          </a:prstGeom>
        </p:spPr>
        <p:txBody>
          <a:bodyPr vert="horz" lIns="90617" tIns="45309" rIns="90617" bIns="4530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3012"/>
            <a:ext cx="3011595" cy="463064"/>
          </a:xfrm>
          <a:prstGeom prst="rect">
            <a:avLst/>
          </a:prstGeom>
        </p:spPr>
        <p:txBody>
          <a:bodyPr vert="horz" lIns="90617" tIns="45309" rIns="90617" bIns="4530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910" y="8773012"/>
            <a:ext cx="3011595" cy="463064"/>
          </a:xfrm>
          <a:prstGeom prst="rect">
            <a:avLst/>
          </a:prstGeom>
        </p:spPr>
        <p:txBody>
          <a:bodyPr vert="horz" lIns="90617" tIns="45309" rIns="90617" bIns="45309" rtlCol="0" anchor="b"/>
          <a:lstStyle>
            <a:lvl1pPr algn="r">
              <a:defRPr sz="1200"/>
            </a:lvl1pPr>
          </a:lstStyle>
          <a:p>
            <a:fld id="{7BD5E72A-99FD-4D85-841B-64B8872EF81A}" type="slidenum">
              <a:rPr lang="en-US" smtClean="0"/>
              <a:t>‹#›</a:t>
            </a:fld>
            <a:endParaRPr lang="en-US" dirty="0"/>
          </a:p>
        </p:txBody>
      </p:sp>
    </p:spTree>
    <p:extLst>
      <p:ext uri="{BB962C8B-B14F-4D97-AF65-F5344CB8AC3E}">
        <p14:creationId xmlns:p14="http://schemas.microsoft.com/office/powerpoint/2010/main" val="259482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03867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960121" y="2112270"/>
            <a:ext cx="7645400" cy="43037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Placeholder 12"/>
          <p:cNvSpPr>
            <a:spLocks noGrp="1"/>
          </p:cNvSpPr>
          <p:nvPr>
            <p:ph type="title"/>
          </p:nvPr>
        </p:nvSpPr>
        <p:spPr>
          <a:xfrm>
            <a:off x="1617146" y="466698"/>
            <a:ext cx="6988375" cy="612898"/>
          </a:xfrm>
          <a:prstGeom prst="rect">
            <a:avLst/>
          </a:prstGeom>
        </p:spPr>
        <p:txBody>
          <a:bodyPr vert="horz" lIns="0" tIns="0" rIns="0" bIns="0" rtlCol="0" anchor="ctr">
            <a:noAutofit/>
          </a:bodyPr>
          <a:lstStyle/>
          <a:p>
            <a:r>
              <a:rPr lang="en-US" dirty="0"/>
              <a:t>Click to edit Master title style</a:t>
            </a:r>
          </a:p>
        </p:txBody>
      </p:sp>
    </p:spTree>
    <p:extLst>
      <p:ext uri="{BB962C8B-B14F-4D97-AF65-F5344CB8AC3E}">
        <p14:creationId xmlns:p14="http://schemas.microsoft.com/office/powerpoint/2010/main" val="1729967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_2Column">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960123" y="2112270"/>
            <a:ext cx="3575701" cy="43037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2"/>
          <p:cNvSpPr>
            <a:spLocks noGrp="1"/>
          </p:cNvSpPr>
          <p:nvPr>
            <p:ph type="body" sz="quarter" idx="11"/>
          </p:nvPr>
        </p:nvSpPr>
        <p:spPr>
          <a:xfrm>
            <a:off x="5029203" y="2112270"/>
            <a:ext cx="3575701" cy="43037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Placeholder 12"/>
          <p:cNvSpPr>
            <a:spLocks noGrp="1"/>
          </p:cNvSpPr>
          <p:nvPr>
            <p:ph type="title"/>
          </p:nvPr>
        </p:nvSpPr>
        <p:spPr>
          <a:xfrm>
            <a:off x="1616529" y="466698"/>
            <a:ext cx="6988375" cy="612898"/>
          </a:xfrm>
          <a:prstGeom prst="rect">
            <a:avLst/>
          </a:prstGeom>
        </p:spPr>
        <p:txBody>
          <a:bodyPr vert="horz" lIns="0" tIns="0" rIns="0" bIns="0" rtlCol="0" anchor="ctr">
            <a:noAutofit/>
          </a:bodyPr>
          <a:lstStyle/>
          <a:p>
            <a:r>
              <a:rPr lang="en-US"/>
              <a:t>Click to edit Master title style</a:t>
            </a:r>
            <a:endParaRPr lang="en-US" dirty="0"/>
          </a:p>
        </p:txBody>
      </p:sp>
    </p:spTree>
    <p:extLst>
      <p:ext uri="{BB962C8B-B14F-4D97-AF65-F5344CB8AC3E}">
        <p14:creationId xmlns:p14="http://schemas.microsoft.com/office/powerpoint/2010/main" val="2868607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Placeholder 12"/>
          <p:cNvSpPr>
            <a:spLocks noGrp="1"/>
          </p:cNvSpPr>
          <p:nvPr>
            <p:ph type="title"/>
          </p:nvPr>
        </p:nvSpPr>
        <p:spPr>
          <a:xfrm>
            <a:off x="1625402" y="466698"/>
            <a:ext cx="6988375" cy="612898"/>
          </a:xfrm>
          <a:prstGeom prst="rect">
            <a:avLst/>
          </a:prstGeom>
        </p:spPr>
        <p:txBody>
          <a:bodyPr vert="horz" lIns="0" tIns="0" rIns="0" bIns="0" rtlCol="0" anchor="ctr">
            <a:noAutofit/>
          </a:bodyPr>
          <a:lstStyle/>
          <a:p>
            <a:r>
              <a:rPr lang="en-US"/>
              <a:t>Click to edit Master title style</a:t>
            </a:r>
            <a:endParaRPr lang="en-US" dirty="0"/>
          </a:p>
        </p:txBody>
      </p:sp>
    </p:spTree>
    <p:extLst>
      <p:ext uri="{BB962C8B-B14F-4D97-AF65-F5344CB8AC3E}">
        <p14:creationId xmlns:p14="http://schemas.microsoft.com/office/powerpoint/2010/main" val="17018601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1398456" y="521422"/>
            <a:ext cx="7745543" cy="61289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82880" rtlCol="0" anchor="ctr"/>
          <a:lstStyle/>
          <a:p>
            <a:pPr algn="ctr"/>
            <a:endParaRPr lang="en-US" dirty="0"/>
          </a:p>
        </p:txBody>
      </p:sp>
      <p:sp>
        <p:nvSpPr>
          <p:cNvPr id="7" name="Rectangle 6"/>
          <p:cNvSpPr/>
          <p:nvPr/>
        </p:nvSpPr>
        <p:spPr>
          <a:xfrm>
            <a:off x="1398455" y="463726"/>
            <a:ext cx="7745543" cy="61289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02870" rtlCol="0" anchor="ctr"/>
          <a:lstStyle/>
          <a:p>
            <a:pPr algn="ctr"/>
            <a:endParaRPr lang="en-US" sz="1013" dirty="0"/>
          </a:p>
        </p:txBody>
      </p:sp>
      <p:sp>
        <p:nvSpPr>
          <p:cNvPr id="10" name="Rectangle 9"/>
          <p:cNvSpPr/>
          <p:nvPr/>
        </p:nvSpPr>
        <p:spPr>
          <a:xfrm>
            <a:off x="0" y="6601242"/>
            <a:ext cx="9144000" cy="25675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sp>
        <p:nvSpPr>
          <p:cNvPr id="13" name="Title Placeholder 12"/>
          <p:cNvSpPr>
            <a:spLocks noGrp="1"/>
          </p:cNvSpPr>
          <p:nvPr>
            <p:ph type="title"/>
          </p:nvPr>
        </p:nvSpPr>
        <p:spPr>
          <a:xfrm>
            <a:off x="1595266" y="492573"/>
            <a:ext cx="6988375" cy="612898"/>
          </a:xfrm>
          <a:prstGeom prst="rect">
            <a:avLst/>
          </a:prstGeom>
        </p:spPr>
        <p:txBody>
          <a:bodyPr vert="horz" lIns="0" tIns="0" rIns="0" bIns="0" rtlCol="0" anchor="ctr">
            <a:noAutofit/>
          </a:bodyPr>
          <a:lstStyle/>
          <a:p>
            <a:r>
              <a:rPr lang="en-US"/>
              <a:t>Click to edit Master title style</a:t>
            </a:r>
            <a:endParaRPr lang="en-US" dirty="0"/>
          </a:p>
        </p:txBody>
      </p:sp>
      <p:sp>
        <p:nvSpPr>
          <p:cNvPr id="2" name="Text Placeholder 1"/>
          <p:cNvSpPr>
            <a:spLocks noGrp="1"/>
          </p:cNvSpPr>
          <p:nvPr>
            <p:ph type="body" idx="1"/>
          </p:nvPr>
        </p:nvSpPr>
        <p:spPr>
          <a:xfrm>
            <a:off x="959004" y="1618722"/>
            <a:ext cx="7654774" cy="4016009"/>
          </a:xfrm>
          <a:prstGeom prst="rect">
            <a:avLst/>
          </a:prstGeom>
        </p:spPr>
        <p:txBody>
          <a:bodyPr vert="horz" lIns="0" tIns="0" rIns="0" bIns="0" rtlCol="0" anchor="t" anchorCtr="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p:cNvPicPr>
            <a:picLocks noChangeAspect="1"/>
          </p:cNvPicPr>
          <p:nvPr/>
        </p:nvPicPr>
        <p:blipFill>
          <a:blip r:embed="rId5">
            <a:extLst>
              <a:ext uri="{BEBA8EAE-BF5A-486C-A8C5-ECC9F3942E4B}">
                <a14:imgProps xmlns:a14="http://schemas.microsoft.com/office/drawing/2010/main">
                  <a14:imgLayer r:embed="rId6">
                    <a14:imgEffect>
                      <a14:backgroundRemoval t="1485" b="98515" l="503" r="96985">
                        <a14:foregroundMark x1="48744" y1="75743" x2="44221" y2="78713"/>
                        <a14:foregroundMark x1="35176" y1="71782" x2="35176" y2="71782"/>
                        <a14:foregroundMark x1="34673" y1="75248" x2="34673" y2="75248"/>
                        <a14:foregroundMark x1="32663" y1="76733" x2="32663" y2="76733"/>
                        <a14:foregroundMark x1="30151" y1="77723" x2="30151" y2="77723"/>
                        <a14:foregroundMark x1="25126" y1="80198" x2="20101" y2="84158"/>
                        <a14:foregroundMark x1="30653" y1="90099" x2="30653" y2="90099"/>
                        <a14:foregroundMark x1="87940" y1="58911" x2="87940" y2="58911"/>
                        <a14:foregroundMark x1="72864" y1="82673" x2="72864" y2="82673"/>
                        <a14:foregroundMark x1="75879" y1="81683" x2="75879" y2="81683"/>
                      </a14:backgroundRemoval>
                    </a14:imgEffect>
                  </a14:imgLayer>
                </a14:imgProps>
              </a:ext>
              <a:ext uri="{28A0092B-C50C-407E-A947-70E740481C1C}">
                <a14:useLocalDpi xmlns:a14="http://schemas.microsoft.com/office/drawing/2010/main" val="0"/>
              </a:ext>
            </a:extLst>
          </a:blip>
          <a:stretch>
            <a:fillRect/>
          </a:stretch>
        </p:blipFill>
        <p:spPr>
          <a:xfrm>
            <a:off x="474909" y="248798"/>
            <a:ext cx="1120357" cy="1137247"/>
          </a:xfrm>
          <a:prstGeom prst="rect">
            <a:avLst/>
          </a:prstGeom>
        </p:spPr>
      </p:pic>
      <p:sp>
        <p:nvSpPr>
          <p:cNvPr id="11" name="Rectangle 10"/>
          <p:cNvSpPr/>
          <p:nvPr/>
        </p:nvSpPr>
        <p:spPr>
          <a:xfrm>
            <a:off x="0" y="6601242"/>
            <a:ext cx="9144000" cy="256758"/>
          </a:xfrm>
          <a:prstGeom prst="rect">
            <a:avLst/>
          </a:prstGeom>
          <a:solidFill>
            <a:srgbClr val="8DB4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07501001"/>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Lst>
  <p:hf sldNum="0" hdr="0" ftr="0"/>
  <p:txStyles>
    <p:titleStyle>
      <a:lvl1pPr algn="l" defTabSz="257175" rtl="0" eaLnBrk="1" latinLnBrk="0" hangingPunct="1">
        <a:spcBef>
          <a:spcPct val="0"/>
        </a:spcBef>
        <a:buNone/>
        <a:defRPr sz="2000" b="1" kern="1200">
          <a:solidFill>
            <a:srgbClr val="FFFFFF"/>
          </a:solidFill>
          <a:latin typeface="+mj-lt"/>
          <a:ea typeface="+mj-ea"/>
          <a:cs typeface="Arial Black"/>
        </a:defRPr>
      </a:lvl1pPr>
    </p:titleStyle>
    <p:bodyStyle>
      <a:lvl1pPr marL="125909" indent="-125909" algn="l" defTabSz="257175" rtl="0" eaLnBrk="1" latinLnBrk="0" hangingPunct="1">
        <a:spcBef>
          <a:spcPts val="0"/>
        </a:spcBef>
        <a:spcAft>
          <a:spcPts val="338"/>
        </a:spcAft>
        <a:buFont typeface="Arial"/>
        <a:buChar char="•"/>
        <a:defRPr sz="1600" kern="1200">
          <a:solidFill>
            <a:schemeClr val="tx1"/>
          </a:solidFill>
          <a:latin typeface="+mn-lt"/>
          <a:ea typeface="+mn-ea"/>
          <a:cs typeface="+mn-cs"/>
        </a:defRPr>
      </a:lvl1pPr>
      <a:lvl2pPr marL="320576" indent="-159842" algn="l" defTabSz="257175" rtl="0" eaLnBrk="1" latinLnBrk="0" hangingPunct="1">
        <a:spcBef>
          <a:spcPts val="0"/>
        </a:spcBef>
        <a:spcAft>
          <a:spcPts val="338"/>
        </a:spcAft>
        <a:buFont typeface="Arial"/>
        <a:buChar char="–"/>
        <a:defRPr sz="1400" kern="1200">
          <a:solidFill>
            <a:schemeClr val="tx1"/>
          </a:solidFill>
          <a:latin typeface="+mn-lt"/>
          <a:ea typeface="+mn-ea"/>
          <a:cs typeface="+mn-cs"/>
        </a:defRPr>
      </a:lvl2pPr>
      <a:lvl3pPr marL="515243" indent="-160735" algn="l" defTabSz="257175" rtl="0" eaLnBrk="1" latinLnBrk="0" hangingPunct="1">
        <a:spcBef>
          <a:spcPts val="0"/>
        </a:spcBef>
        <a:spcAft>
          <a:spcPts val="338"/>
        </a:spcAft>
        <a:buFont typeface="Arial"/>
        <a:buChar char="•"/>
        <a:defRPr sz="1200" kern="1200">
          <a:solidFill>
            <a:schemeClr val="tx1"/>
          </a:solidFill>
          <a:latin typeface="+mn-lt"/>
          <a:ea typeface="+mn-ea"/>
          <a:cs typeface="+mn-cs"/>
        </a:defRPr>
      </a:lvl3pPr>
      <a:lvl4pPr marL="709910" indent="-165200" algn="l" defTabSz="257175" rtl="0" eaLnBrk="1" latinLnBrk="0" hangingPunct="1">
        <a:spcBef>
          <a:spcPts val="0"/>
        </a:spcBef>
        <a:spcAft>
          <a:spcPts val="338"/>
        </a:spcAft>
        <a:buFont typeface="Arial"/>
        <a:buChar char="–"/>
        <a:defRPr sz="1000" kern="1200">
          <a:solidFill>
            <a:schemeClr val="tx1"/>
          </a:solidFill>
          <a:latin typeface="+mn-lt"/>
          <a:ea typeface="+mn-ea"/>
          <a:cs typeface="+mn-cs"/>
        </a:defRPr>
      </a:lvl4pPr>
      <a:lvl5pPr marL="899220" indent="-160735" algn="l" defTabSz="257175" rtl="0" eaLnBrk="1" latinLnBrk="0" hangingPunct="1">
        <a:spcBef>
          <a:spcPts val="0"/>
        </a:spcBef>
        <a:spcAft>
          <a:spcPts val="338"/>
        </a:spcAft>
        <a:buFont typeface="Arial"/>
        <a:buChar char="»"/>
        <a:defRPr sz="900" kern="1200">
          <a:solidFill>
            <a:schemeClr val="tx1"/>
          </a:solidFill>
          <a:latin typeface="+mn-lt"/>
          <a:ea typeface="+mn-ea"/>
          <a:cs typeface="+mn-cs"/>
        </a:defRPr>
      </a:lvl5pPr>
      <a:lvl6pPr marL="1414463" indent="-128588" algn="l" defTabSz="257175" rtl="0" eaLnBrk="1" latinLnBrk="0" hangingPunct="1">
        <a:spcBef>
          <a:spcPct val="20000"/>
        </a:spcBef>
        <a:buFont typeface="Arial"/>
        <a:buChar char="•"/>
        <a:defRPr sz="1125" kern="1200">
          <a:solidFill>
            <a:schemeClr val="tx1"/>
          </a:solidFill>
          <a:latin typeface="+mn-lt"/>
          <a:ea typeface="+mn-ea"/>
          <a:cs typeface="+mn-cs"/>
        </a:defRPr>
      </a:lvl6pPr>
      <a:lvl7pPr marL="1671638" indent="-128588" algn="l" defTabSz="257175" rtl="0" eaLnBrk="1" latinLnBrk="0" hangingPunct="1">
        <a:spcBef>
          <a:spcPct val="20000"/>
        </a:spcBef>
        <a:buFont typeface="Arial"/>
        <a:buChar char="•"/>
        <a:defRPr sz="1125" kern="1200">
          <a:solidFill>
            <a:schemeClr val="tx1"/>
          </a:solidFill>
          <a:latin typeface="+mn-lt"/>
          <a:ea typeface="+mn-ea"/>
          <a:cs typeface="+mn-cs"/>
        </a:defRPr>
      </a:lvl7pPr>
      <a:lvl8pPr marL="1928813" indent="-128588" algn="l" defTabSz="257175" rtl="0" eaLnBrk="1" latinLnBrk="0" hangingPunct="1">
        <a:spcBef>
          <a:spcPct val="20000"/>
        </a:spcBef>
        <a:buFont typeface="Arial"/>
        <a:buChar char="•"/>
        <a:defRPr sz="1125" kern="1200">
          <a:solidFill>
            <a:schemeClr val="tx1"/>
          </a:solidFill>
          <a:latin typeface="+mn-lt"/>
          <a:ea typeface="+mn-ea"/>
          <a:cs typeface="+mn-cs"/>
        </a:defRPr>
      </a:lvl8pPr>
      <a:lvl9pPr marL="2185988" indent="-128588" algn="l" defTabSz="257175" rtl="0" eaLnBrk="1" latinLnBrk="0" hangingPunct="1">
        <a:spcBef>
          <a:spcPct val="20000"/>
        </a:spcBef>
        <a:buFont typeface="Arial"/>
        <a:buChar char="•"/>
        <a:defRPr sz="1125" kern="1200">
          <a:solidFill>
            <a:schemeClr val="tx1"/>
          </a:solidFill>
          <a:latin typeface="+mn-lt"/>
          <a:ea typeface="+mn-ea"/>
          <a:cs typeface="+mn-cs"/>
        </a:defRPr>
      </a:lvl9pPr>
    </p:bodyStyle>
    <p:otherStyle>
      <a:defPPr>
        <a:defRPr lang="en-US"/>
      </a:defPPr>
      <a:lvl1pPr marL="0" algn="l" defTabSz="257175" rtl="0" eaLnBrk="1" latinLnBrk="0" hangingPunct="1">
        <a:defRPr sz="1013" kern="1200">
          <a:solidFill>
            <a:schemeClr val="tx1"/>
          </a:solidFill>
          <a:latin typeface="+mn-lt"/>
          <a:ea typeface="+mn-ea"/>
          <a:cs typeface="+mn-cs"/>
        </a:defRPr>
      </a:lvl1pPr>
      <a:lvl2pPr marL="257175" algn="l" defTabSz="257175" rtl="0" eaLnBrk="1" latinLnBrk="0" hangingPunct="1">
        <a:defRPr sz="1013" kern="1200">
          <a:solidFill>
            <a:schemeClr val="tx1"/>
          </a:solidFill>
          <a:latin typeface="+mn-lt"/>
          <a:ea typeface="+mn-ea"/>
          <a:cs typeface="+mn-cs"/>
        </a:defRPr>
      </a:lvl2pPr>
      <a:lvl3pPr marL="514350" algn="l" defTabSz="257175" rtl="0" eaLnBrk="1" latinLnBrk="0" hangingPunct="1">
        <a:defRPr sz="1013" kern="1200">
          <a:solidFill>
            <a:schemeClr val="tx1"/>
          </a:solidFill>
          <a:latin typeface="+mn-lt"/>
          <a:ea typeface="+mn-ea"/>
          <a:cs typeface="+mn-cs"/>
        </a:defRPr>
      </a:lvl3pPr>
      <a:lvl4pPr marL="771525" algn="l" defTabSz="257175" rtl="0" eaLnBrk="1" latinLnBrk="0" hangingPunct="1">
        <a:defRPr sz="1013" kern="1200">
          <a:solidFill>
            <a:schemeClr val="tx1"/>
          </a:solidFill>
          <a:latin typeface="+mn-lt"/>
          <a:ea typeface="+mn-ea"/>
          <a:cs typeface="+mn-cs"/>
        </a:defRPr>
      </a:lvl4pPr>
      <a:lvl5pPr marL="1028700" algn="l" defTabSz="257175" rtl="0" eaLnBrk="1" latinLnBrk="0" hangingPunct="1">
        <a:defRPr sz="1013" kern="1200">
          <a:solidFill>
            <a:schemeClr val="tx1"/>
          </a:solidFill>
          <a:latin typeface="+mn-lt"/>
          <a:ea typeface="+mn-ea"/>
          <a:cs typeface="+mn-cs"/>
        </a:defRPr>
      </a:lvl5pPr>
      <a:lvl6pPr marL="1285875" algn="l" defTabSz="257175" rtl="0" eaLnBrk="1" latinLnBrk="0" hangingPunct="1">
        <a:defRPr sz="1013" kern="1200">
          <a:solidFill>
            <a:schemeClr val="tx1"/>
          </a:solidFill>
          <a:latin typeface="+mn-lt"/>
          <a:ea typeface="+mn-ea"/>
          <a:cs typeface="+mn-cs"/>
        </a:defRPr>
      </a:lvl6pPr>
      <a:lvl7pPr marL="1543050" algn="l" defTabSz="257175" rtl="0" eaLnBrk="1" latinLnBrk="0" hangingPunct="1">
        <a:defRPr sz="1013" kern="1200">
          <a:solidFill>
            <a:schemeClr val="tx1"/>
          </a:solidFill>
          <a:latin typeface="+mn-lt"/>
          <a:ea typeface="+mn-ea"/>
          <a:cs typeface="+mn-cs"/>
        </a:defRPr>
      </a:lvl7pPr>
      <a:lvl8pPr marL="1800225" algn="l" defTabSz="257175" rtl="0" eaLnBrk="1" latinLnBrk="0" hangingPunct="1">
        <a:defRPr sz="1013" kern="1200">
          <a:solidFill>
            <a:schemeClr val="tx1"/>
          </a:solidFill>
          <a:latin typeface="+mn-lt"/>
          <a:ea typeface="+mn-ea"/>
          <a:cs typeface="+mn-cs"/>
        </a:defRPr>
      </a:lvl8pPr>
      <a:lvl9pPr marL="2057400" algn="l" defTabSz="257175"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detroitmi.gov/departments/detroit-fire-departmen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image" Target="../media/image15.jf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mailto:Hunterd5395@detroitmi.gov"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f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757501" y="612742"/>
            <a:ext cx="65" cy="246221"/>
          </a:xfrm>
          <a:prstGeom prst="rect">
            <a:avLst/>
          </a:prstGeom>
          <a:noFill/>
        </p:spPr>
        <p:txBody>
          <a:bodyPr wrap="none" lIns="0" tIns="0" rIns="0" bIns="0" rtlCol="0">
            <a:spAutoFit/>
          </a:bodyPr>
          <a:lstStyle/>
          <a:p>
            <a:endParaRPr lang="en-US" sz="1600" dirty="0"/>
          </a:p>
        </p:txBody>
      </p:sp>
      <p:sp>
        <p:nvSpPr>
          <p:cNvPr id="11" name="Title 1"/>
          <p:cNvSpPr>
            <a:spLocks noGrp="1"/>
          </p:cNvSpPr>
          <p:nvPr>
            <p:ph type="title"/>
          </p:nvPr>
        </p:nvSpPr>
        <p:spPr>
          <a:xfrm>
            <a:off x="1625402" y="508039"/>
            <a:ext cx="6988375" cy="612898"/>
          </a:xfrm>
        </p:spPr>
        <p:txBody>
          <a:bodyPr/>
          <a:lstStyle/>
          <a:p>
            <a:r>
              <a:rPr lang="en-US" dirty="0"/>
              <a:t>DFD Safety Series: Home Heating and CO Safety</a:t>
            </a:r>
          </a:p>
        </p:txBody>
      </p:sp>
      <p:sp>
        <p:nvSpPr>
          <p:cNvPr id="7" name="TextBox 6"/>
          <p:cNvSpPr txBox="1"/>
          <p:nvPr/>
        </p:nvSpPr>
        <p:spPr>
          <a:xfrm>
            <a:off x="8066638" y="6647549"/>
            <a:ext cx="941560" cy="184666"/>
          </a:xfrm>
          <a:prstGeom prst="rect">
            <a:avLst/>
          </a:prstGeom>
          <a:noFill/>
        </p:spPr>
        <p:txBody>
          <a:bodyPr wrap="square" lIns="0" tIns="0" rIns="0" bIns="0" rtlCol="0">
            <a:spAutoFit/>
          </a:bodyPr>
          <a:lstStyle/>
          <a:p>
            <a:pPr algn="r"/>
            <a:r>
              <a:rPr lang="en-US" sz="1200" i="1" dirty="0">
                <a:solidFill>
                  <a:schemeClr val="tx2"/>
                </a:solidFill>
              </a:rPr>
              <a:t>2025</a:t>
            </a:r>
          </a:p>
        </p:txBody>
      </p:sp>
      <p:sp>
        <p:nvSpPr>
          <p:cNvPr id="6" name="Text Placeholder 5"/>
          <p:cNvSpPr txBox="1">
            <a:spLocks/>
          </p:cNvSpPr>
          <p:nvPr/>
        </p:nvSpPr>
        <p:spPr>
          <a:xfrm>
            <a:off x="979334" y="1518283"/>
            <a:ext cx="7185331" cy="41061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257175" rtl="0" eaLnBrk="1" fontAlgn="auto" latinLnBrk="0" hangingPunct="1">
              <a:lnSpc>
                <a:spcPct val="100000"/>
              </a:lnSpc>
              <a:spcBef>
                <a:spcPts val="0"/>
              </a:spcBef>
              <a:spcAft>
                <a:spcPts val="338"/>
              </a:spcAft>
              <a:buClrTx/>
              <a:buSzTx/>
              <a:buFont typeface="Arial"/>
              <a:buNone/>
              <a:tabLst/>
              <a:defRPr/>
            </a:pPr>
            <a:r>
              <a:rPr kumimoji="0" lang="en-US" sz="2800" b="1" i="0" u="none" strike="noStrike" kern="1200" cap="none" spc="0" normalizeH="0" baseline="0" noProof="0" dirty="0">
                <a:ln>
                  <a:noFill/>
                </a:ln>
                <a:solidFill>
                  <a:prstClr val="black"/>
                </a:solidFill>
                <a:effectLst/>
                <a:uLnTx/>
                <a:uFillTx/>
                <a:latin typeface="Arial"/>
                <a:ea typeface="+mn-ea"/>
                <a:cs typeface="+mn-cs"/>
              </a:rPr>
              <a:t>Welcome &amp; Thank You for Joining us for the DFD Safety Series!</a:t>
            </a:r>
            <a:endParaRPr kumimoji="0" lang="en-US" sz="2800" b="1" i="0" u="none" strike="noStrike" kern="1200" cap="none" spc="0" normalizeH="0" baseline="0" noProof="0" dirty="0">
              <a:ln>
                <a:noFill/>
              </a:ln>
              <a:solidFill>
                <a:prstClr val="black"/>
              </a:solidFill>
              <a:effectLst/>
              <a:uLnTx/>
              <a:uFillTx/>
              <a:latin typeface="Arial"/>
              <a:ea typeface="+mn-ea"/>
              <a:cs typeface="Arial"/>
            </a:endParaRPr>
          </a:p>
          <a:p>
            <a:pPr marL="125730" marR="0" lvl="0" indent="-125730" algn="l" defTabSz="257175" rtl="0" eaLnBrk="1" fontAlgn="auto" latinLnBrk="0" hangingPunct="1">
              <a:lnSpc>
                <a:spcPct val="100000"/>
              </a:lnSpc>
              <a:spcBef>
                <a:spcPts val="0"/>
              </a:spcBef>
              <a:spcAft>
                <a:spcPts val="338"/>
              </a:spcAft>
              <a:buClrTx/>
              <a:buSzTx/>
              <a:buFont typeface="Arial"/>
              <a:buChar char="•"/>
              <a:tabLst/>
              <a:defRPr/>
            </a:pPr>
            <a:endParaRPr kumimoji="0" lang="en-US" sz="16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257175" rtl="0" eaLnBrk="1" fontAlgn="auto" latinLnBrk="0" hangingPunct="1">
              <a:lnSpc>
                <a:spcPct val="100000"/>
              </a:lnSpc>
              <a:spcBef>
                <a:spcPts val="0"/>
              </a:spcBef>
              <a:spcAft>
                <a:spcPts val="338"/>
              </a:spcAft>
              <a:buClrTx/>
              <a:buSzTx/>
              <a:buFont typeface="Arial"/>
              <a:buNone/>
              <a:tabLst/>
              <a:defRPr/>
            </a:pPr>
            <a:r>
              <a:rPr kumimoji="0" lang="en-US" sz="1600" b="0" i="0" u="none" strike="noStrike" kern="1200" cap="none" spc="0" normalizeH="0" baseline="0" noProof="0" dirty="0">
                <a:ln>
                  <a:noFill/>
                </a:ln>
                <a:solidFill>
                  <a:prstClr val="black"/>
                </a:solidFill>
                <a:effectLst/>
                <a:uLnTx/>
                <a:uFillTx/>
                <a:latin typeface="Arial"/>
                <a:ea typeface="+mn-ea"/>
                <a:cs typeface="+mn-cs"/>
              </a:rPr>
              <a:t>Dennis Hunter, Chief of </a:t>
            </a:r>
            <a:r>
              <a:rPr lang="en-US" sz="1600" dirty="0">
                <a:solidFill>
                  <a:prstClr val="black"/>
                </a:solidFill>
                <a:latin typeface="Arial"/>
              </a:rPr>
              <a:t>Fire Prevention</a:t>
            </a:r>
            <a:endParaRPr kumimoji="0" lang="en-US" sz="1600" b="0" i="0" u="none" strike="noStrike" kern="1200" cap="none" spc="0" normalizeH="0" baseline="0" noProof="0" dirty="0">
              <a:ln>
                <a:noFill/>
              </a:ln>
              <a:solidFill>
                <a:prstClr val="black"/>
              </a:solidFill>
              <a:effectLst/>
              <a:uLnTx/>
              <a:uFillTx/>
              <a:latin typeface="Arial"/>
              <a:ea typeface="+mn-ea"/>
              <a:cs typeface="+mn-cs"/>
            </a:endParaRPr>
          </a:p>
          <a:p>
            <a:pPr marL="125730" marR="0" lvl="0" indent="-125730" algn="l" defTabSz="257175" rtl="0" eaLnBrk="1" fontAlgn="auto" latinLnBrk="0" hangingPunct="1">
              <a:lnSpc>
                <a:spcPct val="100000"/>
              </a:lnSpc>
              <a:spcBef>
                <a:spcPts val="0"/>
              </a:spcBef>
              <a:spcAft>
                <a:spcPts val="338"/>
              </a:spcAft>
              <a:buClrTx/>
              <a:buSzTx/>
              <a:buFont typeface="Arial"/>
              <a:buChar char="•"/>
              <a:tabLst/>
              <a:defRPr/>
            </a:pPr>
            <a:endParaRPr kumimoji="0" lang="en-US" sz="1600" b="0" i="0" u="none" strike="noStrike" kern="1200" cap="none" spc="0" normalizeH="0" baseline="0" noProof="0" dirty="0">
              <a:ln>
                <a:noFill/>
              </a:ln>
              <a:solidFill>
                <a:prstClr val="black"/>
              </a:solidFill>
              <a:effectLst/>
              <a:uLnTx/>
              <a:uFillTx/>
              <a:latin typeface="Arial"/>
              <a:ea typeface="+mn-ea"/>
              <a:cs typeface="Arial"/>
            </a:endParaRPr>
          </a:p>
          <a:p>
            <a:pPr marL="125730" marR="0" lvl="0" indent="-125730" algn="l" defTabSz="257175" rtl="0" eaLnBrk="1" fontAlgn="auto" latinLnBrk="0" hangingPunct="1">
              <a:lnSpc>
                <a:spcPct val="100000"/>
              </a:lnSpc>
              <a:spcBef>
                <a:spcPts val="0"/>
              </a:spcBef>
              <a:spcAft>
                <a:spcPts val="338"/>
              </a:spcAft>
              <a:buClrTx/>
              <a:buSzTx/>
              <a:buFont typeface="Arial"/>
              <a:buChar char="•"/>
              <a:tabLst/>
              <a:defRPr/>
            </a:pPr>
            <a:r>
              <a:rPr kumimoji="0" lang="en-US" sz="1600" b="0" i="0" u="none" strike="noStrike" kern="1200" cap="none" spc="0" normalizeH="0" baseline="0" noProof="0" dirty="0">
                <a:ln>
                  <a:noFill/>
                </a:ln>
                <a:solidFill>
                  <a:prstClr val="black"/>
                </a:solidFill>
                <a:effectLst/>
                <a:uLnTx/>
                <a:uFillTx/>
                <a:latin typeface="Arial"/>
                <a:ea typeface="+mn-ea"/>
                <a:cs typeface="+mn-cs"/>
              </a:rPr>
              <a:t>General Info: 313-596-2900/2959</a:t>
            </a:r>
            <a:endParaRPr kumimoji="0" lang="en-US" sz="1600" b="0" i="0" u="none" strike="noStrike" kern="1200" cap="none" spc="0" normalizeH="0" baseline="0" noProof="0" dirty="0">
              <a:ln>
                <a:noFill/>
              </a:ln>
              <a:solidFill>
                <a:prstClr val="black"/>
              </a:solidFill>
              <a:effectLst/>
              <a:uLnTx/>
              <a:uFillTx/>
              <a:latin typeface="Arial"/>
              <a:ea typeface="+mn-ea"/>
              <a:cs typeface="Arial"/>
            </a:endParaRPr>
          </a:p>
          <a:p>
            <a:pPr marL="125730" marR="0" lvl="0" indent="-125730" algn="l" defTabSz="257175" rtl="0" eaLnBrk="1" fontAlgn="auto" latinLnBrk="0" hangingPunct="1">
              <a:lnSpc>
                <a:spcPct val="100000"/>
              </a:lnSpc>
              <a:spcBef>
                <a:spcPts val="0"/>
              </a:spcBef>
              <a:spcAft>
                <a:spcPts val="338"/>
              </a:spcAft>
              <a:buClrTx/>
              <a:buSzTx/>
              <a:buFont typeface="Arial"/>
              <a:buChar char="•"/>
              <a:tabLst/>
              <a:defRPr/>
            </a:pPr>
            <a:r>
              <a:rPr kumimoji="0" lang="en-US" sz="1600" b="0" i="0" u="none" strike="noStrike" kern="1200" cap="none" spc="0" normalizeH="0" baseline="0" noProof="0" dirty="0">
                <a:ln>
                  <a:noFill/>
                </a:ln>
                <a:solidFill>
                  <a:prstClr val="black"/>
                </a:solidFill>
                <a:effectLst/>
                <a:uLnTx/>
                <a:uFillTx/>
                <a:latin typeface="Arial"/>
                <a:ea typeface="+mn-ea"/>
                <a:cs typeface="+mn-cs"/>
              </a:rPr>
              <a:t>Emergencies: 9-1-1</a:t>
            </a:r>
            <a:endParaRPr kumimoji="0" lang="en-US" sz="1600" b="0" i="0" u="none" strike="noStrike" kern="1200" cap="none" spc="0" normalizeH="0" baseline="0" noProof="0" dirty="0">
              <a:ln>
                <a:noFill/>
              </a:ln>
              <a:solidFill>
                <a:prstClr val="black"/>
              </a:solidFill>
              <a:effectLst/>
              <a:uLnTx/>
              <a:uFillTx/>
              <a:latin typeface="Arial"/>
              <a:ea typeface="+mn-ea"/>
              <a:cs typeface="Arial"/>
            </a:endParaRPr>
          </a:p>
          <a:p>
            <a:pPr marL="125730" marR="0" lvl="0" indent="-125730" algn="l" defTabSz="257175" rtl="0" eaLnBrk="1" fontAlgn="auto" latinLnBrk="0" hangingPunct="1">
              <a:lnSpc>
                <a:spcPct val="100000"/>
              </a:lnSpc>
              <a:spcBef>
                <a:spcPts val="0"/>
              </a:spcBef>
              <a:spcAft>
                <a:spcPts val="338"/>
              </a:spcAft>
              <a:buClrTx/>
              <a:buSzTx/>
              <a:buFont typeface="Arial"/>
              <a:buChar char="•"/>
              <a:tabLst/>
              <a:defRPr/>
            </a:pPr>
            <a:r>
              <a:rPr kumimoji="0" lang="en-US" sz="1600" b="0" i="0" u="none" strike="noStrike" kern="1200" cap="none" spc="0" normalizeH="0" baseline="0" noProof="0" dirty="0">
                <a:ln>
                  <a:noFill/>
                </a:ln>
                <a:solidFill>
                  <a:prstClr val="black"/>
                </a:solidFill>
                <a:effectLst/>
                <a:uLnTx/>
                <a:uFillTx/>
                <a:latin typeface="Arial"/>
                <a:ea typeface="+mn-ea"/>
                <a:cs typeface="+mn-cs"/>
                <a:hlinkClick r:id="rId3"/>
              </a:rPr>
              <a:t>https://</a:t>
            </a:r>
            <a:r>
              <a:rPr kumimoji="0" lang="en-US" sz="1600" b="1" i="1" u="none" strike="noStrike" kern="1200" cap="none" spc="0" normalizeH="0" baseline="0" noProof="0" dirty="0">
                <a:ln>
                  <a:noFill/>
                </a:ln>
                <a:solidFill>
                  <a:prstClr val="black"/>
                </a:solidFill>
                <a:effectLst/>
                <a:uLnTx/>
                <a:uFillTx/>
                <a:latin typeface="Arial"/>
                <a:ea typeface="+mn-ea"/>
                <a:cs typeface="+mn-cs"/>
                <a:hlinkClick r:id="rId3"/>
              </a:rPr>
              <a:t>detroitmi.gov/departments/detroit-fire-department</a:t>
            </a:r>
            <a:endParaRPr kumimoji="0" lang="en-US" sz="1600" b="1" i="1" u="none" strike="noStrike" kern="1200" cap="none" spc="0" normalizeH="0" baseline="0" noProof="0" dirty="0">
              <a:ln>
                <a:noFill/>
              </a:ln>
              <a:solidFill>
                <a:prstClr val="black"/>
              </a:solidFill>
              <a:effectLst/>
              <a:uLnTx/>
              <a:uFillTx/>
              <a:latin typeface="Arial"/>
              <a:ea typeface="+mn-ea"/>
              <a:cs typeface="Arial"/>
            </a:endParaRPr>
          </a:p>
          <a:p>
            <a:pPr marL="125730" marR="0" lvl="0" indent="-125730" algn="l" defTabSz="257175" rtl="0" eaLnBrk="1" fontAlgn="auto" latinLnBrk="0" hangingPunct="1">
              <a:lnSpc>
                <a:spcPct val="100000"/>
              </a:lnSpc>
              <a:spcBef>
                <a:spcPts val="0"/>
              </a:spcBef>
              <a:spcAft>
                <a:spcPts val="338"/>
              </a:spcAft>
              <a:buClrTx/>
              <a:buSzTx/>
              <a:buFont typeface="Arial"/>
              <a:buChar char="•"/>
              <a:tabLst/>
              <a:defRPr/>
            </a:pPr>
            <a:endParaRPr kumimoji="0" lang="en-US" sz="16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257175" rtl="0" eaLnBrk="1" fontAlgn="auto" latinLnBrk="0" hangingPunct="1">
              <a:lnSpc>
                <a:spcPct val="100000"/>
              </a:lnSpc>
              <a:spcBef>
                <a:spcPts val="0"/>
              </a:spcBef>
              <a:spcAft>
                <a:spcPts val="338"/>
              </a:spcAft>
              <a:buClrTx/>
              <a:buSzTx/>
              <a:buFont typeface="Arial"/>
              <a:buNone/>
              <a:tabLst/>
              <a:defRPr/>
            </a:pPr>
            <a:endParaRPr lang="en-US" sz="3200" dirty="0"/>
          </a:p>
          <a:p>
            <a:pPr>
              <a:lnSpc>
                <a:spcPct val="250000"/>
              </a:lnSpc>
              <a:spcAft>
                <a:spcPts val="0"/>
              </a:spcAft>
            </a:pPr>
            <a:endParaRPr lang="en-US" sz="1400" dirty="0"/>
          </a:p>
          <a:p>
            <a:pPr>
              <a:lnSpc>
                <a:spcPct val="250000"/>
              </a:lnSpc>
              <a:spcAft>
                <a:spcPts val="0"/>
              </a:spcAft>
            </a:pPr>
            <a:endParaRPr lang="en-US" sz="1400" dirty="0"/>
          </a:p>
          <a:p>
            <a:pPr>
              <a:lnSpc>
                <a:spcPct val="250000"/>
              </a:lnSpc>
              <a:spcAft>
                <a:spcPts val="0"/>
              </a:spcAft>
            </a:pPr>
            <a:endParaRPr lang="en-US" sz="1400" dirty="0"/>
          </a:p>
        </p:txBody>
      </p:sp>
      <p:sp>
        <p:nvSpPr>
          <p:cNvPr id="2" name="AutoShape 2" descr="Tips for heating your home safely this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AutoShape 4" descr="Tips for heating your home safely this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61671" y="4358288"/>
            <a:ext cx="3620655" cy="1874982"/>
          </a:xfrm>
          <a:prstGeom prst="rect">
            <a:avLst/>
          </a:prstGeom>
        </p:spPr>
      </p:pic>
      <p:pic>
        <p:nvPicPr>
          <p:cNvPr id="10" name="Picture 2" descr="Detroit Fire Department">
            <a:extLst>
              <a:ext uri="{FF2B5EF4-FFF2-40B4-BE49-F238E27FC236}">
                <a16:creationId xmlns:a16="http://schemas.microsoft.com/office/drawing/2014/main" id="{9952434E-AF82-2CA8-45EB-6A0630E7BA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4598" y="2063711"/>
            <a:ext cx="213360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44722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829" y="1553376"/>
            <a:ext cx="9088341" cy="4766364"/>
          </a:xfrm>
        </p:spPr>
        <p:txBody>
          <a:bodyPr/>
          <a:lstStyle/>
          <a:p>
            <a:pPr marL="0" indent="0" algn="ctr">
              <a:buNone/>
            </a:pPr>
            <a:r>
              <a:rPr lang="en-US" sz="2000" b="1" dirty="0"/>
              <a:t>When to call 911:</a:t>
            </a:r>
          </a:p>
          <a:p>
            <a:pPr marL="0" indent="0" algn="ctr">
              <a:buNone/>
            </a:pPr>
            <a:endParaRPr lang="en-US" sz="2000" b="1" dirty="0"/>
          </a:p>
          <a:p>
            <a:r>
              <a:rPr lang="en-US" sz="2000" b="1" dirty="0"/>
              <a:t>If you see smoke or flames in your home, get out and call 911. Fire can spread fast – property can be replaced, but people can’t! </a:t>
            </a:r>
          </a:p>
          <a:p>
            <a:pPr marL="0" indent="0">
              <a:buNone/>
            </a:pPr>
            <a:endParaRPr lang="en-US" sz="2000" b="1" dirty="0"/>
          </a:p>
          <a:p>
            <a:r>
              <a:rPr lang="en-US" sz="2000" b="1" dirty="0"/>
              <a:t>CO enters the body through breathing. CO poisoning can be confused with flu symptoms, food poisoning and other illnesses. Some symptoms include shortness of breath, nausea, dizziness, light headedness or headaches. High levels of CO can be fatal, causing death within minutes. </a:t>
            </a:r>
          </a:p>
          <a:p>
            <a:endParaRPr lang="en-US" sz="2000" b="1" dirty="0"/>
          </a:p>
          <a:p>
            <a:r>
              <a:rPr lang="en-US" sz="2000" b="1" dirty="0"/>
              <a:t>If you experience these symptoms, get outside and call 911! </a:t>
            </a:r>
          </a:p>
          <a:p>
            <a:pPr marL="0" indent="0">
              <a:buNone/>
            </a:pPr>
            <a:endParaRPr lang="en-US" sz="2000" b="1" dirty="0"/>
          </a:p>
          <a:p>
            <a:r>
              <a:rPr lang="en-US" sz="2000" b="1" dirty="0"/>
              <a:t>DFD is here for you – our response times are some of the best in the country. We’ll be there when you need us! </a:t>
            </a:r>
          </a:p>
          <a:p>
            <a:endParaRPr lang="en-US" sz="1800" dirty="0"/>
          </a:p>
          <a:p>
            <a:endParaRPr lang="en-US" sz="1800" dirty="0"/>
          </a:p>
          <a:p>
            <a:endParaRPr lang="en-US" sz="1800" dirty="0"/>
          </a:p>
          <a:p>
            <a:endParaRPr lang="en-US" sz="1800" b="1" dirty="0"/>
          </a:p>
          <a:p>
            <a:endParaRPr lang="en-US" sz="1800" b="1" dirty="0"/>
          </a:p>
          <a:p>
            <a:endParaRPr lang="en-US" sz="1800" b="1" dirty="0"/>
          </a:p>
          <a:p>
            <a:endParaRPr lang="en-US" sz="1800" b="1" dirty="0"/>
          </a:p>
          <a:p>
            <a:endParaRPr lang="en-US" sz="1800" b="1" dirty="0"/>
          </a:p>
        </p:txBody>
      </p:sp>
      <p:sp>
        <p:nvSpPr>
          <p:cNvPr id="4" name="Title 3"/>
          <p:cNvSpPr>
            <a:spLocks noGrp="1"/>
          </p:cNvSpPr>
          <p:nvPr>
            <p:ph type="title"/>
          </p:nvPr>
        </p:nvSpPr>
        <p:spPr/>
        <p:txBody>
          <a:bodyPr/>
          <a:lstStyle/>
          <a:p>
            <a:r>
              <a:rPr kumimoji="0" lang="en-US" sz="2000" b="1" i="0" u="none" strike="noStrike" kern="1200" cap="none" spc="0" normalizeH="0" baseline="0" noProof="0" dirty="0">
                <a:ln>
                  <a:noFill/>
                </a:ln>
                <a:solidFill>
                  <a:srgbClr val="FFFFFF"/>
                </a:solidFill>
                <a:effectLst/>
                <a:uLnTx/>
                <a:uFillTx/>
                <a:latin typeface="Arial"/>
                <a:ea typeface="+mj-ea"/>
              </a:rPr>
              <a:t>DFD Safety Series: Home Heating and CO Safety</a:t>
            </a:r>
            <a:endParaRPr lang="en-US" dirty="0"/>
          </a:p>
        </p:txBody>
      </p:sp>
      <p:pic>
        <p:nvPicPr>
          <p:cNvPr id="5" name="Picture 4" descr="A group of fire trucks parked in front of a bridge&#10;&#10;Description automatically generated">
            <a:extLst>
              <a:ext uri="{FF2B5EF4-FFF2-40B4-BE49-F238E27FC236}">
                <a16:creationId xmlns:a16="http://schemas.microsoft.com/office/drawing/2014/main" id="{562C9EFC-57BB-F5BD-7033-3F5C935F0EA5}"/>
              </a:ext>
            </a:extLst>
          </p:cNvPr>
          <p:cNvPicPr>
            <a:picLocks noChangeAspect="1"/>
          </p:cNvPicPr>
          <p:nvPr/>
        </p:nvPicPr>
        <p:blipFill>
          <a:blip r:embed="rId2">
            <a:alphaModFix amt="23000"/>
          </a:blip>
          <a:stretch>
            <a:fillRect/>
          </a:stretch>
        </p:blipFill>
        <p:spPr>
          <a:xfrm>
            <a:off x="-2" y="1384543"/>
            <a:ext cx="9144001" cy="4807975"/>
          </a:xfrm>
          <a:prstGeom prst="rect">
            <a:avLst/>
          </a:prstGeom>
          <a:effectLst>
            <a:outerShdw blurRad="50800" dist="50800" dir="5400000" algn="ctr" rotWithShape="0">
              <a:srgbClr val="000000">
                <a:alpha val="7000"/>
              </a:srgbClr>
            </a:outerShdw>
          </a:effectLst>
        </p:spPr>
      </p:pic>
    </p:spTree>
    <p:extLst>
      <p:ext uri="{BB962C8B-B14F-4D97-AF65-F5344CB8AC3E}">
        <p14:creationId xmlns:p14="http://schemas.microsoft.com/office/powerpoint/2010/main" val="13290408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BB9E834-2E71-C7A3-57D5-CC590E4374DE}"/>
              </a:ext>
            </a:extLst>
          </p:cNvPr>
          <p:cNvSpPr>
            <a:spLocks noGrp="1"/>
          </p:cNvSpPr>
          <p:nvPr>
            <p:ph type="body" sz="quarter" idx="10"/>
          </p:nvPr>
        </p:nvSpPr>
        <p:spPr>
          <a:xfrm>
            <a:off x="275377" y="1395920"/>
            <a:ext cx="8590151" cy="5167546"/>
          </a:xfrm>
        </p:spPr>
        <p:txBody>
          <a:bodyPr/>
          <a:lstStyle/>
          <a:p>
            <a:pPr marL="0" indent="0">
              <a:buNone/>
            </a:pPr>
            <a:r>
              <a:rPr lang="en-US" sz="2000" b="1" u="sng" dirty="0">
                <a:cs typeface="Arial"/>
              </a:rPr>
              <a:t>Does DFD offer free smoke alarms and CO Detectors? </a:t>
            </a:r>
            <a:endParaRPr lang="en-US" u="sng" dirty="0"/>
          </a:p>
          <a:p>
            <a:pPr marL="0" indent="0">
              <a:buNone/>
            </a:pPr>
            <a:endParaRPr lang="en-US" sz="2000" b="1" dirty="0">
              <a:cs typeface="Arial"/>
            </a:endParaRPr>
          </a:p>
          <a:p>
            <a:pPr marL="0" indent="0">
              <a:buNone/>
            </a:pPr>
            <a:r>
              <a:rPr lang="en-US" sz="1800" b="1" dirty="0">
                <a:cs typeface="Arial"/>
              </a:rPr>
              <a:t>Through the Detroit Smoke Alarm Program, the Detroit Fire Department plans to install a total of 5000 smoke alarms in homes citywide by Fall of this year. Applications were open from October through December of 2024, and we had 1600 households apply!</a:t>
            </a:r>
            <a:endParaRPr lang="en-US" sz="1800">
              <a:cs typeface="Arial"/>
            </a:endParaRPr>
          </a:p>
          <a:p>
            <a:pPr marL="0" indent="0">
              <a:buNone/>
            </a:pPr>
            <a:endParaRPr lang="en-US" sz="1800" b="1" dirty="0">
              <a:cs typeface="Arial"/>
            </a:endParaRPr>
          </a:p>
          <a:p>
            <a:pPr marL="0" indent="0">
              <a:buNone/>
            </a:pPr>
            <a:r>
              <a:rPr lang="en-US" sz="1800" b="1" dirty="0">
                <a:cs typeface="Arial"/>
              </a:rPr>
              <a:t>We are in the process of prioritizing and installing these smoke alarms now. As a result of this ongoing program, DFD currently has no smoke alarms available for distribution to the public. </a:t>
            </a:r>
            <a:endParaRPr lang="en-US" sz="1800">
              <a:cs typeface="Arial"/>
            </a:endParaRPr>
          </a:p>
          <a:p>
            <a:pPr marL="0" indent="0">
              <a:buNone/>
            </a:pPr>
            <a:endParaRPr lang="en-US" sz="1800" b="1" dirty="0">
              <a:cs typeface="Arial"/>
            </a:endParaRPr>
          </a:p>
          <a:p>
            <a:pPr marL="0" indent="0">
              <a:buNone/>
            </a:pPr>
            <a:r>
              <a:rPr lang="en-US" sz="1800" b="1" dirty="0">
                <a:cs typeface="Arial"/>
              </a:rPr>
              <a:t>UL Certified smoke alarms and CO detectors are available for purchase at your local hardware store and on Amazon for a relatively low cost. Smoke alarms should be installed in a gathering space in your home, the hallway to your bedroom and just inside each sleeping area. CO Detectors are an easy plug-in device and should be installed on every level of your home and near heating devices such as furnaces. </a:t>
            </a:r>
          </a:p>
        </p:txBody>
      </p:sp>
      <p:sp>
        <p:nvSpPr>
          <p:cNvPr id="4" name="Title 3">
            <a:extLst>
              <a:ext uri="{FF2B5EF4-FFF2-40B4-BE49-F238E27FC236}">
                <a16:creationId xmlns:a16="http://schemas.microsoft.com/office/drawing/2014/main" id="{63739DED-7895-0787-FDC3-4974125B89CB}"/>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9213466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85010" y="1686563"/>
            <a:ext cx="7591081" cy="4230977"/>
          </a:xfrm>
        </p:spPr>
        <p:txBody>
          <a:bodyPr/>
          <a:lstStyle/>
          <a:p>
            <a:pPr marL="0" indent="0" algn="ctr">
              <a:buNone/>
            </a:pPr>
            <a:r>
              <a:rPr lang="en-US" sz="2000" b="1" dirty="0"/>
              <a:t>Thank you for joining us today for the DFD Safety Series.</a:t>
            </a:r>
          </a:p>
          <a:p>
            <a:pPr marL="0" indent="0" algn="ctr">
              <a:buNone/>
            </a:pPr>
            <a:endParaRPr lang="en-US" sz="2000" b="1" dirty="0"/>
          </a:p>
          <a:p>
            <a:pPr marL="0" indent="0" algn="ctr">
              <a:buNone/>
            </a:pPr>
            <a:r>
              <a:rPr lang="en-US" sz="2000" b="1" dirty="0"/>
              <a:t>Please reach out if you have any questions! </a:t>
            </a:r>
          </a:p>
          <a:p>
            <a:pPr marL="0" indent="0" algn="ctr">
              <a:buNone/>
            </a:pPr>
            <a:endParaRPr lang="en-US" sz="2000" b="1" dirty="0"/>
          </a:p>
          <a:p>
            <a:pPr marL="0" indent="0" algn="ctr">
              <a:buNone/>
            </a:pPr>
            <a:endParaRPr lang="en-US" sz="2000" b="1" dirty="0"/>
          </a:p>
          <a:p>
            <a:pPr marL="0" indent="0" algn="ctr">
              <a:buNone/>
            </a:pPr>
            <a:endParaRPr lang="en-US" sz="2000" b="1" dirty="0"/>
          </a:p>
          <a:p>
            <a:pPr marL="0" indent="0" algn="ctr">
              <a:buNone/>
            </a:pPr>
            <a:r>
              <a:rPr lang="en-US" sz="2000" b="1" dirty="0"/>
              <a:t>Dennis Hunter, Chief of Fire Prevention</a:t>
            </a:r>
          </a:p>
          <a:p>
            <a:pPr marL="0" indent="0" algn="ctr">
              <a:buNone/>
            </a:pPr>
            <a:endParaRPr lang="en-US" sz="2000" b="1" dirty="0"/>
          </a:p>
          <a:p>
            <a:pPr marL="0" indent="0" algn="ctr">
              <a:buNone/>
            </a:pPr>
            <a:r>
              <a:rPr lang="en-US" sz="2000" b="1" dirty="0"/>
              <a:t>Contact Information:</a:t>
            </a:r>
          </a:p>
          <a:p>
            <a:pPr marL="0" indent="0" algn="ctr">
              <a:buNone/>
            </a:pPr>
            <a:r>
              <a:rPr lang="en-US" sz="2000" b="1" dirty="0">
                <a:hlinkClick r:id="rId2"/>
              </a:rPr>
              <a:t>Hunterd5395@detroitmi.gov</a:t>
            </a:r>
            <a:endParaRPr lang="en-US" sz="2000" b="1" dirty="0"/>
          </a:p>
          <a:p>
            <a:pPr marL="0" indent="0" algn="ctr">
              <a:buNone/>
            </a:pPr>
            <a:r>
              <a:rPr lang="en-US" sz="2000" b="1" dirty="0"/>
              <a:t>(313) 596-2929</a:t>
            </a:r>
          </a:p>
          <a:p>
            <a:endParaRPr lang="en-US" sz="1800" dirty="0"/>
          </a:p>
          <a:p>
            <a:endParaRPr lang="en-US" sz="1800" dirty="0"/>
          </a:p>
          <a:p>
            <a:endParaRPr lang="en-US" sz="1800" dirty="0"/>
          </a:p>
          <a:p>
            <a:endParaRPr lang="en-US" sz="1800" b="1" dirty="0"/>
          </a:p>
          <a:p>
            <a:endParaRPr lang="en-US" sz="1800" b="1" dirty="0"/>
          </a:p>
          <a:p>
            <a:endParaRPr lang="en-US" sz="1800" b="1" dirty="0"/>
          </a:p>
          <a:p>
            <a:endParaRPr lang="en-US" sz="1800" b="1" dirty="0"/>
          </a:p>
          <a:p>
            <a:endParaRPr lang="en-US" sz="1800" b="1" dirty="0"/>
          </a:p>
        </p:txBody>
      </p:sp>
      <p:sp>
        <p:nvSpPr>
          <p:cNvPr id="4" name="Title 3"/>
          <p:cNvSpPr>
            <a:spLocks noGrp="1"/>
          </p:cNvSpPr>
          <p:nvPr>
            <p:ph type="title"/>
          </p:nvPr>
        </p:nvSpPr>
        <p:spPr/>
        <p:txBody>
          <a:bodyPr/>
          <a:lstStyle/>
          <a:p>
            <a:r>
              <a:rPr kumimoji="0" lang="en-US" sz="2000" b="1" i="0" u="none" strike="noStrike" kern="1200" cap="none" spc="0" normalizeH="0" baseline="0" noProof="0" dirty="0">
                <a:ln>
                  <a:noFill/>
                </a:ln>
                <a:solidFill>
                  <a:srgbClr val="FFFFFF"/>
                </a:solidFill>
                <a:effectLst/>
                <a:uLnTx/>
                <a:uFillTx/>
                <a:latin typeface="Arial"/>
                <a:ea typeface="+mj-ea"/>
              </a:rPr>
              <a:t>DFD Safety Series: Home Heating and CO Safety</a:t>
            </a:r>
            <a:endParaRPr lang="en-US" dirty="0"/>
          </a:p>
        </p:txBody>
      </p:sp>
    </p:spTree>
    <p:extLst>
      <p:ext uri="{BB962C8B-B14F-4D97-AF65-F5344CB8AC3E}">
        <p14:creationId xmlns:p14="http://schemas.microsoft.com/office/powerpoint/2010/main" val="2296230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11200" y="1551710"/>
            <a:ext cx="8201891" cy="4864274"/>
          </a:xfrm>
        </p:spPr>
        <p:txBody>
          <a:bodyPr/>
          <a:lstStyle/>
          <a:p>
            <a:pPr marL="0" indent="0">
              <a:buNone/>
            </a:pPr>
            <a:r>
              <a:rPr lang="en-US" sz="2400" b="1" dirty="0"/>
              <a:t>During the winter months everyone wants to stay warm and comfortable in their homes.</a:t>
            </a:r>
          </a:p>
          <a:p>
            <a:pPr marL="0" indent="0">
              <a:buNone/>
            </a:pPr>
            <a:endParaRPr lang="en-US" sz="2400" b="1" dirty="0"/>
          </a:p>
          <a:p>
            <a:pPr marL="0" indent="0">
              <a:buNone/>
            </a:pPr>
            <a:r>
              <a:rPr lang="en-US" sz="2400" b="1" dirty="0"/>
              <a:t>Today, we’ll discuss the types of heating appliances we recommend and how to stay safe while using them, as well as how to prevent carbon monoxide poisoning, which can be deadly.</a:t>
            </a:r>
          </a:p>
          <a:p>
            <a:pPr marL="0" indent="0" algn="ctr">
              <a:buNone/>
            </a:pPr>
            <a:endParaRPr lang="en-US" dirty="0"/>
          </a:p>
          <a:p>
            <a:pPr marL="0" indent="0" algn="ctr">
              <a:buNone/>
            </a:pPr>
            <a:endParaRPr lang="en-US" dirty="0"/>
          </a:p>
          <a:p>
            <a:pPr marL="0" indent="0" algn="ctr">
              <a:buNone/>
            </a:pPr>
            <a:endParaRPr lang="en-US" dirty="0"/>
          </a:p>
        </p:txBody>
      </p:sp>
      <p:sp>
        <p:nvSpPr>
          <p:cNvPr id="4" name="Title 3"/>
          <p:cNvSpPr>
            <a:spLocks noGrp="1"/>
          </p:cNvSpPr>
          <p:nvPr>
            <p:ph type="title"/>
          </p:nvPr>
        </p:nvSpPr>
        <p:spPr/>
        <p:txBody>
          <a:bodyPr/>
          <a:lstStyle/>
          <a:p>
            <a:r>
              <a:rPr kumimoji="0" lang="en-US" sz="2000" b="1" i="0" u="none" strike="noStrike" kern="1200" cap="none" spc="0" normalizeH="0" baseline="0" noProof="0" dirty="0">
                <a:ln>
                  <a:noFill/>
                </a:ln>
                <a:solidFill>
                  <a:srgbClr val="FFFFFF"/>
                </a:solidFill>
                <a:effectLst/>
                <a:uLnTx/>
                <a:uFillTx/>
                <a:latin typeface="Arial"/>
                <a:ea typeface="+mj-ea"/>
              </a:rPr>
              <a:t>DFD Safety Series: Home Heating and CO Safety</a:t>
            </a:r>
            <a:endParaRPr lang="en-US" dirty="0"/>
          </a:p>
        </p:txBody>
      </p:sp>
      <p:sp>
        <p:nvSpPr>
          <p:cNvPr id="5" name="AutoShape 2" descr="Tips for heating your home safely this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4" descr="Heat your home safely this winter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6" descr="Heat your home safely this winter ..."/>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3745" y="4383519"/>
            <a:ext cx="4876799" cy="1845541"/>
          </a:xfrm>
          <a:prstGeom prst="rect">
            <a:avLst/>
          </a:prstGeom>
        </p:spPr>
      </p:pic>
    </p:spTree>
    <p:extLst>
      <p:ext uri="{BB962C8B-B14F-4D97-AF65-F5344CB8AC3E}">
        <p14:creationId xmlns:p14="http://schemas.microsoft.com/office/powerpoint/2010/main" val="988286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36483" y="1477818"/>
            <a:ext cx="8726214" cy="4938165"/>
          </a:xfrm>
        </p:spPr>
        <p:txBody>
          <a:bodyPr/>
          <a:lstStyle/>
          <a:p>
            <a:pPr marL="0" indent="0">
              <a:buNone/>
            </a:pPr>
            <a:r>
              <a:rPr lang="en-US" sz="2000" b="1" dirty="0">
                <a:latin typeface="+mj-lt"/>
              </a:rPr>
              <a:t>In 2024 in the City of Detroit, we responded to 73 structure fires caused by alternative heating methods such as warming fires and the improper use of heating appliances. </a:t>
            </a:r>
          </a:p>
          <a:p>
            <a:pPr marL="0" indent="0">
              <a:buNone/>
            </a:pPr>
            <a:endParaRPr lang="en-US" sz="2000" b="1" dirty="0">
              <a:latin typeface="+mj-lt"/>
            </a:endParaRPr>
          </a:p>
          <a:p>
            <a:pPr marL="0" indent="0">
              <a:buNone/>
            </a:pPr>
            <a:r>
              <a:rPr lang="en-US" sz="2000" b="1" dirty="0">
                <a:latin typeface="+mj-lt"/>
              </a:rPr>
              <a:t>One fire resulted in a civilian fatality and 5 resulted in injuries to civilians and or firefighters.</a:t>
            </a:r>
          </a:p>
          <a:p>
            <a:endParaRPr lang="en-US" sz="2000" b="1" dirty="0">
              <a:latin typeface="+mj-lt"/>
            </a:endParaRPr>
          </a:p>
          <a:p>
            <a:pPr marL="0" indent="0">
              <a:buNone/>
            </a:pPr>
            <a:r>
              <a:rPr lang="en-US" sz="2000" b="1" dirty="0">
                <a:latin typeface="+mj-lt"/>
              </a:rPr>
              <a:t>According to FEMA, house Fires occur in winter months more that any other time of the year and one in every seven house fires involves improper use of heating equipment.</a:t>
            </a:r>
          </a:p>
          <a:p>
            <a:pPr marL="0" indent="0">
              <a:buNone/>
            </a:pPr>
            <a:endParaRPr lang="en-US" sz="2000" dirty="0">
              <a:latin typeface="+mj-lt"/>
            </a:endParaRPr>
          </a:p>
          <a:p>
            <a:pPr marL="0" indent="0" algn="ctr">
              <a:buNone/>
            </a:pPr>
            <a:endParaRPr lang="en-US" sz="2000" dirty="0"/>
          </a:p>
        </p:txBody>
      </p:sp>
      <p:sp>
        <p:nvSpPr>
          <p:cNvPr id="4" name="Title 3"/>
          <p:cNvSpPr>
            <a:spLocks noGrp="1"/>
          </p:cNvSpPr>
          <p:nvPr>
            <p:ph type="title"/>
          </p:nvPr>
        </p:nvSpPr>
        <p:spPr/>
        <p:txBody>
          <a:bodyPr/>
          <a:lstStyle/>
          <a:p>
            <a:r>
              <a:rPr kumimoji="0" lang="en-US" sz="2000" b="1" i="0" u="none" strike="noStrike" kern="1200" cap="none" spc="0" normalizeH="0" baseline="0" noProof="0" dirty="0">
                <a:ln>
                  <a:noFill/>
                </a:ln>
                <a:solidFill>
                  <a:srgbClr val="FFFFFF"/>
                </a:solidFill>
                <a:effectLst/>
                <a:uLnTx/>
                <a:uFillTx/>
                <a:latin typeface="Arial"/>
                <a:ea typeface="+mj-ea"/>
              </a:rPr>
              <a:t>DFD Safety Series: Home Heating and CO Safety</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7263" y="4470400"/>
            <a:ext cx="4230254" cy="1819563"/>
          </a:xfrm>
          <a:prstGeom prst="rect">
            <a:avLst/>
          </a:prstGeom>
        </p:spPr>
      </p:pic>
    </p:spTree>
    <p:extLst>
      <p:ext uri="{BB962C8B-B14F-4D97-AF65-F5344CB8AC3E}">
        <p14:creationId xmlns:p14="http://schemas.microsoft.com/office/powerpoint/2010/main" val="2572915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36484" y="1477818"/>
            <a:ext cx="5242034" cy="4938165"/>
          </a:xfrm>
        </p:spPr>
        <p:txBody>
          <a:bodyPr/>
          <a:lstStyle/>
          <a:p>
            <a:pPr marL="0" marR="0" lvl="0" indent="0" algn="l" defTabSz="257175" rtl="0" eaLnBrk="1" fontAlgn="auto" latinLnBrk="0" hangingPunct="1">
              <a:lnSpc>
                <a:spcPct val="100000"/>
              </a:lnSpc>
              <a:spcBef>
                <a:spcPts val="0"/>
              </a:spcBef>
              <a:spcAft>
                <a:spcPts val="338"/>
              </a:spcAft>
              <a:buClrTx/>
              <a:buSzTx/>
              <a:buFont typeface="Arial"/>
              <a:buNone/>
              <a:tabLst/>
              <a:defRPr/>
            </a:pPr>
            <a:r>
              <a:rPr kumimoji="0" lang="en-US" sz="2000" b="1" i="0" u="none" strike="noStrike" kern="1200" cap="none" spc="0" normalizeH="0" baseline="0" noProof="0" dirty="0">
                <a:ln>
                  <a:noFill/>
                </a:ln>
                <a:solidFill>
                  <a:prstClr val="black"/>
                </a:solidFill>
                <a:effectLst/>
                <a:uLnTx/>
                <a:uFillTx/>
                <a:latin typeface="+mj-lt"/>
                <a:ea typeface="+mn-ea"/>
                <a:cs typeface="+mn-cs"/>
              </a:rPr>
              <a:t>A Red Cross survey showed that more than half of the population uses space heaters – which are involved in most deadly fires related to home heating. </a:t>
            </a:r>
          </a:p>
          <a:p>
            <a:pPr marL="0" marR="0" lvl="0" indent="0" algn="l" defTabSz="257175" rtl="0" eaLnBrk="1" fontAlgn="auto" latinLnBrk="0" hangingPunct="1">
              <a:lnSpc>
                <a:spcPct val="100000"/>
              </a:lnSpc>
              <a:spcBef>
                <a:spcPts val="0"/>
              </a:spcBef>
              <a:spcAft>
                <a:spcPts val="338"/>
              </a:spcAft>
              <a:buClrTx/>
              <a:buSzTx/>
              <a:buFont typeface="Arial"/>
              <a:buNone/>
              <a:tabLst/>
              <a:defRPr/>
            </a:pPr>
            <a:endParaRPr kumimoji="0" lang="en-US" sz="2000" b="1" i="0" u="none" strike="noStrike" kern="1200" cap="none" spc="0" normalizeH="0" baseline="0" noProof="0" dirty="0">
              <a:ln>
                <a:noFill/>
              </a:ln>
              <a:solidFill>
                <a:prstClr val="black"/>
              </a:solidFill>
              <a:effectLst/>
              <a:uLnTx/>
              <a:uFillTx/>
              <a:latin typeface="+mj-lt"/>
              <a:ea typeface="+mn-ea"/>
              <a:cs typeface="+mn-cs"/>
            </a:endParaRPr>
          </a:p>
          <a:p>
            <a:pPr marL="0" marR="0" lvl="0" indent="0" algn="l" defTabSz="257175" rtl="0" eaLnBrk="1" fontAlgn="auto" latinLnBrk="0" hangingPunct="1">
              <a:lnSpc>
                <a:spcPct val="100000"/>
              </a:lnSpc>
              <a:spcBef>
                <a:spcPts val="0"/>
              </a:spcBef>
              <a:spcAft>
                <a:spcPts val="338"/>
              </a:spcAft>
              <a:buClrTx/>
              <a:buSzTx/>
              <a:buFont typeface="Arial"/>
              <a:buNone/>
              <a:tabLst/>
              <a:defRPr/>
            </a:pPr>
            <a:r>
              <a:rPr kumimoji="0" lang="en-US" sz="2000" b="1" i="0" u="none" strike="noStrike" kern="1200" cap="none" spc="0" normalizeH="0" baseline="0" noProof="0" dirty="0">
                <a:ln>
                  <a:noFill/>
                </a:ln>
                <a:solidFill>
                  <a:prstClr val="black"/>
                </a:solidFill>
                <a:effectLst/>
                <a:uLnTx/>
                <a:uFillTx/>
                <a:latin typeface="+mj-lt"/>
                <a:ea typeface="+mn-ea"/>
                <a:cs typeface="+mn-cs"/>
              </a:rPr>
              <a:t>The US Department of Energy records about 25,000 house fires every year that are linked to a space heater fires. Many result in trips to the emergency room, with more than 300 fatalities across the country each year. </a:t>
            </a:r>
          </a:p>
          <a:p>
            <a:pPr marL="0" marR="0" lvl="0" indent="0" algn="l" defTabSz="257175" rtl="0" eaLnBrk="1" fontAlgn="auto" latinLnBrk="0" hangingPunct="1">
              <a:lnSpc>
                <a:spcPct val="100000"/>
              </a:lnSpc>
              <a:spcBef>
                <a:spcPts val="0"/>
              </a:spcBef>
              <a:spcAft>
                <a:spcPts val="338"/>
              </a:spcAft>
              <a:buClrTx/>
              <a:buSzTx/>
              <a:buFont typeface="Arial"/>
              <a:buNone/>
              <a:tabLst/>
              <a:defRPr/>
            </a:pPr>
            <a:endParaRPr lang="en-US" sz="2000" b="1" dirty="0">
              <a:solidFill>
                <a:prstClr val="black"/>
              </a:solidFill>
              <a:latin typeface="+mj-lt"/>
            </a:endParaRPr>
          </a:p>
          <a:p>
            <a:pPr marL="0" marR="0" lvl="0" indent="0" algn="l" defTabSz="257175" rtl="0" eaLnBrk="1" fontAlgn="auto" latinLnBrk="0" hangingPunct="1">
              <a:lnSpc>
                <a:spcPct val="100000"/>
              </a:lnSpc>
              <a:spcBef>
                <a:spcPts val="0"/>
              </a:spcBef>
              <a:spcAft>
                <a:spcPts val="338"/>
              </a:spcAft>
              <a:buClrTx/>
              <a:buSzTx/>
              <a:buFont typeface="Arial"/>
              <a:buNone/>
              <a:tabLst/>
              <a:defRPr/>
            </a:pPr>
            <a:r>
              <a:rPr kumimoji="0" lang="en-US" sz="2000" b="1" i="0" u="none" strike="noStrike" kern="1200" cap="none" spc="0" normalizeH="0" baseline="0" noProof="0" dirty="0">
                <a:ln>
                  <a:noFill/>
                </a:ln>
                <a:solidFill>
                  <a:prstClr val="black"/>
                </a:solidFill>
                <a:effectLst/>
                <a:uLnTx/>
                <a:uFillTx/>
                <a:latin typeface="+mj-lt"/>
                <a:ea typeface="+mn-ea"/>
                <a:cs typeface="+mn-cs"/>
              </a:rPr>
              <a:t>Property damage from these fires can also be devastating, requiring extensive professional fire damage restoration.</a:t>
            </a:r>
          </a:p>
          <a:p>
            <a:pPr marL="0" indent="0">
              <a:buNone/>
            </a:pPr>
            <a:endParaRPr lang="en-US" sz="2000" b="1" dirty="0">
              <a:latin typeface="+mj-lt"/>
            </a:endParaRPr>
          </a:p>
          <a:p>
            <a:pPr marL="0" indent="0" algn="ctr">
              <a:buNone/>
            </a:pPr>
            <a:endParaRPr lang="en-US" sz="2000" dirty="0"/>
          </a:p>
        </p:txBody>
      </p:sp>
      <p:sp>
        <p:nvSpPr>
          <p:cNvPr id="4" name="Title 3"/>
          <p:cNvSpPr>
            <a:spLocks noGrp="1"/>
          </p:cNvSpPr>
          <p:nvPr>
            <p:ph type="title"/>
          </p:nvPr>
        </p:nvSpPr>
        <p:spPr/>
        <p:txBody>
          <a:bodyPr/>
          <a:lstStyle/>
          <a:p>
            <a:r>
              <a:rPr kumimoji="0" lang="en-US" sz="2000" b="1" i="0" u="none" strike="noStrike" kern="1200" cap="none" spc="0" normalizeH="0" baseline="0" noProof="0" dirty="0">
                <a:ln>
                  <a:noFill/>
                </a:ln>
                <a:solidFill>
                  <a:srgbClr val="FFFFFF"/>
                </a:solidFill>
                <a:effectLst/>
                <a:uLnTx/>
                <a:uFillTx/>
                <a:latin typeface="Arial"/>
                <a:ea typeface="+mj-ea"/>
              </a:rPr>
              <a:t>DFD Safety Series: Home Heating and CO Safety</a:t>
            </a:r>
            <a:endParaRPr lang="en-US" dirty="0"/>
          </a:p>
        </p:txBody>
      </p:sp>
      <p:pic>
        <p:nvPicPr>
          <p:cNvPr id="6" name="Picture 5" descr="A burned down kitchen with a refrigerator and a chair&#10;&#10;Description automatically generated">
            <a:extLst>
              <a:ext uri="{FF2B5EF4-FFF2-40B4-BE49-F238E27FC236}">
                <a16:creationId xmlns:a16="http://schemas.microsoft.com/office/drawing/2014/main" id="{55E9DB2F-107C-B0EB-4870-31AC3739C859}"/>
              </a:ext>
            </a:extLst>
          </p:cNvPr>
          <p:cNvPicPr>
            <a:picLocks noChangeAspect="1"/>
          </p:cNvPicPr>
          <p:nvPr/>
        </p:nvPicPr>
        <p:blipFill>
          <a:blip r:embed="rId2"/>
          <a:stretch>
            <a:fillRect/>
          </a:stretch>
        </p:blipFill>
        <p:spPr>
          <a:xfrm>
            <a:off x="5478518" y="2246964"/>
            <a:ext cx="3523594" cy="3399872"/>
          </a:xfrm>
          <a:prstGeom prst="rect">
            <a:avLst/>
          </a:prstGeom>
        </p:spPr>
      </p:pic>
    </p:spTree>
    <p:extLst>
      <p:ext uri="{BB962C8B-B14F-4D97-AF65-F5344CB8AC3E}">
        <p14:creationId xmlns:p14="http://schemas.microsoft.com/office/powerpoint/2010/main" val="1136111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327089" y="1779357"/>
            <a:ext cx="5730202" cy="4227305"/>
          </a:xfrm>
        </p:spPr>
        <p:txBody>
          <a:bodyPr/>
          <a:lstStyle/>
          <a:p>
            <a:pPr marL="0" indent="0">
              <a:buNone/>
            </a:pPr>
            <a:r>
              <a:rPr lang="en-US" sz="2000" b="1" dirty="0">
                <a:latin typeface="+mj-lt"/>
              </a:rPr>
              <a:t>Home Heating Safety Tips:</a:t>
            </a:r>
          </a:p>
          <a:p>
            <a:pPr marL="0" indent="0">
              <a:buNone/>
            </a:pPr>
            <a:endParaRPr lang="en-US" sz="2000" b="1" dirty="0">
              <a:latin typeface="+mj-lt"/>
            </a:endParaRPr>
          </a:p>
          <a:p>
            <a:r>
              <a:rPr lang="en-US" sz="2000" b="1" dirty="0">
                <a:latin typeface="+mj-lt"/>
              </a:rPr>
              <a:t>If you use a space heater, maintain a 3-foot safety zone away from flammable items, such as drapes, clothes and bedding. </a:t>
            </a:r>
          </a:p>
          <a:p>
            <a:endParaRPr lang="en-US" sz="2000" b="1" dirty="0">
              <a:latin typeface="+mj-lt"/>
            </a:endParaRPr>
          </a:p>
          <a:p>
            <a:r>
              <a:rPr lang="en-US" sz="2000" b="1" dirty="0">
                <a:latin typeface="+mj-lt"/>
              </a:rPr>
              <a:t>Always place space heaters on a flat surface.</a:t>
            </a:r>
          </a:p>
          <a:p>
            <a:endParaRPr lang="en-US" sz="2000" b="1" dirty="0">
              <a:latin typeface="+mj-lt"/>
            </a:endParaRPr>
          </a:p>
          <a:p>
            <a:r>
              <a:rPr lang="en-US" sz="2000" b="1" dirty="0">
                <a:latin typeface="+mj-lt"/>
              </a:rPr>
              <a:t>Ensure portable heaters have an automatic shut-off feature and are UL listed. </a:t>
            </a:r>
          </a:p>
          <a:p>
            <a:endParaRPr lang="en-US" sz="2000" b="1" dirty="0">
              <a:latin typeface="+mj-lt"/>
            </a:endParaRPr>
          </a:p>
          <a:p>
            <a:r>
              <a:rPr lang="en-US" sz="2000" b="1" dirty="0">
                <a:latin typeface="+mj-lt"/>
              </a:rPr>
              <a:t>Turn off heaters when you go to bed.</a:t>
            </a:r>
          </a:p>
          <a:p>
            <a:pPr marL="0" indent="0">
              <a:buNone/>
            </a:pPr>
            <a:endParaRPr lang="en-US" sz="1400" dirty="0"/>
          </a:p>
          <a:p>
            <a:endParaRPr lang="en-US" dirty="0"/>
          </a:p>
          <a:p>
            <a:pPr marL="0" indent="0">
              <a:buNone/>
            </a:pPr>
            <a:endParaRPr lang="en-US" dirty="0"/>
          </a:p>
          <a:p>
            <a:endParaRPr lang="en-US" dirty="0"/>
          </a:p>
        </p:txBody>
      </p:sp>
      <p:sp>
        <p:nvSpPr>
          <p:cNvPr id="4" name="Title 3"/>
          <p:cNvSpPr>
            <a:spLocks noGrp="1"/>
          </p:cNvSpPr>
          <p:nvPr>
            <p:ph type="title"/>
          </p:nvPr>
        </p:nvSpPr>
        <p:spPr/>
        <p:txBody>
          <a:bodyPr/>
          <a:lstStyle/>
          <a:p>
            <a:r>
              <a:rPr kumimoji="0" lang="en-US" sz="2000" b="1" i="0" u="none" strike="noStrike" kern="1200" cap="none" spc="0" normalizeH="0" baseline="0" noProof="0" dirty="0">
                <a:ln>
                  <a:noFill/>
                </a:ln>
                <a:solidFill>
                  <a:srgbClr val="FFFFFF"/>
                </a:solidFill>
                <a:effectLst/>
                <a:uLnTx/>
                <a:uFillTx/>
                <a:latin typeface="Arial"/>
                <a:ea typeface="+mj-ea"/>
              </a:rPr>
              <a:t>DFD Safety Series: Home Heating and CO Safety</a:t>
            </a:r>
            <a:endParaRPr lang="en-US" dirty="0"/>
          </a:p>
        </p:txBody>
      </p:sp>
      <p:pic>
        <p:nvPicPr>
          <p:cNvPr id="6" name="Picture 5" descr="A microwave on fire with a blanket&#10;&#10;Description automatically generated">
            <a:extLst>
              <a:ext uri="{FF2B5EF4-FFF2-40B4-BE49-F238E27FC236}">
                <a16:creationId xmlns:a16="http://schemas.microsoft.com/office/drawing/2014/main" id="{10A6C1B6-E2A7-BAD6-47E3-9334BE2C8509}"/>
              </a:ext>
            </a:extLst>
          </p:cNvPr>
          <p:cNvPicPr>
            <a:picLocks noChangeAspect="1"/>
          </p:cNvPicPr>
          <p:nvPr/>
        </p:nvPicPr>
        <p:blipFill rotWithShape="1">
          <a:blip r:embed="rId2"/>
          <a:srcRect l="11060" r="16203"/>
          <a:stretch/>
        </p:blipFill>
        <p:spPr>
          <a:xfrm>
            <a:off x="789" y="1779357"/>
            <a:ext cx="3231480" cy="2995448"/>
          </a:xfrm>
          <a:prstGeom prst="rect">
            <a:avLst/>
          </a:prstGeom>
        </p:spPr>
      </p:pic>
      <p:pic>
        <p:nvPicPr>
          <p:cNvPr id="8" name="Picture 7" descr="A black and white logo&#10;&#10;Description automatically generated">
            <a:extLst>
              <a:ext uri="{FF2B5EF4-FFF2-40B4-BE49-F238E27FC236}">
                <a16:creationId xmlns:a16="http://schemas.microsoft.com/office/drawing/2014/main" id="{097254DC-6B12-0C93-BE79-9C2DA0E8E7CE}"/>
              </a:ext>
            </a:extLst>
          </p:cNvPr>
          <p:cNvPicPr>
            <a:picLocks noChangeAspect="1"/>
          </p:cNvPicPr>
          <p:nvPr/>
        </p:nvPicPr>
        <p:blipFill>
          <a:blip r:embed="rId3"/>
          <a:stretch>
            <a:fillRect/>
          </a:stretch>
        </p:blipFill>
        <p:spPr>
          <a:xfrm>
            <a:off x="135391" y="4953027"/>
            <a:ext cx="2962275" cy="1438275"/>
          </a:xfrm>
          <a:prstGeom prst="rect">
            <a:avLst/>
          </a:prstGeom>
        </p:spPr>
      </p:pic>
    </p:spTree>
    <p:extLst>
      <p:ext uri="{BB962C8B-B14F-4D97-AF65-F5344CB8AC3E}">
        <p14:creationId xmlns:p14="http://schemas.microsoft.com/office/powerpoint/2010/main" val="2260326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2813" y="1393102"/>
            <a:ext cx="6345056" cy="5021292"/>
          </a:xfrm>
        </p:spPr>
        <p:txBody>
          <a:bodyPr/>
          <a:lstStyle/>
          <a:p>
            <a:pPr marL="0" indent="0">
              <a:buNone/>
            </a:pPr>
            <a:r>
              <a:rPr lang="en-US" sz="2000" b="1" dirty="0">
                <a:latin typeface="+mj-lt"/>
              </a:rPr>
              <a:t>Home Heating Safety Tips:</a:t>
            </a:r>
          </a:p>
          <a:p>
            <a:pPr marL="0" indent="0">
              <a:buNone/>
            </a:pPr>
            <a:endParaRPr lang="en-US" sz="2000" b="1" dirty="0">
              <a:latin typeface="+mj-lt"/>
            </a:endParaRPr>
          </a:p>
          <a:p>
            <a:r>
              <a:rPr lang="en-US" sz="2000" b="1" dirty="0">
                <a:latin typeface="+mj-lt"/>
              </a:rPr>
              <a:t>Check for damaged or frayed cords on all heating appliances.</a:t>
            </a:r>
          </a:p>
          <a:p>
            <a:endParaRPr lang="en-US" sz="2000" b="1" dirty="0">
              <a:latin typeface="+mj-lt"/>
            </a:endParaRPr>
          </a:p>
          <a:p>
            <a:r>
              <a:rPr lang="en-US" sz="2000" b="1" dirty="0">
                <a:latin typeface="+mj-lt"/>
              </a:rPr>
              <a:t>Never overload outlets with multiple heating appliances. </a:t>
            </a:r>
          </a:p>
          <a:p>
            <a:endParaRPr lang="en-US" sz="2000" b="1" dirty="0">
              <a:latin typeface="+mj-lt"/>
            </a:endParaRPr>
          </a:p>
          <a:p>
            <a:r>
              <a:rPr lang="en-US" sz="2000" b="1" dirty="0">
                <a:latin typeface="+mj-lt"/>
              </a:rPr>
              <a:t>Each heating appliance should be plugged into its own outlet.</a:t>
            </a:r>
          </a:p>
          <a:p>
            <a:endParaRPr lang="en-US" sz="2000" b="1" dirty="0">
              <a:latin typeface="+mj-lt"/>
            </a:endParaRPr>
          </a:p>
          <a:p>
            <a:r>
              <a:rPr lang="en-US" sz="2000" b="1" dirty="0">
                <a:latin typeface="+mj-lt"/>
              </a:rPr>
              <a:t>Keep a glass or metal screen in front of your fireplace to prevent embers or sparks jumping out.</a:t>
            </a:r>
          </a:p>
          <a:p>
            <a:endParaRPr lang="en-US" sz="1400" dirty="0"/>
          </a:p>
          <a:p>
            <a:endParaRPr lang="en-US" dirty="0"/>
          </a:p>
          <a:p>
            <a:pPr marL="0" indent="0">
              <a:buNone/>
            </a:pPr>
            <a:endParaRPr lang="en-US" dirty="0"/>
          </a:p>
          <a:p>
            <a:endParaRPr lang="en-US" dirty="0"/>
          </a:p>
        </p:txBody>
      </p:sp>
      <p:sp>
        <p:nvSpPr>
          <p:cNvPr id="4" name="Title 3"/>
          <p:cNvSpPr>
            <a:spLocks noGrp="1"/>
          </p:cNvSpPr>
          <p:nvPr>
            <p:ph type="title"/>
          </p:nvPr>
        </p:nvSpPr>
        <p:spPr/>
        <p:txBody>
          <a:bodyPr/>
          <a:lstStyle/>
          <a:p>
            <a:r>
              <a:rPr kumimoji="0" lang="en-US" sz="2000" b="1" i="0" u="none" strike="noStrike" kern="1200" cap="none" spc="0" normalizeH="0" baseline="0" noProof="0" dirty="0">
                <a:ln>
                  <a:noFill/>
                </a:ln>
                <a:solidFill>
                  <a:srgbClr val="FFFFFF"/>
                </a:solidFill>
                <a:effectLst/>
                <a:uLnTx/>
                <a:uFillTx/>
                <a:latin typeface="Arial"/>
                <a:ea typeface="+mj-ea"/>
              </a:rPr>
              <a:t>DFD Safety Series: Home Heating and CO Safety</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4252" y="1990117"/>
            <a:ext cx="2189018" cy="1494062"/>
          </a:xfrm>
          <a:prstGeom prst="rect">
            <a:avLst/>
          </a:prstGeom>
        </p:spPr>
      </p:pic>
      <p:pic>
        <p:nvPicPr>
          <p:cNvPr id="6" name="Picture 5" descr="A fireplace with a fire in it&#10;&#10;Description automatically generated">
            <a:extLst>
              <a:ext uri="{FF2B5EF4-FFF2-40B4-BE49-F238E27FC236}">
                <a16:creationId xmlns:a16="http://schemas.microsoft.com/office/drawing/2014/main" id="{2B718FA3-9E96-C220-BACD-EAA4FD305E7F}"/>
              </a:ext>
            </a:extLst>
          </p:cNvPr>
          <p:cNvPicPr>
            <a:picLocks noChangeAspect="1"/>
          </p:cNvPicPr>
          <p:nvPr/>
        </p:nvPicPr>
        <p:blipFill>
          <a:blip r:embed="rId3"/>
          <a:stretch>
            <a:fillRect/>
          </a:stretch>
        </p:blipFill>
        <p:spPr>
          <a:xfrm>
            <a:off x="6702169" y="3821011"/>
            <a:ext cx="2253184" cy="1862989"/>
          </a:xfrm>
          <a:prstGeom prst="rect">
            <a:avLst/>
          </a:prstGeom>
        </p:spPr>
      </p:pic>
    </p:spTree>
    <p:extLst>
      <p:ext uri="{BB962C8B-B14F-4D97-AF65-F5344CB8AC3E}">
        <p14:creationId xmlns:p14="http://schemas.microsoft.com/office/powerpoint/2010/main" val="1602325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2178" y="1593403"/>
            <a:ext cx="4419822" cy="3770924"/>
          </a:xfrm>
        </p:spPr>
        <p:txBody>
          <a:bodyPr/>
          <a:lstStyle/>
          <a:p>
            <a:pPr marL="0" indent="0" algn="ctr">
              <a:buNone/>
            </a:pPr>
            <a:r>
              <a:rPr lang="en-US" sz="2000" b="1" dirty="0">
                <a:latin typeface="+mj-lt"/>
              </a:rPr>
              <a:t>What Not to Do When Heating Your Home – CO Poisoning can be deadly</a:t>
            </a:r>
          </a:p>
          <a:p>
            <a:pPr marL="0" indent="0" algn="ctr">
              <a:buNone/>
            </a:pPr>
            <a:endParaRPr lang="en-US" sz="2000" b="1" dirty="0">
              <a:latin typeface="+mj-lt"/>
            </a:endParaRPr>
          </a:p>
          <a:p>
            <a:r>
              <a:rPr lang="en-US" sz="2000" b="1" dirty="0">
                <a:latin typeface="+mj-lt"/>
              </a:rPr>
              <a:t>Never use outdoor heaters inside your home such as propane patio heaters.</a:t>
            </a:r>
          </a:p>
          <a:p>
            <a:pPr marL="0" indent="0">
              <a:buNone/>
            </a:pPr>
            <a:endParaRPr lang="en-US" sz="2000" b="1" dirty="0">
              <a:latin typeface="+mj-lt"/>
            </a:endParaRPr>
          </a:p>
          <a:p>
            <a:r>
              <a:rPr lang="en-US" sz="2000" b="1" dirty="0">
                <a:latin typeface="+mj-lt"/>
              </a:rPr>
              <a:t>Kerosene heaters should only be used indoors for short periods.</a:t>
            </a:r>
          </a:p>
          <a:p>
            <a:endParaRPr lang="en-US" sz="2000" b="1" dirty="0">
              <a:latin typeface="+mj-lt"/>
            </a:endParaRPr>
          </a:p>
          <a:p>
            <a:r>
              <a:rPr lang="en-US" sz="2000" b="1" dirty="0">
                <a:latin typeface="+mj-lt"/>
              </a:rPr>
              <a:t>During and after a snowstorm, make sure vents for the dryer, furnace, stove, and fireplace are clear of snow build-up.</a:t>
            </a:r>
          </a:p>
          <a:p>
            <a:endParaRPr lang="en-US" sz="2000" b="1" dirty="0">
              <a:latin typeface="+mj-lt"/>
            </a:endParaRPr>
          </a:p>
          <a:p>
            <a:pPr marL="0" indent="0">
              <a:buNone/>
            </a:pPr>
            <a:endParaRPr lang="en-US" dirty="0"/>
          </a:p>
          <a:p>
            <a:endParaRPr lang="en-US" dirty="0"/>
          </a:p>
          <a:p>
            <a:endParaRPr lang="en-US" dirty="0"/>
          </a:p>
          <a:p>
            <a:endParaRPr lang="en-US" dirty="0"/>
          </a:p>
          <a:p>
            <a:endParaRPr lang="en-US" dirty="0"/>
          </a:p>
          <a:p>
            <a:endParaRPr lang="en-US" dirty="0"/>
          </a:p>
        </p:txBody>
      </p:sp>
      <p:sp>
        <p:nvSpPr>
          <p:cNvPr id="4" name="Title 3"/>
          <p:cNvSpPr>
            <a:spLocks noGrp="1"/>
          </p:cNvSpPr>
          <p:nvPr>
            <p:ph type="title"/>
          </p:nvPr>
        </p:nvSpPr>
        <p:spPr/>
        <p:txBody>
          <a:bodyPr/>
          <a:lstStyle/>
          <a:p>
            <a:r>
              <a:rPr kumimoji="0" lang="en-US" sz="2000" b="1" i="0" u="none" strike="noStrike" kern="1200" cap="none" spc="0" normalizeH="0" baseline="0" noProof="0" dirty="0">
                <a:ln>
                  <a:noFill/>
                </a:ln>
                <a:solidFill>
                  <a:srgbClr val="FFFFFF"/>
                </a:solidFill>
                <a:effectLst/>
                <a:uLnTx/>
                <a:uFillTx/>
                <a:latin typeface="Arial"/>
                <a:ea typeface="+mj-ea"/>
              </a:rPr>
              <a:t>DFD Safety Series: Home Heating and CO Safety</a:t>
            </a:r>
            <a:endParaRPr lang="en-US" dirty="0"/>
          </a:p>
        </p:txBody>
      </p:sp>
      <p:pic>
        <p:nvPicPr>
          <p:cNvPr id="6" name="Picture 5" descr="A close-up of a sign&#10;&#10;Description automatically generated">
            <a:extLst>
              <a:ext uri="{FF2B5EF4-FFF2-40B4-BE49-F238E27FC236}">
                <a16:creationId xmlns:a16="http://schemas.microsoft.com/office/drawing/2014/main" id="{C0F8DE6B-0632-6EF5-FD2D-5384B78EE4E6}"/>
              </a:ext>
            </a:extLst>
          </p:cNvPr>
          <p:cNvPicPr>
            <a:picLocks noChangeAspect="1"/>
          </p:cNvPicPr>
          <p:nvPr/>
        </p:nvPicPr>
        <p:blipFill>
          <a:blip r:embed="rId2"/>
          <a:stretch>
            <a:fillRect/>
          </a:stretch>
        </p:blipFill>
        <p:spPr>
          <a:xfrm>
            <a:off x="4706064" y="3478865"/>
            <a:ext cx="4023361" cy="1290279"/>
          </a:xfrm>
          <a:prstGeom prst="rect">
            <a:avLst/>
          </a:prstGeom>
        </p:spPr>
      </p:pic>
      <p:pic>
        <p:nvPicPr>
          <p:cNvPr id="8" name="Picture 7" descr="A black and white website&#10;&#10;Description automatically generated">
            <a:extLst>
              <a:ext uri="{FF2B5EF4-FFF2-40B4-BE49-F238E27FC236}">
                <a16:creationId xmlns:a16="http://schemas.microsoft.com/office/drawing/2014/main" id="{AD018122-A9F9-766C-D244-F8A6C6C085B0}"/>
              </a:ext>
            </a:extLst>
          </p:cNvPr>
          <p:cNvPicPr>
            <a:picLocks noChangeAspect="1"/>
          </p:cNvPicPr>
          <p:nvPr/>
        </p:nvPicPr>
        <p:blipFill>
          <a:blip r:embed="rId3"/>
          <a:stretch>
            <a:fillRect/>
          </a:stretch>
        </p:blipFill>
        <p:spPr>
          <a:xfrm>
            <a:off x="4706064" y="1916610"/>
            <a:ext cx="4153281" cy="1512390"/>
          </a:xfrm>
          <a:prstGeom prst="rect">
            <a:avLst/>
          </a:prstGeom>
        </p:spPr>
      </p:pic>
    </p:spTree>
    <p:extLst>
      <p:ext uri="{BB962C8B-B14F-4D97-AF65-F5344CB8AC3E}">
        <p14:creationId xmlns:p14="http://schemas.microsoft.com/office/powerpoint/2010/main" val="3221340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19269" y="1450110"/>
            <a:ext cx="6249725" cy="4965874"/>
          </a:xfrm>
        </p:spPr>
        <p:txBody>
          <a:bodyPr/>
          <a:lstStyle/>
          <a:p>
            <a:pPr marL="0" indent="0" algn="ctr">
              <a:buNone/>
            </a:pPr>
            <a:r>
              <a:rPr lang="en-US" sz="2000" b="1" dirty="0">
                <a:latin typeface="+mj-lt"/>
              </a:rPr>
              <a:t>What Not to Do When Heating Your Home – CO Poisoning can be deadly</a:t>
            </a:r>
          </a:p>
          <a:p>
            <a:pPr marL="0" indent="0">
              <a:buNone/>
            </a:pPr>
            <a:endParaRPr lang="en-US" sz="2000" b="1" dirty="0">
              <a:latin typeface="+mj-lt"/>
            </a:endParaRPr>
          </a:p>
          <a:p>
            <a:r>
              <a:rPr lang="en-US" sz="2000" b="1" dirty="0">
                <a:latin typeface="+mj-lt"/>
              </a:rPr>
              <a:t>Never use a generator inside your home or attached porch or garage!</a:t>
            </a:r>
          </a:p>
          <a:p>
            <a:endParaRPr lang="en-US" sz="2000" b="1" dirty="0">
              <a:latin typeface="+mj-lt"/>
            </a:endParaRPr>
          </a:p>
          <a:p>
            <a:r>
              <a:rPr lang="en-US" sz="2000" b="1" dirty="0">
                <a:latin typeface="+mj-lt"/>
              </a:rPr>
              <a:t>When using a generator outside make sure the exhaust is pointing away from your windows and doors.</a:t>
            </a:r>
          </a:p>
          <a:p>
            <a:endParaRPr lang="en-US" sz="2000" b="1" dirty="0">
              <a:latin typeface="+mj-lt"/>
            </a:endParaRPr>
          </a:p>
          <a:p>
            <a:r>
              <a:rPr lang="en-US" sz="2000" b="1" dirty="0">
                <a:latin typeface="+mj-lt"/>
              </a:rPr>
              <a:t>Never use your stove as a primary heat source for your home; it is extremely dangerous and can lead to carbon monoxide poisoning and fires. Stoves are designed for cooking, not heating a room -  overheating can occur. </a:t>
            </a:r>
          </a:p>
          <a:p>
            <a:endParaRPr lang="en-US" dirty="0"/>
          </a:p>
          <a:p>
            <a:endParaRPr lang="en-US" dirty="0"/>
          </a:p>
          <a:p>
            <a:endParaRPr lang="en-US" dirty="0"/>
          </a:p>
          <a:p>
            <a:endParaRPr lang="en-US" dirty="0"/>
          </a:p>
          <a:p>
            <a:endParaRPr lang="en-US" dirty="0"/>
          </a:p>
          <a:p>
            <a:endParaRPr lang="en-US" dirty="0"/>
          </a:p>
        </p:txBody>
      </p:sp>
      <p:sp>
        <p:nvSpPr>
          <p:cNvPr id="4" name="Title 3"/>
          <p:cNvSpPr>
            <a:spLocks noGrp="1"/>
          </p:cNvSpPr>
          <p:nvPr>
            <p:ph type="title"/>
          </p:nvPr>
        </p:nvSpPr>
        <p:spPr/>
        <p:txBody>
          <a:bodyPr/>
          <a:lstStyle/>
          <a:p>
            <a:r>
              <a:rPr kumimoji="0" lang="en-US" sz="2000" b="1" i="0" u="none" strike="noStrike" kern="1200" cap="none" spc="0" normalizeH="0" baseline="0" noProof="0" dirty="0">
                <a:ln>
                  <a:noFill/>
                </a:ln>
                <a:solidFill>
                  <a:srgbClr val="FFFFFF"/>
                </a:solidFill>
                <a:effectLst/>
                <a:uLnTx/>
                <a:uFillTx/>
                <a:latin typeface="Arial"/>
                <a:ea typeface="+mj-ea"/>
              </a:rPr>
              <a:t>DFD Safety Series: Home Heating and CO Safety</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8994" y="2096083"/>
            <a:ext cx="2775006" cy="2150725"/>
          </a:xfrm>
          <a:prstGeom prst="rect">
            <a:avLst/>
          </a:prstGeom>
        </p:spPr>
      </p:pic>
    </p:spTree>
    <p:extLst>
      <p:ext uri="{BB962C8B-B14F-4D97-AF65-F5344CB8AC3E}">
        <p14:creationId xmlns:p14="http://schemas.microsoft.com/office/powerpoint/2010/main" val="1944102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365816" y="1841170"/>
            <a:ext cx="5945161" cy="4230977"/>
          </a:xfrm>
        </p:spPr>
        <p:txBody>
          <a:bodyPr/>
          <a:lstStyle/>
          <a:p>
            <a:pPr marL="0" indent="0" algn="ctr">
              <a:buNone/>
            </a:pPr>
            <a:r>
              <a:rPr lang="en-US" sz="2000" b="1" dirty="0"/>
              <a:t>Early Detection saves lives!</a:t>
            </a:r>
          </a:p>
          <a:p>
            <a:pPr marL="0" indent="0" algn="ctr">
              <a:buNone/>
            </a:pPr>
            <a:endParaRPr lang="en-US" sz="2000" b="1" dirty="0"/>
          </a:p>
          <a:p>
            <a:r>
              <a:rPr lang="en-US" sz="2000" b="1" dirty="0"/>
              <a:t>Carbon Monoxide is odorless and tasteless. </a:t>
            </a:r>
          </a:p>
          <a:p>
            <a:pPr marL="0" indent="0">
              <a:buNone/>
            </a:pPr>
            <a:endParaRPr lang="en-US" sz="2000" b="1" dirty="0"/>
          </a:p>
          <a:p>
            <a:r>
              <a:rPr lang="en-US" sz="2000" b="1" dirty="0"/>
              <a:t>Make sure you have working smoke &amp; carbon monoxide detectors, test them annually and change batteries when needed. </a:t>
            </a:r>
          </a:p>
          <a:p>
            <a:endParaRPr lang="en-US" sz="2000" b="1" dirty="0"/>
          </a:p>
          <a:p>
            <a:r>
              <a:rPr lang="en-US" sz="2000" b="1" dirty="0"/>
              <a:t>Practice a fire escape plan with your family! </a:t>
            </a:r>
          </a:p>
          <a:p>
            <a:endParaRPr lang="en-US" sz="2000" b="1" dirty="0"/>
          </a:p>
          <a:p>
            <a:r>
              <a:rPr lang="en-US" sz="2000" b="1" dirty="0"/>
              <a:t>Have your furnace inspected each year and keep a 3-foot clearance around furnace.</a:t>
            </a:r>
          </a:p>
          <a:p>
            <a:endParaRPr lang="en-US" sz="1800" dirty="0"/>
          </a:p>
          <a:p>
            <a:endParaRPr lang="en-US" sz="1800" dirty="0"/>
          </a:p>
          <a:p>
            <a:endParaRPr lang="en-US" sz="1800" dirty="0"/>
          </a:p>
          <a:p>
            <a:endParaRPr lang="en-US" sz="1800" b="1" dirty="0"/>
          </a:p>
          <a:p>
            <a:endParaRPr lang="en-US" sz="1800" b="1" dirty="0"/>
          </a:p>
          <a:p>
            <a:endParaRPr lang="en-US" sz="1800" b="1" dirty="0"/>
          </a:p>
          <a:p>
            <a:endParaRPr lang="en-US" sz="1800" b="1" dirty="0"/>
          </a:p>
          <a:p>
            <a:endParaRPr lang="en-US" sz="1800" b="1" dirty="0"/>
          </a:p>
        </p:txBody>
      </p:sp>
      <p:sp>
        <p:nvSpPr>
          <p:cNvPr id="4" name="Title 3"/>
          <p:cNvSpPr>
            <a:spLocks noGrp="1"/>
          </p:cNvSpPr>
          <p:nvPr>
            <p:ph type="title"/>
          </p:nvPr>
        </p:nvSpPr>
        <p:spPr/>
        <p:txBody>
          <a:bodyPr/>
          <a:lstStyle/>
          <a:p>
            <a:r>
              <a:rPr kumimoji="0" lang="en-US" sz="2000" b="1" i="0" u="none" strike="noStrike" kern="1200" cap="none" spc="0" normalizeH="0" baseline="0" noProof="0" dirty="0">
                <a:ln>
                  <a:noFill/>
                </a:ln>
                <a:solidFill>
                  <a:srgbClr val="FFFFFF"/>
                </a:solidFill>
                <a:effectLst/>
                <a:uLnTx/>
                <a:uFillTx/>
                <a:latin typeface="Arial"/>
                <a:ea typeface="+mj-ea"/>
              </a:rPr>
              <a:t>DFD Safety Series: Home Heating and CO Safety</a:t>
            </a:r>
            <a:endParaRPr lang="en-US" dirty="0"/>
          </a:p>
        </p:txBody>
      </p:sp>
      <p:pic>
        <p:nvPicPr>
          <p:cNvPr id="9" name="Picture 8" descr="A screenshot of a device&#10;&#10;Description automatically generated">
            <a:extLst>
              <a:ext uri="{FF2B5EF4-FFF2-40B4-BE49-F238E27FC236}">
                <a16:creationId xmlns:a16="http://schemas.microsoft.com/office/drawing/2014/main" id="{5B6C61ED-8AA0-A8E4-7ECB-FBBBA4F3681E}"/>
              </a:ext>
            </a:extLst>
          </p:cNvPr>
          <p:cNvPicPr>
            <a:picLocks noChangeAspect="1"/>
          </p:cNvPicPr>
          <p:nvPr/>
        </p:nvPicPr>
        <p:blipFill>
          <a:blip r:embed="rId2"/>
          <a:stretch>
            <a:fillRect/>
          </a:stretch>
        </p:blipFill>
        <p:spPr>
          <a:xfrm>
            <a:off x="582713" y="1410915"/>
            <a:ext cx="2272187" cy="4980387"/>
          </a:xfrm>
          <a:prstGeom prst="rect">
            <a:avLst/>
          </a:prstGeom>
        </p:spPr>
      </p:pic>
    </p:spTree>
    <p:extLst>
      <p:ext uri="{BB962C8B-B14F-4D97-AF65-F5344CB8AC3E}">
        <p14:creationId xmlns:p14="http://schemas.microsoft.com/office/powerpoint/2010/main" val="2733765768"/>
      </p:ext>
    </p:extLst>
  </p:cSld>
  <p:clrMapOvr>
    <a:masterClrMapping/>
  </p:clrMapOvr>
</p:sld>
</file>

<file path=ppt/theme/theme1.xml><?xml version="1.0" encoding="utf-8"?>
<a:theme xmlns:a="http://schemas.openxmlformats.org/drawingml/2006/main" name="5_DetroitPolice">
  <a:themeElements>
    <a:clrScheme name="Detroit Fire 2">
      <a:dk1>
        <a:sysClr val="windowText" lastClr="000000"/>
      </a:dk1>
      <a:lt1>
        <a:sysClr val="window" lastClr="FFFFFF"/>
      </a:lt1>
      <a:dk2>
        <a:srgbClr val="00005C"/>
      </a:dk2>
      <a:lt2>
        <a:srgbClr val="8DB5D0"/>
      </a:lt2>
      <a:accent1>
        <a:srgbClr val="8DB5D0"/>
      </a:accent1>
      <a:accent2>
        <a:srgbClr val="9D3434"/>
      </a:accent2>
      <a:accent3>
        <a:srgbClr val="00005C"/>
      </a:accent3>
      <a:accent4>
        <a:srgbClr val="D0E1EC"/>
      </a:accent4>
      <a:accent5>
        <a:srgbClr val="4F8CB5"/>
      </a:accent5>
      <a:accent6>
        <a:srgbClr val="FF4E4E"/>
      </a:accent6>
      <a:hlink>
        <a:srgbClr val="0000FF"/>
      </a:hlink>
      <a:folHlink>
        <a:srgbClr val="800080"/>
      </a:folHlink>
    </a:clrScheme>
    <a:fontScheme name="Detroit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defRPr sz="1600" dirty="0" smtClean="0"/>
        </a:defPPr>
      </a:lstStyle>
    </a:txDef>
  </a:objectDefaults>
  <a:extraClrSchemeLst/>
  <a:extLst>
    <a:ext uri="{05A4C25C-085E-4340-85A3-A5531E510DB2}">
      <thm15:themeFamily xmlns:thm15="http://schemas.microsoft.com/office/thememl/2012/main" name="DetroitPolice" id="{F2EE5420-FFE0-4469-A2EE-C054A81413E1}" vid="{C3CB71E7-D878-45B6-B437-D3FA628740C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B1F6443D612544B6805EE532D6A4CA" ma:contentTypeVersion="18" ma:contentTypeDescription="Create a new document." ma:contentTypeScope="" ma:versionID="2b3411b96a4d83aed05e77f3911573bb">
  <xsd:schema xmlns:xsd="http://www.w3.org/2001/XMLSchema" xmlns:xs="http://www.w3.org/2001/XMLSchema" xmlns:p="http://schemas.microsoft.com/office/2006/metadata/properties" xmlns:ns1="http://schemas.microsoft.com/sharepoint/v3" xmlns:ns3="01f903e7-87eb-48a8-bb04-0c6c236ef441" xmlns:ns4="518ab684-d787-4658-818b-353cf4c909d2" targetNamespace="http://schemas.microsoft.com/office/2006/metadata/properties" ma:root="true" ma:fieldsID="857699c5a4e35e118de51dc7adbd7828" ns1:_="" ns3:_="" ns4:_="">
    <xsd:import namespace="http://schemas.microsoft.com/sharepoint/v3"/>
    <xsd:import namespace="01f903e7-87eb-48a8-bb04-0c6c236ef441"/>
    <xsd:import namespace="518ab684-d787-4658-818b-353cf4c909d2"/>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Location" minOccurs="0"/>
                <xsd:element ref="ns3:MediaServiceGenerationTime" minOccurs="0"/>
                <xsd:element ref="ns3:MediaServiceEventHashCode" minOccurs="0"/>
                <xsd:element ref="ns1:_ip_UnifiedCompliancePolicyProperties" minOccurs="0"/>
                <xsd:element ref="ns1:_ip_UnifiedCompliancePolicyUIAction" minOccurs="0"/>
                <xsd:element ref="ns3:MediaLengthInSeconds" minOccurs="0"/>
                <xsd:element ref="ns3:MediaServiceOCR" minOccurs="0"/>
                <xsd:element ref="ns3:_activity" minOccurs="0"/>
                <xsd:element ref="ns3:MediaServiceObjectDetectorVersions" minOccurs="0"/>
                <xsd:element ref="ns3:MediaServiceSearchPropertie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1f903e7-87eb-48a8-bb04-0c6c236ef4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CR" ma:index="21" nillable="true" ma:displayName="Extracted Text" ma:internalName="MediaServiceOCR" ma:readOnly="true">
      <xsd:simpleType>
        <xsd:restriction base="dms:Note">
          <xsd:maxLength value="255"/>
        </xsd:restrictio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SystemTags" ma:index="25"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18ab684-d787-4658-818b-353cf4c909d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activity xmlns="01f903e7-87eb-48a8-bb04-0c6c236ef441"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4C18714F-B801-4FA7-8BA4-9DEB9ECA48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1f903e7-87eb-48a8-bb04-0c6c236ef441"/>
    <ds:schemaRef ds:uri="518ab684-d787-4658-818b-353cf4c909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1E442F6-8EEA-4DA1-9F95-12090C0CE35C}">
  <ds:schemaRefs>
    <ds:schemaRef ds:uri="http://schemas.microsoft.com/sharepoint/v3/contenttype/forms"/>
  </ds:schemaRefs>
</ds:datastoreItem>
</file>

<file path=customXml/itemProps3.xml><?xml version="1.0" encoding="utf-8"?>
<ds:datastoreItem xmlns:ds="http://schemas.openxmlformats.org/officeDocument/2006/customXml" ds:itemID="{DD7BD9A9-21C6-411F-A118-803030C59697}">
  <ds:schemaRef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518ab684-d787-4658-818b-353cf4c909d2"/>
    <ds:schemaRef ds:uri="http://purl.org/dc/elements/1.1/"/>
    <ds:schemaRef ds:uri="http://schemas.microsoft.com/office/2006/metadata/properties"/>
    <ds:schemaRef ds:uri="01f903e7-87eb-48a8-bb04-0c6c236ef441"/>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18624</TotalTime>
  <Words>1003</Words>
  <Application>Microsoft Office PowerPoint</Application>
  <PresentationFormat>On-screen Show (4:3)</PresentationFormat>
  <Paragraphs>135</Paragraphs>
  <Slides>12</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5_DetroitPolice</vt:lpstr>
      <vt:lpstr>DFD Safety Series: Home Heating and CO Safety</vt:lpstr>
      <vt:lpstr>DFD Safety Series: Home Heating and CO Safety</vt:lpstr>
      <vt:lpstr>DFD Safety Series: Home Heating and CO Safety</vt:lpstr>
      <vt:lpstr>DFD Safety Series: Home Heating and CO Safety</vt:lpstr>
      <vt:lpstr>DFD Safety Series: Home Heating and CO Safety</vt:lpstr>
      <vt:lpstr>DFD Safety Series: Home Heating and CO Safety</vt:lpstr>
      <vt:lpstr>DFD Safety Series: Home Heating and CO Safety</vt:lpstr>
      <vt:lpstr>DFD Safety Series: Home Heating and CO Safety</vt:lpstr>
      <vt:lpstr>DFD Safety Series: Home Heating and CO Safety</vt:lpstr>
      <vt:lpstr>DFD Safety Series: Home Heating and CO Safety</vt:lpstr>
      <vt:lpstr>PowerPoint Presentation</vt:lpstr>
      <vt:lpstr>DFD Safety Series: Home Heating and CO Safety</vt:lpstr>
    </vt:vector>
  </TitlesOfParts>
  <Manager/>
  <Company>TDI</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User</dc:creator>
  <cp:keywords/>
  <dc:description/>
  <cp:lastModifiedBy>Corey McIsaac</cp:lastModifiedBy>
  <cp:revision>935</cp:revision>
  <cp:lastPrinted>2023-11-01T20:30:59Z</cp:lastPrinted>
  <dcterms:created xsi:type="dcterms:W3CDTF">2015-11-17T14:35:30Z</dcterms:created>
  <dcterms:modified xsi:type="dcterms:W3CDTF">2025-02-12T19:33:19Z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0x010100DEB1F6443D612544B6805EE532D6A4CA</vt:lpwstr>
  </property>
</Properties>
</file>