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62" r:id="rId4"/>
    <p:sldId id="260" r:id="rId5"/>
    <p:sldId id="261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1F45"/>
    <a:srgbClr val="C31706"/>
    <a:srgbClr val="1C85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/>
    <p:restoredTop sz="94112"/>
  </p:normalViewPr>
  <p:slideViewPr>
    <p:cSldViewPr snapToGrid="0" snapToObjects="1">
      <p:cViewPr>
        <p:scale>
          <a:sx n="50" d="100"/>
          <a:sy n="50" d="100"/>
        </p:scale>
        <p:origin x="456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ny Geara" userId="129d02c9-e280-460a-a926-5dba1271116b" providerId="ADAL" clId="{4C5AED34-09B4-470E-9AAB-802C55BB71CE}"/>
    <pc:docChg chg="custSel modSld">
      <pc:chgData name="Tony Geara" userId="129d02c9-e280-460a-a926-5dba1271116b" providerId="ADAL" clId="{4C5AED34-09B4-470E-9AAB-802C55BB71CE}" dt="2024-07-12T14:04:11.981" v="3" actId="478"/>
      <pc:docMkLst>
        <pc:docMk/>
      </pc:docMkLst>
      <pc:sldChg chg="delSp modSp mod">
        <pc:chgData name="Tony Geara" userId="129d02c9-e280-460a-a926-5dba1271116b" providerId="ADAL" clId="{4C5AED34-09B4-470E-9AAB-802C55BB71CE}" dt="2024-07-12T14:04:11.981" v="3" actId="478"/>
        <pc:sldMkLst>
          <pc:docMk/>
          <pc:sldMk cId="3876774540" sldId="256"/>
        </pc:sldMkLst>
        <pc:spChg chg="mod">
          <ac:chgData name="Tony Geara" userId="129d02c9-e280-460a-a926-5dba1271116b" providerId="ADAL" clId="{4C5AED34-09B4-470E-9AAB-802C55BB71CE}" dt="2024-07-12T14:04:10.827" v="2" actId="6549"/>
          <ac:spMkLst>
            <pc:docMk/>
            <pc:sldMk cId="3876774540" sldId="256"/>
            <ac:spMk id="17" creationId="{90604C14-91E8-1BD5-D187-93FCC65F799F}"/>
          </ac:spMkLst>
        </pc:spChg>
        <pc:grpChg chg="del">
          <ac:chgData name="Tony Geara" userId="129d02c9-e280-460a-a926-5dba1271116b" providerId="ADAL" clId="{4C5AED34-09B4-470E-9AAB-802C55BB71CE}" dt="2024-07-12T14:04:11.981" v="3" actId="478"/>
          <ac:grpSpMkLst>
            <pc:docMk/>
            <pc:sldMk cId="3876774540" sldId="256"/>
            <ac:grpSpMk id="21" creationId="{E225D2E4-D868-4815-81D3-B7F8C09C3922}"/>
          </ac:grpSpMkLst>
        </pc:grpChg>
        <pc:picChg chg="del">
          <ac:chgData name="Tony Geara" userId="129d02c9-e280-460a-a926-5dba1271116b" providerId="ADAL" clId="{4C5AED34-09B4-470E-9AAB-802C55BB71CE}" dt="2024-07-12T14:04:08.346" v="0" actId="478"/>
          <ac:picMkLst>
            <pc:docMk/>
            <pc:sldMk cId="3876774540" sldId="256"/>
            <ac:picMk id="5" creationId="{D6F82B18-66AA-419F-A9A1-97571D5EFCD7}"/>
          </ac:picMkLst>
        </pc:picChg>
        <pc:picChg chg="del">
          <ac:chgData name="Tony Geara" userId="129d02c9-e280-460a-a926-5dba1271116b" providerId="ADAL" clId="{4C5AED34-09B4-470E-9AAB-802C55BB71CE}" dt="2024-07-12T14:04:09.709" v="1" actId="478"/>
          <ac:picMkLst>
            <pc:docMk/>
            <pc:sldMk cId="3876774540" sldId="256"/>
            <ac:picMk id="10" creationId="{E12532D3-27F2-E839-003E-5D4A847D9B80}"/>
          </ac:picMkLst>
        </pc:picChg>
      </pc:sldChg>
    </pc:docChg>
  </pc:docChgLst>
  <pc:docChgLst>
    <pc:chgData name="Michael Hale" userId="d961b954-1558-4868-aec3-55f9bc38daeb" providerId="ADAL" clId="{2E744618-A178-4F20-AE51-A974704BCC92}"/>
    <pc:docChg chg="custSel delSld modSld">
      <pc:chgData name="Michael Hale" userId="d961b954-1558-4868-aec3-55f9bc38daeb" providerId="ADAL" clId="{2E744618-A178-4F20-AE51-A974704BCC92}" dt="2024-06-03T17:25:53.301" v="292" actId="2696"/>
      <pc:docMkLst>
        <pc:docMk/>
      </pc:docMkLst>
      <pc:sldChg chg="delSp modSp mod">
        <pc:chgData name="Michael Hale" userId="d961b954-1558-4868-aec3-55f9bc38daeb" providerId="ADAL" clId="{2E744618-A178-4F20-AE51-A974704BCC92}" dt="2024-06-03T17:25:29.306" v="291" actId="21"/>
        <pc:sldMkLst>
          <pc:docMk/>
          <pc:sldMk cId="1957969197" sldId="262"/>
        </pc:sldMkLst>
        <pc:spChg chg="mod">
          <ac:chgData name="Michael Hale" userId="d961b954-1558-4868-aec3-55f9bc38daeb" providerId="ADAL" clId="{2E744618-A178-4F20-AE51-A974704BCC92}" dt="2024-06-03T17:25:08.553" v="289" actId="20577"/>
          <ac:spMkLst>
            <pc:docMk/>
            <pc:sldMk cId="1957969197" sldId="262"/>
            <ac:spMk id="3" creationId="{215AB0C6-A36E-91C8-6E32-F4C6AC4D1345}"/>
          </ac:spMkLst>
        </pc:spChg>
        <pc:grpChg chg="del">
          <ac:chgData name="Michael Hale" userId="d961b954-1558-4868-aec3-55f9bc38daeb" providerId="ADAL" clId="{2E744618-A178-4F20-AE51-A974704BCC92}" dt="2024-06-03T17:25:19.579" v="290" actId="21"/>
          <ac:grpSpMkLst>
            <pc:docMk/>
            <pc:sldMk cId="1957969197" sldId="262"/>
            <ac:grpSpMk id="4" creationId="{0F8DD326-A7AF-4E76-A7FA-4DBCC099C646}"/>
          </ac:grpSpMkLst>
        </pc:grpChg>
        <pc:picChg chg="del">
          <ac:chgData name="Michael Hale" userId="d961b954-1558-4868-aec3-55f9bc38daeb" providerId="ADAL" clId="{2E744618-A178-4F20-AE51-A974704BCC92}" dt="2024-06-03T17:25:29.306" v="291" actId="21"/>
          <ac:picMkLst>
            <pc:docMk/>
            <pc:sldMk cId="1957969197" sldId="262"/>
            <ac:picMk id="11" creationId="{90224A54-60BE-43C6-982E-24290FE34687}"/>
          </ac:picMkLst>
        </pc:picChg>
      </pc:sldChg>
      <pc:sldChg chg="addSp modSp del mod">
        <pc:chgData name="Michael Hale" userId="d961b954-1558-4868-aec3-55f9bc38daeb" providerId="ADAL" clId="{2E744618-A178-4F20-AE51-A974704BCC92}" dt="2024-06-03T17:25:53.301" v="292" actId="2696"/>
        <pc:sldMkLst>
          <pc:docMk/>
          <pc:sldMk cId="308242952" sldId="263"/>
        </pc:sldMkLst>
        <pc:spChg chg="add mod">
          <ac:chgData name="Michael Hale" userId="d961b954-1558-4868-aec3-55f9bc38daeb" providerId="ADAL" clId="{2E744618-A178-4F20-AE51-A974704BCC92}" dt="2024-04-23T13:36:47.006" v="252" actId="207"/>
          <ac:spMkLst>
            <pc:docMk/>
            <pc:sldMk cId="308242952" sldId="263"/>
            <ac:spMk id="2" creationId="{7F35F540-DB22-B338-4286-96D0D10794BA}"/>
          </ac:spMkLst>
        </pc:spChg>
      </pc:sldChg>
      <pc:sldChg chg="modSp mod">
        <pc:chgData name="Michael Hale" userId="d961b954-1558-4868-aec3-55f9bc38daeb" providerId="ADAL" clId="{2E744618-A178-4F20-AE51-A974704BCC92}" dt="2024-04-24T14:25:52.203" v="256" actId="113"/>
        <pc:sldMkLst>
          <pc:docMk/>
          <pc:sldMk cId="2451294958" sldId="265"/>
        </pc:sldMkLst>
        <pc:spChg chg="mod">
          <ac:chgData name="Michael Hale" userId="d961b954-1558-4868-aec3-55f9bc38daeb" providerId="ADAL" clId="{2E744618-A178-4F20-AE51-A974704BCC92}" dt="2024-04-24T14:25:52.203" v="256" actId="113"/>
          <ac:spMkLst>
            <pc:docMk/>
            <pc:sldMk cId="2451294958" sldId="265"/>
            <ac:spMk id="11" creationId="{E4B5B633-FD17-023C-EDB2-4B0FC140D4E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27D64-3318-BE48-9D15-C281B3E333AC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99774-F2B6-EF43-921D-14998E053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51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499774-F2B6-EF43-921D-14998E053E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56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886AE-F6E0-DC09-7DFE-E63903979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167361-12F9-6DFE-805A-985A3A1DA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1A6E6-EDDC-0A72-1BAE-0A5169F54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9D01-D45B-7A45-80C0-E7A16CAF9DEE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851F4-245D-8ECA-F479-3A80F8C83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2CEB7-0B77-67F2-6788-6E784F303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76773-7028-B44F-8EF5-6BB34079D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16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80360-0DC4-37CF-C20B-30216F60A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D98418-F8A1-3DA9-28AF-BA5B3ABCE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ADBF72-6853-0801-EACC-13FC7A98E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9D01-D45B-7A45-80C0-E7A16CAF9DEE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6C817-EAE1-21F3-6C05-7C10E9D46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8D951-A793-88DE-A953-A6B67D733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76773-7028-B44F-8EF5-6BB34079D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41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B519CA-E691-478C-43D5-7CE9072C4B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894C63-A126-F366-5667-4638801D9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BB66A-B5B8-000B-3B33-90836D520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9D01-D45B-7A45-80C0-E7A16CAF9DEE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86C2A-BC6D-1A7A-822E-9F18FA36D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FCE78-DC6B-107A-3931-E76053B4D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76773-7028-B44F-8EF5-6BB34079D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05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8F3BB-4525-BA54-7760-B4A37A2C8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085E7-9585-265C-B58A-23FDF1A4E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0242E-E325-1460-6710-B7DC6D809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9D01-D45B-7A45-80C0-E7A16CAF9DEE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0E416-F556-ED21-25C6-4526770E9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49100-FEE3-2522-5AC0-4C428C021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76773-7028-B44F-8EF5-6BB34079D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6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35B64-4402-3CF8-0DDB-0259C8937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31813-4D83-3F0A-5EDC-2C57ADA115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B62D6-69CE-2579-715F-DF6433D1B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9D01-D45B-7A45-80C0-E7A16CAF9DEE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00E12-92EB-0087-0876-9E2BC3BEA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9A180-E861-752A-EC52-EFB43BE8E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76773-7028-B44F-8EF5-6BB34079D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78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03551-FF8D-ACC1-D6EF-3F7C15FD0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BF019-01DD-E522-5266-4A135B5F9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A60E5C-27B1-FD05-5EA1-C34AB9E0E4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8C43F9-4127-0942-7BAA-4BB2F2E63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9D01-D45B-7A45-80C0-E7A16CAF9DEE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BF23F8-3BA7-4A72-84B2-95636412A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FF6879-9759-6F8E-4E6B-8DB3EFC48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76773-7028-B44F-8EF5-6BB34079D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85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C36BB-F3BA-EB33-0D62-8663CCF14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9E55ED-A060-CB7B-41B8-E9C197A2A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08C242-5C6E-D0C7-A7E2-1BCC8689C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7B1586-6C6F-8723-5246-4C6DFB1B76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869109-75DB-C73E-DE02-D0318EA903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6369A9-3B38-B9B7-2E40-199B7E816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9D01-D45B-7A45-80C0-E7A16CAF9DEE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B61911-BBD4-1D82-901B-5547DA86E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C00BF9-3B0E-F908-5D76-60B43FA45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76773-7028-B44F-8EF5-6BB34079D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26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28F13-D35D-753A-4346-23F3C44A8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9A4112-279A-62DF-E83E-617DDE61F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9D01-D45B-7A45-80C0-E7A16CAF9DEE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5128B5-CDB2-E09C-F0CA-6DF0689FC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F1D188-98BB-4B7A-1175-8F34CEDC8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76773-7028-B44F-8EF5-6BB34079D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402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D2D01A-62DE-CDAB-E5FD-F2DF98E7A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9D01-D45B-7A45-80C0-E7A16CAF9DEE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7D2312-D558-692A-B63A-3D32C4DEE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9FF28-8C06-93D4-4884-F8A988C1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76773-7028-B44F-8EF5-6BB34079D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71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C41CD-EFDB-A45A-93A2-ABCF4E454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1E476-5665-8E9C-A8AC-10A413BD5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50457F-0BF6-CD2E-82D3-72D91E413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0B86A2-3D40-6544-B53C-7C7F11733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9D01-D45B-7A45-80C0-E7A16CAF9DEE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C38E25-9620-6830-4124-0943791D4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092AC-A48D-9A6A-E01C-64DFD4FF6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76773-7028-B44F-8EF5-6BB34079D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76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8F57F-819D-0778-F565-CF766DB26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9B9B1D-C89E-FFC3-A8EC-508BFE7735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FB81EB-3D63-170A-C515-A92323C38C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0DC5C8-A4A7-5CC6-14E0-2A76C40DC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9D01-D45B-7A45-80C0-E7A16CAF9DEE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50626D-C56F-4494-EA0A-CFB3D601A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C7E4BC-0E8B-FD23-9994-900AE76D0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76773-7028-B44F-8EF5-6BB34079D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11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F56CF5-57F3-8592-C0B2-25FD3E58F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A9FBA6-22E8-24F4-B2A9-530C6DAFC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AD282-E9BE-7A82-68B5-15D6792AD4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B9D01-D45B-7A45-80C0-E7A16CAF9DEE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F5F33-B844-CCAF-E87C-01BA035F2F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27D13-3BF2-C1BD-5B65-E88ED0A5FB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76773-7028-B44F-8EF5-6BB34079D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41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emf"/><Relationship Id="rId7" Type="http://schemas.openxmlformats.org/officeDocument/2006/relationships/image" Target="../media/image11.png"/><Relationship Id="rId12" Type="http://schemas.openxmlformats.org/officeDocument/2006/relationships/image" Target="../media/image16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348A466-1BF0-D918-914F-301E41F0B2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835" y="2627893"/>
            <a:ext cx="9144000" cy="1602214"/>
          </a:xfrm>
        </p:spPr>
        <p:txBody>
          <a:bodyPr>
            <a:noAutofit/>
          </a:bodyPr>
          <a:lstStyle/>
          <a:p>
            <a:pPr algn="l"/>
            <a:r>
              <a:rPr lang="en-US" sz="5400" b="1" dirty="0">
                <a:solidFill>
                  <a:srgbClr val="C317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Detroit MODES: Mobility Optimization through Data for Equity and Safety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0A9E69C-B761-8FA4-0609-BF205C43AC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4485" y="4099389"/>
            <a:ext cx="1759969" cy="175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774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56C51-6161-0169-347C-7E96ABDDC4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336" y="962599"/>
            <a:ext cx="9144000" cy="735548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b="1" dirty="0">
                <a:solidFill>
                  <a:srgbClr val="C317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Overview and Status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5AB0C6-A36E-91C8-6E32-F4C6AC4D13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336" y="1928887"/>
            <a:ext cx="7586909" cy="3399393"/>
          </a:xfrm>
        </p:spPr>
        <p:txBody>
          <a:bodyPr>
            <a:normAutofit/>
          </a:bodyPr>
          <a:lstStyle/>
          <a:p>
            <a:pPr algn="l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Detroit MODES project is an innovative initiative to improve transportation safety and equity in the city. By deploying smart intersection technologies, the project aims to collect real-time data, identify crash causes, and assess the effectiveness of safety interventions.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849EC0-13C3-21AC-49D5-C8F3E3D802DB}"/>
              </a:ext>
            </a:extLst>
          </p:cNvPr>
          <p:cNvSpPr/>
          <p:nvPr/>
        </p:nvSpPr>
        <p:spPr>
          <a:xfrm>
            <a:off x="1" y="1106545"/>
            <a:ext cx="708453" cy="447655"/>
          </a:xfrm>
          <a:prstGeom prst="rect">
            <a:avLst/>
          </a:prstGeom>
          <a:solidFill>
            <a:srgbClr val="C317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31706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F8DD326-A7AF-4E76-A7FA-4DBCC099C646}"/>
              </a:ext>
            </a:extLst>
          </p:cNvPr>
          <p:cNvGrpSpPr/>
          <p:nvPr/>
        </p:nvGrpSpPr>
        <p:grpSpPr>
          <a:xfrm>
            <a:off x="6423968" y="6086698"/>
            <a:ext cx="4716783" cy="613985"/>
            <a:chOff x="6423968" y="6086698"/>
            <a:chExt cx="4716783" cy="61398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B5F637B-A6A9-40AF-96C3-206C135F2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79071" y="6394177"/>
              <a:ext cx="2161680" cy="306506"/>
            </a:xfrm>
            <a:prstGeom prst="rect">
              <a:avLst/>
            </a:prstGeom>
          </p:spPr>
        </p:pic>
        <p:sp>
          <p:nvSpPr>
            <p:cNvPr id="15" name="Subtitle 2">
              <a:extLst>
                <a:ext uri="{FF2B5EF4-FFF2-40B4-BE49-F238E27FC236}">
                  <a16:creationId xmlns:a16="http://schemas.microsoft.com/office/drawing/2014/main" id="{D33F85AE-E044-493A-AD6F-15F2E1073E2D}"/>
                </a:ext>
              </a:extLst>
            </p:cNvPr>
            <p:cNvSpPr txBox="1">
              <a:spLocks/>
            </p:cNvSpPr>
            <p:nvPr/>
          </p:nvSpPr>
          <p:spPr>
            <a:xfrm>
              <a:off x="6423968" y="6086698"/>
              <a:ext cx="1561324" cy="28900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950" b="1" dirty="0">
                  <a:solidFill>
                    <a:srgbClr val="121F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Partnership With:</a:t>
              </a:r>
            </a:p>
          </p:txBody>
        </p:sp>
        <p:sp>
          <p:nvSpPr>
            <p:cNvPr id="16" name="Subtitle 2">
              <a:extLst>
                <a:ext uri="{FF2B5EF4-FFF2-40B4-BE49-F238E27FC236}">
                  <a16:creationId xmlns:a16="http://schemas.microsoft.com/office/drawing/2014/main" id="{E5EB91D1-7C61-4E11-AEA6-6E5D8A8355D3}"/>
                </a:ext>
              </a:extLst>
            </p:cNvPr>
            <p:cNvSpPr txBox="1">
              <a:spLocks/>
            </p:cNvSpPr>
            <p:nvPr/>
          </p:nvSpPr>
          <p:spPr>
            <a:xfrm>
              <a:off x="8879839" y="6086698"/>
              <a:ext cx="722187" cy="28900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950" b="1" dirty="0">
                  <a:solidFill>
                    <a:srgbClr val="121F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Built By:</a:t>
              </a:r>
            </a:p>
          </p:txBody>
        </p:sp>
        <p:pic>
          <p:nvPicPr>
            <p:cNvPr id="17" name="Picture 16" descr="Icon&#10;&#10;Description automatically generated with low confidence">
              <a:extLst>
                <a:ext uri="{FF2B5EF4-FFF2-40B4-BE49-F238E27FC236}">
                  <a16:creationId xmlns:a16="http://schemas.microsoft.com/office/drawing/2014/main" id="{A81FC618-A343-4940-A8D8-A5A1DDB92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17560" y="6317438"/>
              <a:ext cx="1951972" cy="383245"/>
            </a:xfrm>
            <a:prstGeom prst="rect">
              <a:avLst/>
            </a:prstGeom>
          </p:spPr>
        </p:pic>
      </p:grpSp>
      <p:pic>
        <p:nvPicPr>
          <p:cNvPr id="11" name="Picture 10" descr="Text, logo&#10;&#10;Description automatically generated">
            <a:extLst>
              <a:ext uri="{FF2B5EF4-FFF2-40B4-BE49-F238E27FC236}">
                <a16:creationId xmlns:a16="http://schemas.microsoft.com/office/drawing/2014/main" id="{90224A54-60BE-43C6-982E-24290FE346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46" y="6077693"/>
            <a:ext cx="2032723" cy="7442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3B92C5-8A50-D326-EC5E-8477A2C964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839" y="3211814"/>
            <a:ext cx="3759951" cy="24098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6E5179-BECD-7CF3-7805-D866048FCC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1609" y="2941563"/>
            <a:ext cx="4178230" cy="314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13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56C51-6161-0169-347C-7E96ABDDC4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336" y="962599"/>
            <a:ext cx="9144000" cy="735548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b="1" dirty="0">
                <a:solidFill>
                  <a:srgbClr val="C317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Overview and Status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5AB0C6-A36E-91C8-6E32-F4C6AC4D13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336" y="2076732"/>
            <a:ext cx="7586909" cy="3399393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Why Detroit MODES?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Detroit MODES addresses traffic fatalities and mobility challenges, particularly in Historically Disadvantaged Communities (HDCs)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Project Aim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Detroit MODES will deploy smart intersection technology in 22 locations, it utilizes Derq software and Miovision for real-time data collection.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Next Steps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 The team will continue to engage stakeholders, finalize data integration, install communications solution with a dedicated server and apply for additional funding to scale the system to reach over 100 traffic signals through Detroit.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849EC0-13C3-21AC-49D5-C8F3E3D802DB}"/>
              </a:ext>
            </a:extLst>
          </p:cNvPr>
          <p:cNvSpPr/>
          <p:nvPr/>
        </p:nvSpPr>
        <p:spPr>
          <a:xfrm>
            <a:off x="1" y="1106545"/>
            <a:ext cx="708453" cy="447655"/>
          </a:xfrm>
          <a:prstGeom prst="rect">
            <a:avLst/>
          </a:prstGeom>
          <a:solidFill>
            <a:srgbClr val="C317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317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969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4026AE4-D220-506D-25ED-CEEE5177B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336" y="962599"/>
            <a:ext cx="9144000" cy="735548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b="1" dirty="0">
                <a:solidFill>
                  <a:srgbClr val="C317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and Goals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4B5B633-FD17-023C-EDB2-4B0FC140D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336" y="2076733"/>
            <a:ext cx="6487297" cy="2047446"/>
          </a:xfrm>
        </p:spPr>
        <p:txBody>
          <a:bodyPr>
            <a:no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Persistent Traffic Fatalities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- Detroit faces a high traffic fatality rate, necessitating innovative solutions to enhance roadway safety.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Limited Economic Mobility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 The project aims to improve transportation equity, particularly in Historically Disadvantaged Communities.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Data-driven Interventions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 The project will leverage smart intersection technologies to collect data, identify crash causes, and evaluate the impact of safety measures.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5416E5-04EC-9213-F90A-E43FFF8C9284}"/>
              </a:ext>
            </a:extLst>
          </p:cNvPr>
          <p:cNvSpPr/>
          <p:nvPr/>
        </p:nvSpPr>
        <p:spPr>
          <a:xfrm>
            <a:off x="1" y="1106545"/>
            <a:ext cx="708453" cy="447655"/>
          </a:xfrm>
          <a:prstGeom prst="rect">
            <a:avLst/>
          </a:prstGeom>
          <a:solidFill>
            <a:srgbClr val="C317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31706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3810221-AEA3-4B56-A8CD-82C53D5EBE25}"/>
              </a:ext>
            </a:extLst>
          </p:cNvPr>
          <p:cNvGrpSpPr/>
          <p:nvPr/>
        </p:nvGrpSpPr>
        <p:grpSpPr>
          <a:xfrm>
            <a:off x="6423968" y="6086698"/>
            <a:ext cx="4716783" cy="613985"/>
            <a:chOff x="6423968" y="6086698"/>
            <a:chExt cx="4716783" cy="61398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B37C022-D60A-4A83-AB6D-21CED565D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79071" y="6394177"/>
              <a:ext cx="2161680" cy="306506"/>
            </a:xfrm>
            <a:prstGeom prst="rect">
              <a:avLst/>
            </a:prstGeom>
          </p:spPr>
        </p:pic>
        <p:sp>
          <p:nvSpPr>
            <p:cNvPr id="22" name="Subtitle 2">
              <a:extLst>
                <a:ext uri="{FF2B5EF4-FFF2-40B4-BE49-F238E27FC236}">
                  <a16:creationId xmlns:a16="http://schemas.microsoft.com/office/drawing/2014/main" id="{83C21431-C020-48F8-A5F9-FCDEFD5C0E17}"/>
                </a:ext>
              </a:extLst>
            </p:cNvPr>
            <p:cNvSpPr txBox="1">
              <a:spLocks/>
            </p:cNvSpPr>
            <p:nvPr/>
          </p:nvSpPr>
          <p:spPr>
            <a:xfrm>
              <a:off x="6423968" y="6086698"/>
              <a:ext cx="1561324" cy="28900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950" b="1" dirty="0">
                  <a:solidFill>
                    <a:srgbClr val="121F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Partnership With:</a:t>
              </a:r>
            </a:p>
          </p:txBody>
        </p:sp>
        <p:sp>
          <p:nvSpPr>
            <p:cNvPr id="23" name="Subtitle 2">
              <a:extLst>
                <a:ext uri="{FF2B5EF4-FFF2-40B4-BE49-F238E27FC236}">
                  <a16:creationId xmlns:a16="http://schemas.microsoft.com/office/drawing/2014/main" id="{977C6B5B-29AF-445F-A40A-02067F044A70}"/>
                </a:ext>
              </a:extLst>
            </p:cNvPr>
            <p:cNvSpPr txBox="1">
              <a:spLocks/>
            </p:cNvSpPr>
            <p:nvPr/>
          </p:nvSpPr>
          <p:spPr>
            <a:xfrm>
              <a:off x="8879839" y="6086698"/>
              <a:ext cx="722187" cy="28900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950" b="1" dirty="0">
                  <a:solidFill>
                    <a:srgbClr val="121F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Built By:</a:t>
              </a:r>
            </a:p>
          </p:txBody>
        </p:sp>
        <p:pic>
          <p:nvPicPr>
            <p:cNvPr id="24" name="Picture 23" descr="Icon&#10;&#10;Description automatically generated with low confidence">
              <a:extLst>
                <a:ext uri="{FF2B5EF4-FFF2-40B4-BE49-F238E27FC236}">
                  <a16:creationId xmlns:a16="http://schemas.microsoft.com/office/drawing/2014/main" id="{2E0C3EE6-7FB2-4BCA-AB6D-7C5C77EA2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17560" y="6317438"/>
              <a:ext cx="1951972" cy="383245"/>
            </a:xfrm>
            <a:prstGeom prst="rect">
              <a:avLst/>
            </a:prstGeom>
          </p:spPr>
        </p:pic>
      </p:grpSp>
      <p:pic>
        <p:nvPicPr>
          <p:cNvPr id="12" name="Picture 11" descr="Text, logo&#10;&#10;Description automatically generated">
            <a:extLst>
              <a:ext uri="{FF2B5EF4-FFF2-40B4-BE49-F238E27FC236}">
                <a16:creationId xmlns:a16="http://schemas.microsoft.com/office/drawing/2014/main" id="{4D2758D6-D029-4C47-94A1-B82ADF5973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46" y="6077693"/>
            <a:ext cx="2032723" cy="74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01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4026AE4-D220-506D-25ED-CEEE5177B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336" y="962599"/>
            <a:ext cx="9144000" cy="735548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b="1" dirty="0">
                <a:solidFill>
                  <a:srgbClr val="C317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Partners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5416E5-04EC-9213-F90A-E43FFF8C9284}"/>
              </a:ext>
            </a:extLst>
          </p:cNvPr>
          <p:cNvSpPr/>
          <p:nvPr/>
        </p:nvSpPr>
        <p:spPr>
          <a:xfrm>
            <a:off x="1" y="1106545"/>
            <a:ext cx="708453" cy="447655"/>
          </a:xfrm>
          <a:prstGeom prst="rect">
            <a:avLst/>
          </a:prstGeom>
          <a:solidFill>
            <a:srgbClr val="C317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31706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3810221-AEA3-4B56-A8CD-82C53D5EBE25}"/>
              </a:ext>
            </a:extLst>
          </p:cNvPr>
          <p:cNvGrpSpPr/>
          <p:nvPr/>
        </p:nvGrpSpPr>
        <p:grpSpPr>
          <a:xfrm>
            <a:off x="6423968" y="6086698"/>
            <a:ext cx="4716783" cy="613985"/>
            <a:chOff x="6423968" y="6086698"/>
            <a:chExt cx="4716783" cy="61398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B37C022-D60A-4A83-AB6D-21CED565D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79071" y="6394177"/>
              <a:ext cx="2161680" cy="306506"/>
            </a:xfrm>
            <a:prstGeom prst="rect">
              <a:avLst/>
            </a:prstGeom>
          </p:spPr>
        </p:pic>
        <p:sp>
          <p:nvSpPr>
            <p:cNvPr id="22" name="Subtitle 2">
              <a:extLst>
                <a:ext uri="{FF2B5EF4-FFF2-40B4-BE49-F238E27FC236}">
                  <a16:creationId xmlns:a16="http://schemas.microsoft.com/office/drawing/2014/main" id="{83C21431-C020-48F8-A5F9-FCDEFD5C0E17}"/>
                </a:ext>
              </a:extLst>
            </p:cNvPr>
            <p:cNvSpPr txBox="1">
              <a:spLocks/>
            </p:cNvSpPr>
            <p:nvPr/>
          </p:nvSpPr>
          <p:spPr>
            <a:xfrm>
              <a:off x="6423968" y="6086698"/>
              <a:ext cx="1561324" cy="28900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950" b="1" dirty="0">
                  <a:solidFill>
                    <a:srgbClr val="121F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Partnership With:</a:t>
              </a:r>
            </a:p>
          </p:txBody>
        </p:sp>
        <p:sp>
          <p:nvSpPr>
            <p:cNvPr id="23" name="Subtitle 2">
              <a:extLst>
                <a:ext uri="{FF2B5EF4-FFF2-40B4-BE49-F238E27FC236}">
                  <a16:creationId xmlns:a16="http://schemas.microsoft.com/office/drawing/2014/main" id="{977C6B5B-29AF-445F-A40A-02067F044A70}"/>
                </a:ext>
              </a:extLst>
            </p:cNvPr>
            <p:cNvSpPr txBox="1">
              <a:spLocks/>
            </p:cNvSpPr>
            <p:nvPr/>
          </p:nvSpPr>
          <p:spPr>
            <a:xfrm>
              <a:off x="8879839" y="6086698"/>
              <a:ext cx="722187" cy="28900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950" b="1" dirty="0">
                  <a:solidFill>
                    <a:srgbClr val="121F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Built By:</a:t>
              </a:r>
            </a:p>
          </p:txBody>
        </p:sp>
        <p:pic>
          <p:nvPicPr>
            <p:cNvPr id="24" name="Picture 23" descr="Icon&#10;&#10;Description automatically generated with low confidence">
              <a:extLst>
                <a:ext uri="{FF2B5EF4-FFF2-40B4-BE49-F238E27FC236}">
                  <a16:creationId xmlns:a16="http://schemas.microsoft.com/office/drawing/2014/main" id="{2E0C3EE6-7FB2-4BCA-AB6D-7C5C77EA2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17560" y="6317438"/>
              <a:ext cx="1951972" cy="383245"/>
            </a:xfrm>
            <a:prstGeom prst="rect">
              <a:avLst/>
            </a:prstGeom>
          </p:spPr>
        </p:pic>
      </p:grpSp>
      <p:pic>
        <p:nvPicPr>
          <p:cNvPr id="12" name="Picture 11" descr="Text, logo&#10;&#10;Description automatically generated">
            <a:extLst>
              <a:ext uri="{FF2B5EF4-FFF2-40B4-BE49-F238E27FC236}">
                <a16:creationId xmlns:a16="http://schemas.microsoft.com/office/drawing/2014/main" id="{4D2758D6-D029-4C47-94A1-B82ADF5973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46" y="6077693"/>
            <a:ext cx="2032723" cy="744263"/>
          </a:xfrm>
          <a:prstGeom prst="rect">
            <a:avLst/>
          </a:prstGeom>
        </p:spPr>
      </p:pic>
      <p:pic>
        <p:nvPicPr>
          <p:cNvPr id="7" name="Picture 6" descr="A black background with blue and black text&#10;&#10;Description automatically generated">
            <a:extLst>
              <a:ext uri="{FF2B5EF4-FFF2-40B4-BE49-F238E27FC236}">
                <a16:creationId xmlns:a16="http://schemas.microsoft.com/office/drawing/2014/main" id="{A38F436F-2BE9-7617-364E-9910F7C4A5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8365" y="3315590"/>
            <a:ext cx="2295845" cy="2886478"/>
          </a:xfrm>
          <a:prstGeom prst="rect">
            <a:avLst/>
          </a:prstGeom>
        </p:spPr>
      </p:pic>
      <p:pic>
        <p:nvPicPr>
          <p:cNvPr id="9" name="Picture 8" descr="A blue and green logo&#10;&#10;Description automatically generated">
            <a:extLst>
              <a:ext uri="{FF2B5EF4-FFF2-40B4-BE49-F238E27FC236}">
                <a16:creationId xmlns:a16="http://schemas.microsoft.com/office/drawing/2014/main" id="{31DC1CC9-D015-3923-0891-EB36310463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3893" y="3743057"/>
            <a:ext cx="2648320" cy="1676634"/>
          </a:xfrm>
          <a:prstGeom prst="rect">
            <a:avLst/>
          </a:prstGeom>
        </p:spPr>
      </p:pic>
      <p:pic>
        <p:nvPicPr>
          <p:cNvPr id="15" name="Picture 14" descr="A logo with a graphic design&#10;&#10;Description automatically generated with medium confidence">
            <a:extLst>
              <a:ext uri="{FF2B5EF4-FFF2-40B4-BE49-F238E27FC236}">
                <a16:creationId xmlns:a16="http://schemas.microsoft.com/office/drawing/2014/main" id="{F1DC9A7A-E808-DBB7-71A7-062A07167E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875" y="3446594"/>
            <a:ext cx="2848373" cy="1981477"/>
          </a:xfrm>
          <a:prstGeom prst="rect">
            <a:avLst/>
          </a:prstGeom>
        </p:spPr>
      </p:pic>
      <p:pic>
        <p:nvPicPr>
          <p:cNvPr id="17" name="Picture 16" descr="A logo with a logo and text&#10;&#10;Description automatically generated with medium confidence">
            <a:extLst>
              <a:ext uri="{FF2B5EF4-FFF2-40B4-BE49-F238E27FC236}">
                <a16:creationId xmlns:a16="http://schemas.microsoft.com/office/drawing/2014/main" id="{717E7FA7-2CD9-20D2-1297-87AB2842DA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522" y="2019286"/>
            <a:ext cx="2657846" cy="1495634"/>
          </a:xfrm>
          <a:prstGeom prst="rect">
            <a:avLst/>
          </a:prstGeom>
        </p:spPr>
      </p:pic>
      <p:pic>
        <p:nvPicPr>
          <p:cNvPr id="19" name="Picture 18" descr="A logo of a university&#10;&#10;Description automatically generated">
            <a:extLst>
              <a:ext uri="{FF2B5EF4-FFF2-40B4-BE49-F238E27FC236}">
                <a16:creationId xmlns:a16="http://schemas.microsoft.com/office/drawing/2014/main" id="{BECA931E-418F-BE04-6C43-0C1EDC9F888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88003" y="2049078"/>
            <a:ext cx="2181529" cy="1228896"/>
          </a:xfrm>
          <a:prstGeom prst="rect">
            <a:avLst/>
          </a:prstGeom>
        </p:spPr>
      </p:pic>
      <p:pic>
        <p:nvPicPr>
          <p:cNvPr id="26" name="Picture 25" descr="A logo with blue and orange letters&#10;&#10;Description automatically generated">
            <a:extLst>
              <a:ext uri="{FF2B5EF4-FFF2-40B4-BE49-F238E27FC236}">
                <a16:creationId xmlns:a16="http://schemas.microsoft.com/office/drawing/2014/main" id="{21F31C54-E616-D6B6-2AD0-AA25F4B52EE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94447" y="2139765"/>
            <a:ext cx="2067213" cy="1333686"/>
          </a:xfrm>
          <a:prstGeom prst="rect">
            <a:avLst/>
          </a:prstGeom>
        </p:spPr>
      </p:pic>
      <p:pic>
        <p:nvPicPr>
          <p:cNvPr id="28" name="Picture 27" descr="A blue circle with dots&#10;&#10;Description automatically generated">
            <a:extLst>
              <a:ext uri="{FF2B5EF4-FFF2-40B4-BE49-F238E27FC236}">
                <a16:creationId xmlns:a16="http://schemas.microsoft.com/office/drawing/2014/main" id="{DAE30F16-B1B4-ADDD-1727-D367F7E5F0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16912" y="3687117"/>
            <a:ext cx="1676634" cy="167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43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4026AE4-D220-506D-25ED-CEEE5177B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336" y="962599"/>
            <a:ext cx="9144000" cy="735548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b="1" dirty="0">
                <a:solidFill>
                  <a:srgbClr val="C317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Status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4B5B633-FD17-023C-EDB2-4B0FC140D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336" y="1998716"/>
            <a:ext cx="6487297" cy="2047446"/>
          </a:xfrm>
        </p:spPr>
        <p:txBody>
          <a:bodyPr>
            <a:no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Data Discovery and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Intergration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- We are currently working with Urban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Logiq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to obtain and process Big Data Sets, Third-Party Data, and Regional Data which includes O/D, Harsh Braking, Near-Misses, and more.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Stakeholder Engagement 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 Our Partner Sundberg-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Ferar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has conducted serval stakeholder meetings with regional and government departments to help guide Urban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Logiq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and the design team to create a highly functional platform.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Partner Integration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 Miovision and Derq have completed the integration of software and hardware which is a crucial function of this project. 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Preliminary Design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Tyme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Engineering has begun their preliminary design of the system with direct input from the City of Detroit and the partners involve.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5416E5-04EC-9213-F90A-E43FFF8C9284}"/>
              </a:ext>
            </a:extLst>
          </p:cNvPr>
          <p:cNvSpPr/>
          <p:nvPr/>
        </p:nvSpPr>
        <p:spPr>
          <a:xfrm>
            <a:off x="1" y="1106545"/>
            <a:ext cx="708453" cy="447655"/>
          </a:xfrm>
          <a:prstGeom prst="rect">
            <a:avLst/>
          </a:prstGeom>
          <a:solidFill>
            <a:srgbClr val="C317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31706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3810221-AEA3-4B56-A8CD-82C53D5EBE25}"/>
              </a:ext>
            </a:extLst>
          </p:cNvPr>
          <p:cNvGrpSpPr/>
          <p:nvPr/>
        </p:nvGrpSpPr>
        <p:grpSpPr>
          <a:xfrm>
            <a:off x="6423968" y="6086698"/>
            <a:ext cx="4716783" cy="613985"/>
            <a:chOff x="6423968" y="6086698"/>
            <a:chExt cx="4716783" cy="61398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B37C022-D60A-4A83-AB6D-21CED565D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79071" y="6394177"/>
              <a:ext cx="2161680" cy="306506"/>
            </a:xfrm>
            <a:prstGeom prst="rect">
              <a:avLst/>
            </a:prstGeom>
          </p:spPr>
        </p:pic>
        <p:sp>
          <p:nvSpPr>
            <p:cNvPr id="22" name="Subtitle 2">
              <a:extLst>
                <a:ext uri="{FF2B5EF4-FFF2-40B4-BE49-F238E27FC236}">
                  <a16:creationId xmlns:a16="http://schemas.microsoft.com/office/drawing/2014/main" id="{83C21431-C020-48F8-A5F9-FCDEFD5C0E17}"/>
                </a:ext>
              </a:extLst>
            </p:cNvPr>
            <p:cNvSpPr txBox="1">
              <a:spLocks/>
            </p:cNvSpPr>
            <p:nvPr/>
          </p:nvSpPr>
          <p:spPr>
            <a:xfrm>
              <a:off x="6423968" y="6086698"/>
              <a:ext cx="1561324" cy="28900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950" b="1" dirty="0">
                  <a:solidFill>
                    <a:srgbClr val="121F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Partnership With:</a:t>
              </a:r>
            </a:p>
          </p:txBody>
        </p:sp>
        <p:sp>
          <p:nvSpPr>
            <p:cNvPr id="23" name="Subtitle 2">
              <a:extLst>
                <a:ext uri="{FF2B5EF4-FFF2-40B4-BE49-F238E27FC236}">
                  <a16:creationId xmlns:a16="http://schemas.microsoft.com/office/drawing/2014/main" id="{977C6B5B-29AF-445F-A40A-02067F044A70}"/>
                </a:ext>
              </a:extLst>
            </p:cNvPr>
            <p:cNvSpPr txBox="1">
              <a:spLocks/>
            </p:cNvSpPr>
            <p:nvPr/>
          </p:nvSpPr>
          <p:spPr>
            <a:xfrm>
              <a:off x="8879839" y="6086698"/>
              <a:ext cx="722187" cy="28900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950" b="1" dirty="0">
                  <a:solidFill>
                    <a:srgbClr val="121F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Built By:</a:t>
              </a:r>
            </a:p>
          </p:txBody>
        </p:sp>
        <p:pic>
          <p:nvPicPr>
            <p:cNvPr id="24" name="Picture 23" descr="Icon&#10;&#10;Description automatically generated with low confidence">
              <a:extLst>
                <a:ext uri="{FF2B5EF4-FFF2-40B4-BE49-F238E27FC236}">
                  <a16:creationId xmlns:a16="http://schemas.microsoft.com/office/drawing/2014/main" id="{2E0C3EE6-7FB2-4BCA-AB6D-7C5C77EA2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17560" y="6317438"/>
              <a:ext cx="1951972" cy="383245"/>
            </a:xfrm>
            <a:prstGeom prst="rect">
              <a:avLst/>
            </a:prstGeom>
          </p:spPr>
        </p:pic>
      </p:grpSp>
      <p:pic>
        <p:nvPicPr>
          <p:cNvPr id="12" name="Picture 11" descr="Text, logo&#10;&#10;Description automatically generated">
            <a:extLst>
              <a:ext uri="{FF2B5EF4-FFF2-40B4-BE49-F238E27FC236}">
                <a16:creationId xmlns:a16="http://schemas.microsoft.com/office/drawing/2014/main" id="{4D2758D6-D029-4C47-94A1-B82ADF5973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46" y="6077693"/>
            <a:ext cx="2032723" cy="74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76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4026AE4-D220-506D-25ED-CEEE5177B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336" y="962599"/>
            <a:ext cx="9144000" cy="735548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b="1" dirty="0">
                <a:solidFill>
                  <a:srgbClr val="C317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We’ve Learned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4B5B633-FD17-023C-EDB2-4B0FC140D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336" y="1998716"/>
            <a:ext cx="6487297" cy="2047446"/>
          </a:xfrm>
        </p:spPr>
        <p:txBody>
          <a:bodyPr>
            <a:no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Contracts and Procurement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 The procurement process can be much longer than expected due to many factors including: working with grant funds, initiating first-time contracts, working through time-zone differences, proper paperwork filing, and more. 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Partner Meetings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 Frequent partnership gatherings are needed for comprehension of technologies and personality styles. 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Elevator Pitch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 Have a one-pager explaining project ready to go in tandem with an elevator pitch. New ideas or technology must be explained to many different groups.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Be Patient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– These types of projects will indeed meet unexpected roadblocks and will require innovation for problem solving.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5416E5-04EC-9213-F90A-E43FFF8C9284}"/>
              </a:ext>
            </a:extLst>
          </p:cNvPr>
          <p:cNvSpPr/>
          <p:nvPr/>
        </p:nvSpPr>
        <p:spPr>
          <a:xfrm>
            <a:off x="1" y="1106545"/>
            <a:ext cx="708453" cy="447655"/>
          </a:xfrm>
          <a:prstGeom prst="rect">
            <a:avLst/>
          </a:prstGeom>
          <a:solidFill>
            <a:srgbClr val="C317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31706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3810221-AEA3-4B56-A8CD-82C53D5EBE25}"/>
              </a:ext>
            </a:extLst>
          </p:cNvPr>
          <p:cNvGrpSpPr/>
          <p:nvPr/>
        </p:nvGrpSpPr>
        <p:grpSpPr>
          <a:xfrm>
            <a:off x="6423968" y="6086698"/>
            <a:ext cx="4716783" cy="613985"/>
            <a:chOff x="6423968" y="6086698"/>
            <a:chExt cx="4716783" cy="61398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B37C022-D60A-4A83-AB6D-21CED565D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79071" y="6394177"/>
              <a:ext cx="2161680" cy="306506"/>
            </a:xfrm>
            <a:prstGeom prst="rect">
              <a:avLst/>
            </a:prstGeom>
          </p:spPr>
        </p:pic>
        <p:sp>
          <p:nvSpPr>
            <p:cNvPr id="22" name="Subtitle 2">
              <a:extLst>
                <a:ext uri="{FF2B5EF4-FFF2-40B4-BE49-F238E27FC236}">
                  <a16:creationId xmlns:a16="http://schemas.microsoft.com/office/drawing/2014/main" id="{83C21431-C020-48F8-A5F9-FCDEFD5C0E17}"/>
                </a:ext>
              </a:extLst>
            </p:cNvPr>
            <p:cNvSpPr txBox="1">
              <a:spLocks/>
            </p:cNvSpPr>
            <p:nvPr/>
          </p:nvSpPr>
          <p:spPr>
            <a:xfrm>
              <a:off x="6423968" y="6086698"/>
              <a:ext cx="1561324" cy="28900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950" b="1" dirty="0">
                  <a:solidFill>
                    <a:srgbClr val="121F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Partnership With:</a:t>
              </a:r>
            </a:p>
          </p:txBody>
        </p:sp>
        <p:sp>
          <p:nvSpPr>
            <p:cNvPr id="23" name="Subtitle 2">
              <a:extLst>
                <a:ext uri="{FF2B5EF4-FFF2-40B4-BE49-F238E27FC236}">
                  <a16:creationId xmlns:a16="http://schemas.microsoft.com/office/drawing/2014/main" id="{977C6B5B-29AF-445F-A40A-02067F044A70}"/>
                </a:ext>
              </a:extLst>
            </p:cNvPr>
            <p:cNvSpPr txBox="1">
              <a:spLocks/>
            </p:cNvSpPr>
            <p:nvPr/>
          </p:nvSpPr>
          <p:spPr>
            <a:xfrm>
              <a:off x="8879839" y="6086698"/>
              <a:ext cx="722187" cy="28900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950" b="1" dirty="0">
                  <a:solidFill>
                    <a:srgbClr val="121F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Built By:</a:t>
              </a:r>
            </a:p>
          </p:txBody>
        </p:sp>
        <p:pic>
          <p:nvPicPr>
            <p:cNvPr id="24" name="Picture 23" descr="Icon&#10;&#10;Description automatically generated with low confidence">
              <a:extLst>
                <a:ext uri="{FF2B5EF4-FFF2-40B4-BE49-F238E27FC236}">
                  <a16:creationId xmlns:a16="http://schemas.microsoft.com/office/drawing/2014/main" id="{2E0C3EE6-7FB2-4BCA-AB6D-7C5C77EA2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17560" y="6317438"/>
              <a:ext cx="1951972" cy="383245"/>
            </a:xfrm>
            <a:prstGeom prst="rect">
              <a:avLst/>
            </a:prstGeom>
          </p:spPr>
        </p:pic>
      </p:grpSp>
      <p:pic>
        <p:nvPicPr>
          <p:cNvPr id="12" name="Picture 11" descr="Text, logo&#10;&#10;Description automatically generated">
            <a:extLst>
              <a:ext uri="{FF2B5EF4-FFF2-40B4-BE49-F238E27FC236}">
                <a16:creationId xmlns:a16="http://schemas.microsoft.com/office/drawing/2014/main" id="{4D2758D6-D029-4C47-94A1-B82ADF5973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46" y="6077693"/>
            <a:ext cx="2032723" cy="74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94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7696</TotalTime>
  <Words>486</Words>
  <Application>Microsoft Office PowerPoint</Application>
  <PresentationFormat>Widescreen</PresentationFormat>
  <Paragraphs>33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Detroit MODES: Mobility Optimization through Data for Equity and Safety</vt:lpstr>
      <vt:lpstr>Project Overview and Status</vt:lpstr>
      <vt:lpstr>Project Overview and Status</vt:lpstr>
      <vt:lpstr>Challenges and Goals</vt:lpstr>
      <vt:lpstr>Project Partners</vt:lpstr>
      <vt:lpstr>Current Status</vt:lpstr>
      <vt:lpstr>What We’ve Learned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Juliano, Jethro Fil S. (RX)</dc:creator>
  <cp:lastModifiedBy>Tony Geara</cp:lastModifiedBy>
  <cp:revision>14</cp:revision>
  <dcterms:created xsi:type="dcterms:W3CDTF">2022-06-17T12:32:50Z</dcterms:created>
  <dcterms:modified xsi:type="dcterms:W3CDTF">2024-07-12T14:04:17Z</dcterms:modified>
</cp:coreProperties>
</file>