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  <p:sldMasterId id="2147483673" r:id="rId5"/>
    <p:sldMasterId id="2147483723" r:id="rId6"/>
  </p:sldMasterIdLst>
  <p:notesMasterIdLst>
    <p:notesMasterId r:id="rId25"/>
  </p:notesMasterIdLst>
  <p:sldIdLst>
    <p:sldId id="699" r:id="rId7"/>
    <p:sldId id="705" r:id="rId8"/>
    <p:sldId id="700" r:id="rId9"/>
    <p:sldId id="702" r:id="rId10"/>
    <p:sldId id="704" r:id="rId11"/>
    <p:sldId id="707" r:id="rId12"/>
    <p:sldId id="261" r:id="rId13"/>
    <p:sldId id="275" r:id="rId14"/>
    <p:sldId id="693" r:id="rId15"/>
    <p:sldId id="276" r:id="rId16"/>
    <p:sldId id="681" r:id="rId17"/>
    <p:sldId id="689" r:id="rId18"/>
    <p:sldId id="688" r:id="rId19"/>
    <p:sldId id="682" r:id="rId20"/>
    <p:sldId id="708" r:id="rId21"/>
    <p:sldId id="694" r:id="rId22"/>
    <p:sldId id="695" r:id="rId23"/>
    <p:sldId id="686" r:id="rId2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79" autoAdjust="0"/>
  </p:normalViewPr>
  <p:slideViewPr>
    <p:cSldViewPr snapToGrid="0" snapToObjects="1" showGuides="1">
      <p:cViewPr>
        <p:scale>
          <a:sx n="67" d="100"/>
          <a:sy n="67" d="100"/>
        </p:scale>
        <p:origin x="1284" y="4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75507794845205E-2"/>
          <c:y val="1.431741118710027E-2"/>
          <c:w val="0.90692449220515481"/>
          <c:h val="0.93824496514806943"/>
        </c:manualLayout>
      </c:layout>
      <c:bar3DChart>
        <c:barDir val="col"/>
        <c:grouping val="clustered"/>
        <c:varyColors val="0"/>
        <c:ser>
          <c:idx val="0"/>
          <c:order val="0"/>
          <c:tx>
            <c:v>Fiscal Year</c:v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cat>
            <c:strRef>
              <c:f>Sheet1!$A$1:$A$5</c:f>
              <c:strCache>
                <c:ptCount val="5"/>
                <c:pt idx="0">
                  <c:v>2005-06</c:v>
                </c:pt>
                <c:pt idx="1">
                  <c:v>2010-11</c:v>
                </c:pt>
                <c:pt idx="2">
                  <c:v>2013-14</c:v>
                </c:pt>
                <c:pt idx="3">
                  <c:v>2016-17</c:v>
                </c:pt>
                <c:pt idx="4">
                  <c:v>2023-24</c:v>
                </c:pt>
              </c:strCache>
            </c:strRef>
          </c:cat>
          <c:val>
            <c:numRef>
              <c:f>Sheet1!$B$1:$B$5</c:f>
              <c:numCache>
                <c:formatCode>#,##0</c:formatCode>
                <c:ptCount val="5"/>
                <c:pt idx="0">
                  <c:v>57399515</c:v>
                </c:pt>
                <c:pt idx="1">
                  <c:v>54564391</c:v>
                </c:pt>
                <c:pt idx="2">
                  <c:v>41639003</c:v>
                </c:pt>
                <c:pt idx="3">
                  <c:v>41158494</c:v>
                </c:pt>
                <c:pt idx="4">
                  <c:v>48645920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92-4161-8093-77FDCEB1E2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214218832"/>
        <c:axId val="214219224"/>
        <c:axId val="0"/>
      </c:bar3DChart>
      <c:catAx>
        <c:axId val="21421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19224"/>
        <c:crosses val="autoZero"/>
        <c:auto val="1"/>
        <c:lblAlgn val="ctr"/>
        <c:lblOffset val="100"/>
        <c:noMultiLvlLbl val="0"/>
      </c:catAx>
      <c:valAx>
        <c:axId val="214219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1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Activity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56A-45D5-BED8-58CC805C6D6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256A-45D5-BED8-58CC805C6D6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56A-45D5-BED8-58CC805C6D6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256A-45D5-BED8-58CC805C6D6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56A-45D5-BED8-58CC805C6D69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256A-45D5-BED8-58CC805C6D69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56A-45D5-BED8-58CC805C6D69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0A0-4860-8BB9-78410D96CF70}"/>
              </c:ext>
            </c:extLst>
          </c:dPt>
          <c:dLbls>
            <c:dLbl>
              <c:idx val="0"/>
              <c:layout>
                <c:manualLayout>
                  <c:x val="-0.10467937161659294"/>
                  <c:y val="-5.62608841622159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93EE97-55C6-4EC5-B02C-9D9D01398258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75026320790563"/>
                      <c:h val="0.121467601938592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56A-45D5-BED8-58CC805C6D69}"/>
                </c:ext>
              </c:extLst>
            </c:dLbl>
            <c:dLbl>
              <c:idx val="1"/>
              <c:layout>
                <c:manualLayout>
                  <c:x val="-4.7179487417623095E-2"/>
                  <c:y val="-0.106494115927175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6A-45D5-BED8-58CC805C6D69}"/>
                </c:ext>
              </c:extLst>
            </c:dLbl>
            <c:dLbl>
              <c:idx val="2"/>
              <c:layout>
                <c:manualLayout>
                  <c:x val="-2.1623681934458324E-16"/>
                  <c:y val="4.33885601808833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6A-45D5-BED8-58CC805C6D69}"/>
                </c:ext>
              </c:extLst>
            </c:dLbl>
            <c:dLbl>
              <c:idx val="3"/>
              <c:layout>
                <c:manualLayout>
                  <c:x val="3.0954340959793665E-2"/>
                  <c:y val="1.65561090774405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Home Rehabilitation Incl Lead</a:t>
                    </a:r>
                    <a:r>
                      <a:rPr lang="en-US" baseline="0" dirty="0"/>
                      <a:t>
21%</a:t>
                    </a:r>
                    <a:endParaRPr lang="en-US" dirty="0"/>
                  </a:p>
                </c:rich>
              </c:tx>
              <c:spPr>
                <a:solidFill>
                  <a:schemeClr val="bg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7924749181934"/>
                      <c:h val="0.1936549062207847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256A-45D5-BED8-58CC805C6D69}"/>
                </c:ext>
              </c:extLst>
            </c:dLbl>
            <c:dLbl>
              <c:idx val="4"/>
              <c:layout>
                <c:manualLayout>
                  <c:x val="-1.4743589818007217E-3"/>
                  <c:y val="-8.9556789241167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3E8BE6F-F814-42A2-9C2D-E358F8B702E2}" type="CATEGORYNAME">
                      <a:rPr lang="en-US"/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21%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56A-45D5-BED8-58CC805C6D69}"/>
                </c:ext>
              </c:extLst>
            </c:dLbl>
            <c:dLbl>
              <c:idx val="5"/>
              <c:layout>
                <c:manualLayout>
                  <c:x val="-0.25064102690612267"/>
                  <c:y val="5.66084075520073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6A-45D5-BED8-58CC805C6D69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2647429-C003-4FCA-8C9C-956BEC93E847}" type="CATEGORYNAME">
                      <a:rPr lang="en-US" dirty="0"/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15%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56A-45D5-BED8-58CC805C6D69}"/>
                </c:ext>
              </c:extLst>
            </c:dLbl>
            <c:dLbl>
              <c:idx val="7"/>
              <c:layout>
                <c:manualLayout>
                  <c:x val="-0.16660256494348155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0A0-4860-8BB9-78410D96CF7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7"/>
                <c:pt idx="0">
                  <c:v>Administration/Planning</c:v>
                </c:pt>
                <c:pt idx="1">
                  <c:v>Demolition</c:v>
                </c:pt>
                <c:pt idx="2">
                  <c:v>Economic Development (Summer Job Training)</c:v>
                </c:pt>
                <c:pt idx="3">
                  <c:v>Home Rehabilitaion (incl Lead)</c:v>
                </c:pt>
                <c:pt idx="4">
                  <c:v>Public Improv/Facities/Pre-dlvp Afford Hsg</c:v>
                </c:pt>
                <c:pt idx="5">
                  <c:v>Public Service (incl Homeless)</c:v>
                </c:pt>
                <c:pt idx="6">
                  <c:v>Section 108 Loan Repayments</c:v>
                </c:pt>
              </c:strCache>
            </c:strRef>
          </c:cat>
          <c:val>
            <c:numRef>
              <c:f>Sheet1!$B$2:$B$9</c:f>
              <c:numCache>
                <c:formatCode>#,##0.00</c:formatCode>
                <c:ptCount val="8"/>
                <c:pt idx="0">
                  <c:v>6806152</c:v>
                </c:pt>
                <c:pt idx="1">
                  <c:v>0</c:v>
                </c:pt>
                <c:pt idx="2">
                  <c:v>1500000</c:v>
                </c:pt>
                <c:pt idx="3">
                  <c:v>7108756</c:v>
                </c:pt>
                <c:pt idx="4">
                  <c:v>7122201</c:v>
                </c:pt>
                <c:pt idx="5">
                  <c:v>5104614</c:v>
                </c:pt>
                <c:pt idx="6">
                  <c:v>5211847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6A-45D5-BED8-58CC805C6D6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1FECC7FD-662A-48D8-B84B-D224E0DEDC7A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8D273620-1E29-4E5E-A165-5C7899082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5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3620-1E29-4E5E-A165-5C789908293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67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3620-1E29-4E5E-A165-5C789908293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5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3620-1E29-4E5E-A165-5C789908293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1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73620-1E29-4E5E-A165-5C789908293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1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73620-1E29-4E5E-A165-5C789908293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46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73620-1E29-4E5E-A165-5C789908293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4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0120" y="2112264"/>
            <a:ext cx="7645400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991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73" y="978544"/>
            <a:ext cx="4038600" cy="5227791"/>
          </a:xfrm>
        </p:spPr>
        <p:txBody>
          <a:bodyPr/>
          <a:lstStyle>
            <a:lvl1pPr>
              <a:defRPr sz="2718"/>
            </a:lvl1pPr>
            <a:lvl2pPr>
              <a:defRPr sz="2330"/>
            </a:lvl2pPr>
            <a:lvl3pPr>
              <a:defRPr sz="1941"/>
            </a:lvl3pPr>
            <a:lvl4pPr>
              <a:defRPr sz="1747"/>
            </a:lvl4pPr>
            <a:lvl5pPr>
              <a:defRPr sz="1747"/>
            </a:lvl5pPr>
            <a:lvl6pPr>
              <a:defRPr sz="1747"/>
            </a:lvl6pPr>
            <a:lvl7pPr>
              <a:defRPr sz="1747"/>
            </a:lvl7pPr>
            <a:lvl8pPr>
              <a:defRPr sz="1747"/>
            </a:lvl8pPr>
            <a:lvl9pPr>
              <a:defRPr sz="17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3875" y="978544"/>
            <a:ext cx="4267427" cy="5227791"/>
          </a:xfrm>
        </p:spPr>
        <p:txBody>
          <a:bodyPr/>
          <a:lstStyle>
            <a:lvl1pPr>
              <a:defRPr sz="2718"/>
            </a:lvl1pPr>
            <a:lvl2pPr>
              <a:defRPr sz="2330"/>
            </a:lvl2pPr>
            <a:lvl3pPr>
              <a:defRPr sz="1941"/>
            </a:lvl3pPr>
            <a:lvl4pPr>
              <a:defRPr sz="1747"/>
            </a:lvl4pPr>
            <a:lvl5pPr>
              <a:defRPr sz="1747"/>
            </a:lvl5pPr>
            <a:lvl6pPr>
              <a:defRPr sz="1747"/>
            </a:lvl6pPr>
            <a:lvl7pPr>
              <a:defRPr sz="1747"/>
            </a:lvl7pPr>
            <a:lvl8pPr>
              <a:defRPr sz="1747"/>
            </a:lvl8pPr>
            <a:lvl9pPr>
              <a:defRPr sz="17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110073" y="143725"/>
            <a:ext cx="8851229" cy="5478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5A00FD0F-DA24-45D0-8355-5B2B162AE7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1AE64CC7-6F14-4F95-A203-43AFD208C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36F6B-9463-4194-97BB-5EF4CB22DB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7058159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073" y="1001113"/>
            <a:ext cx="4387315" cy="639762"/>
          </a:xfrm>
        </p:spPr>
        <p:txBody>
          <a:bodyPr anchor="b"/>
          <a:lstStyle>
            <a:lvl1pPr marL="0" indent="0">
              <a:buNone/>
              <a:defRPr sz="2330" b="1"/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073" y="1810390"/>
            <a:ext cx="4387315" cy="4316149"/>
          </a:xfrm>
        </p:spPr>
        <p:txBody>
          <a:bodyPr/>
          <a:lstStyle>
            <a:lvl1pPr>
              <a:defRPr sz="2330"/>
            </a:lvl1pPr>
            <a:lvl2pPr>
              <a:defRPr sz="1941"/>
            </a:lvl2pPr>
            <a:lvl3pPr>
              <a:defRPr sz="1747"/>
            </a:lvl3pPr>
            <a:lvl4pPr>
              <a:defRPr sz="1553"/>
            </a:lvl4pPr>
            <a:lvl5pPr>
              <a:defRPr sz="1553"/>
            </a:lvl5pPr>
            <a:lvl6pPr>
              <a:defRPr sz="1553"/>
            </a:lvl6pPr>
            <a:lvl7pPr>
              <a:defRPr sz="1553"/>
            </a:lvl7pPr>
            <a:lvl8pPr>
              <a:defRPr sz="1553"/>
            </a:lvl8pPr>
            <a:lvl9pPr>
              <a:defRPr sz="15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01113"/>
            <a:ext cx="4316276" cy="639762"/>
          </a:xfrm>
        </p:spPr>
        <p:txBody>
          <a:bodyPr anchor="b"/>
          <a:lstStyle>
            <a:lvl1pPr marL="0" indent="0">
              <a:buNone/>
              <a:defRPr sz="2330" b="1"/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0389"/>
            <a:ext cx="4316276" cy="4316149"/>
          </a:xfrm>
        </p:spPr>
        <p:txBody>
          <a:bodyPr/>
          <a:lstStyle>
            <a:lvl1pPr>
              <a:defRPr sz="2330"/>
            </a:lvl1pPr>
            <a:lvl2pPr>
              <a:defRPr sz="1941"/>
            </a:lvl2pPr>
            <a:lvl3pPr>
              <a:defRPr sz="1747"/>
            </a:lvl3pPr>
            <a:lvl4pPr>
              <a:defRPr sz="1553"/>
            </a:lvl4pPr>
            <a:lvl5pPr>
              <a:defRPr sz="1553"/>
            </a:lvl5pPr>
            <a:lvl6pPr>
              <a:defRPr sz="1553"/>
            </a:lvl6pPr>
            <a:lvl7pPr>
              <a:defRPr sz="1553"/>
            </a:lvl7pPr>
            <a:lvl8pPr>
              <a:defRPr sz="1553"/>
            </a:lvl8pPr>
            <a:lvl9pPr>
              <a:defRPr sz="15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itle 5"/>
          <p:cNvSpPr>
            <a:spLocks noGrp="1"/>
          </p:cNvSpPr>
          <p:nvPr>
            <p:ph type="title"/>
          </p:nvPr>
        </p:nvSpPr>
        <p:spPr>
          <a:xfrm>
            <a:off x="110073" y="153499"/>
            <a:ext cx="8851229" cy="52919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61B10354-4258-4A2B-90BC-4A31C55697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EFDEB75C-A7B8-47B3-BC32-FCDAF3655D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503B7-783B-4F46-9B09-11A80378E0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9614498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E1887D2F-1603-464C-B36B-FD39D829F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1435100"/>
            <a:ext cx="3408362" cy="5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386252" cy="5853113"/>
          </a:xfrm>
        </p:spPr>
        <p:txBody>
          <a:bodyPr/>
          <a:lstStyle>
            <a:lvl1pPr>
              <a:defRPr sz="3106"/>
            </a:lvl1pPr>
            <a:lvl2pPr>
              <a:defRPr sz="2718"/>
            </a:lvl2pPr>
            <a:lvl3pPr>
              <a:defRPr sz="2330"/>
            </a:lvl3pPr>
            <a:lvl4pPr>
              <a:defRPr sz="1941"/>
            </a:lvl4pPr>
            <a:lvl5pPr>
              <a:defRPr sz="1941"/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10073" y="273050"/>
            <a:ext cx="3355443" cy="1103134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073" y="1632786"/>
            <a:ext cx="3355443" cy="4493381"/>
          </a:xfrm>
        </p:spPr>
        <p:txBody>
          <a:bodyPr/>
          <a:lstStyle>
            <a:lvl1pPr marL="0" indent="0">
              <a:buNone/>
              <a:defRPr sz="1359"/>
            </a:lvl1pPr>
            <a:lvl2pPr marL="443777" indent="0">
              <a:buNone/>
              <a:defRPr sz="1165"/>
            </a:lvl2pPr>
            <a:lvl3pPr marL="887553" indent="0">
              <a:buNone/>
              <a:defRPr sz="971"/>
            </a:lvl3pPr>
            <a:lvl4pPr marL="1331330" indent="0">
              <a:buNone/>
              <a:defRPr sz="874"/>
            </a:lvl4pPr>
            <a:lvl5pPr marL="1775106" indent="0">
              <a:buNone/>
              <a:defRPr sz="874"/>
            </a:lvl5pPr>
            <a:lvl6pPr marL="2218883" indent="0">
              <a:buNone/>
              <a:defRPr sz="874"/>
            </a:lvl6pPr>
            <a:lvl7pPr marL="2662660" indent="0">
              <a:buNone/>
              <a:defRPr sz="874"/>
            </a:lvl7pPr>
            <a:lvl8pPr marL="3106436" indent="0">
              <a:buNone/>
              <a:defRPr sz="874"/>
            </a:lvl8pPr>
            <a:lvl9pPr marL="3550213" indent="0">
              <a:buNone/>
              <a:defRPr sz="8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70B601B6-DF22-4E10-BDB6-976A2CC59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8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C1AE0D8-01C7-44E2-9D29-6D76221951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8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D01E214-F30E-41E7-A9D3-89611D7E2A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4644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ternati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0073" y="4800600"/>
            <a:ext cx="8851229" cy="566738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110073" y="143724"/>
            <a:ext cx="8851229" cy="4583851"/>
          </a:xfrm>
        </p:spPr>
        <p:txBody>
          <a:bodyPr rtlCol="0">
            <a:normAutofit/>
          </a:bodyPr>
          <a:lstStyle>
            <a:lvl1pPr marL="0" indent="0">
              <a:buNone/>
              <a:defRPr sz="3106"/>
            </a:lvl1pPr>
            <a:lvl2pPr marL="443777" indent="0">
              <a:buNone/>
              <a:defRPr sz="2718"/>
            </a:lvl2pPr>
            <a:lvl3pPr marL="887553" indent="0">
              <a:buNone/>
              <a:defRPr sz="2330"/>
            </a:lvl3pPr>
            <a:lvl4pPr marL="1331330" indent="0">
              <a:buNone/>
              <a:defRPr sz="1941"/>
            </a:lvl4pPr>
            <a:lvl5pPr marL="1775106" indent="0">
              <a:buNone/>
              <a:defRPr sz="1941"/>
            </a:lvl5pPr>
            <a:lvl6pPr marL="2218883" indent="0">
              <a:buNone/>
              <a:defRPr sz="1941"/>
            </a:lvl6pPr>
            <a:lvl7pPr marL="2662660" indent="0">
              <a:buNone/>
              <a:defRPr sz="1941"/>
            </a:lvl7pPr>
            <a:lvl8pPr marL="3106436" indent="0">
              <a:buNone/>
              <a:defRPr sz="1941"/>
            </a:lvl8pPr>
            <a:lvl9pPr marL="3550213" indent="0">
              <a:buNone/>
              <a:defRPr sz="1941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073" y="5367338"/>
            <a:ext cx="8851229" cy="804862"/>
          </a:xfrm>
        </p:spPr>
        <p:txBody>
          <a:bodyPr/>
          <a:lstStyle>
            <a:lvl1pPr marL="0" indent="0">
              <a:buNone/>
              <a:defRPr sz="1359"/>
            </a:lvl1pPr>
            <a:lvl2pPr marL="443777" indent="0">
              <a:buNone/>
              <a:defRPr sz="1165"/>
            </a:lvl2pPr>
            <a:lvl3pPr marL="887553" indent="0">
              <a:buNone/>
              <a:defRPr sz="971"/>
            </a:lvl3pPr>
            <a:lvl4pPr marL="1331330" indent="0">
              <a:buNone/>
              <a:defRPr sz="874"/>
            </a:lvl4pPr>
            <a:lvl5pPr marL="1775106" indent="0">
              <a:buNone/>
              <a:defRPr sz="874"/>
            </a:lvl5pPr>
            <a:lvl6pPr marL="2218883" indent="0">
              <a:buNone/>
              <a:defRPr sz="874"/>
            </a:lvl6pPr>
            <a:lvl7pPr marL="2662660" indent="0">
              <a:buNone/>
              <a:defRPr sz="874"/>
            </a:lvl7pPr>
            <a:lvl8pPr marL="3106436" indent="0">
              <a:buNone/>
              <a:defRPr sz="874"/>
            </a:lvl8pPr>
            <a:lvl9pPr marL="3550213" indent="0">
              <a:buNone/>
              <a:defRPr sz="8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9C9FA463-7D01-4064-9419-9ED3752463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8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07BFBF0A-4CA8-4F83-8EDE-AF7D4167EC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8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75A9C34-3AF8-4538-90BF-4C0909A7E5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8505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 Ar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/>
          <p:cNvSpPr>
            <a:spLocks noGrp="1"/>
          </p:cNvSpPr>
          <p:nvPr>
            <p:ph type="dgm" sz="quarter" idx="13"/>
          </p:nvPr>
        </p:nvSpPr>
        <p:spPr>
          <a:xfrm>
            <a:off x="110073" y="1019612"/>
            <a:ext cx="8851229" cy="5182844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SmartArt graphic</a:t>
            </a:r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0B80F286-6C2C-40EA-91BA-5F743FDCD2F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B6EA5C96-7D9A-48ED-A112-A8AE28D67E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2AF4C-734D-4B38-9406-9E68BA95FF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841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110073" y="1019612"/>
            <a:ext cx="8851229" cy="5132418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FBEF5CF0-56C7-40A5-8CED-87A64F89CAB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815570BA-A2BB-4D6F-AA16-7ADD860A2F4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7BB6D-DD7C-4F50-806D-D67A1D52E3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2115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8">
            <a:extLst>
              <a:ext uri="{FF2B5EF4-FFF2-40B4-BE49-F238E27FC236}">
                <a16:creationId xmlns:a16="http://schemas.microsoft.com/office/drawing/2014/main" id="{6FAC19D7-E608-4893-86FB-9B034430F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D9AA5D34-00AD-4A71-B25E-2FC868A246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DBE2C-08B9-415E-B1A9-544713B9A9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7318086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0073" y="143724"/>
            <a:ext cx="8229600" cy="5516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73" y="1600204"/>
            <a:ext cx="8851229" cy="452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B0F4A2FB-626A-41AC-A153-E46EE4E54B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F10E4F04-89E4-4033-9D0D-E129101FBA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ADA0-7644-4F97-86A0-43E7EFB17B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5905969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Vertical Tex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33190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72" y="274640"/>
            <a:ext cx="6348277" cy="5931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C7D34EB3-75E0-444A-8877-7C771FE075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8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237734B6-8067-4C90-AF45-14E28C9119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8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243C5DE-5804-4AD8-9E48-A1F4920A04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5594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E610D37-820B-4117-8778-8F038300E116}"/>
              </a:ext>
            </a:extLst>
          </p:cNvPr>
          <p:cNvSpPr/>
          <p:nvPr/>
        </p:nvSpPr>
        <p:spPr>
          <a:xfrm>
            <a:off x="182563" y="6470650"/>
            <a:ext cx="8778875" cy="295275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7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24" dirty="0">
              <a:solidFill>
                <a:schemeClr val="bg1"/>
              </a:solidFill>
            </a:endParaRPr>
          </a:p>
        </p:txBody>
      </p:sp>
      <p:pic>
        <p:nvPicPr>
          <p:cNvPr id="4" name="Picture 8" descr="brainshark_presenter_tab2.jpg">
            <a:extLst>
              <a:ext uri="{FF2B5EF4-FFF2-40B4-BE49-F238E27FC236}">
                <a16:creationId xmlns:a16="http://schemas.microsoft.com/office/drawing/2014/main" id="{89A6AB66-28FB-4DCE-BC4F-97FD7A3F9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88900"/>
            <a:ext cx="877887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2">
            <a:extLst>
              <a:ext uri="{FF2B5EF4-FFF2-40B4-BE49-F238E27FC236}">
                <a16:creationId xmlns:a16="http://schemas.microsoft.com/office/drawing/2014/main" id="{03C8BCB3-8057-42E8-848C-77E2D268287F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917575" y="592138"/>
            <a:ext cx="8043863" cy="2682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4785"/>
                </a:solidFill>
                <a:latin typeface="Arial" charset="0"/>
                <a:ea typeface="Geneva" charset="0"/>
                <a:cs typeface="Genev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9pPr>
          </a:lstStyle>
          <a:p>
            <a:pPr defTabSz="1018705" eaLnBrk="1" hangingPunct="1">
              <a:defRPr/>
            </a:pPr>
            <a:r>
              <a:rPr lang="en-US" sz="794" dirty="0">
                <a:solidFill>
                  <a:schemeClr val="bg1"/>
                </a:solidFill>
              </a:rPr>
              <a:t>						              Strategic Framework</a:t>
            </a:r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id="{642B67DB-C40B-4788-80F2-80CA08A2C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00" y="98425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371A492A-393C-4947-AB5D-FB64346F848A}"/>
              </a:ext>
            </a:extLst>
          </p:cNvPr>
          <p:cNvSpPr txBox="1">
            <a:spLocks/>
          </p:cNvSpPr>
          <p:nvPr/>
        </p:nvSpPr>
        <p:spPr>
          <a:xfrm>
            <a:off x="182563" y="6507163"/>
            <a:ext cx="2849562" cy="222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018705" rtl="0" eaLnBrk="1" latinLnBrk="0" hangingPunct="1"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352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705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058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411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6764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116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469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4821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2" dirty="0">
                <a:solidFill>
                  <a:schemeClr val="bg1"/>
                </a:solidFill>
              </a:rPr>
              <a:t>Prepared by: Corporate F.A.C.T.S., Inc.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F9FCFDEC-776B-4F15-A229-24D039E2DCF3}"/>
              </a:ext>
            </a:extLst>
          </p:cNvPr>
          <p:cNvSpPr txBox="1">
            <a:spLocks/>
          </p:cNvSpPr>
          <p:nvPr/>
        </p:nvSpPr>
        <p:spPr>
          <a:xfrm>
            <a:off x="6827838" y="6489700"/>
            <a:ext cx="2133600" cy="22383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1018705" rtl="0" eaLnBrk="1" latinLnBrk="0" hangingPunct="1"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352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705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058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411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6764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116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469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4821" algn="l" defTabSz="1018705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B9DA10C-007E-4762-A7ED-8A8E1A3BC2D8}" type="slidenum">
              <a:rPr lang="en-US" sz="882" smtClean="0">
                <a:solidFill>
                  <a:schemeClr val="bg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82" dirty="0">
              <a:solidFill>
                <a:schemeClr val="bg1"/>
              </a:solidFill>
            </a:endParaRPr>
          </a:p>
        </p:txBody>
      </p:sp>
      <p:sp>
        <p:nvSpPr>
          <p:cNvPr id="15" name="Rectangle 83"/>
          <p:cNvSpPr>
            <a:spLocks noGrp="1" noChangeArrowheads="1"/>
          </p:cNvSpPr>
          <p:nvPr>
            <p:ph type="title"/>
          </p:nvPr>
        </p:nvSpPr>
        <p:spPr bwMode="black">
          <a:xfrm>
            <a:off x="282571" y="323868"/>
            <a:ext cx="5341220" cy="44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Autofit/>
          </a:bodyPr>
          <a:lstStyle>
            <a:lvl1pPr>
              <a:defRPr sz="317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3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0120" y="2112264"/>
            <a:ext cx="3575701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29200" y="2112264"/>
            <a:ext cx="3575701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7974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93E899-E118-4EF8-9665-A5D6843DAE06}"/>
              </a:ext>
            </a:extLst>
          </p:cNvPr>
          <p:cNvSpPr/>
          <p:nvPr userDrawn="1"/>
        </p:nvSpPr>
        <p:spPr>
          <a:xfrm>
            <a:off x="-1" y="0"/>
            <a:ext cx="1143001" cy="3445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04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FA709-B87A-4E76-88B6-D4537BCD0B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89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0769"/>
      </p:ext>
    </p:extLst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5953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76895"/>
      </p:ext>
    </p:extLst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31284"/>
      </p:ext>
    </p:extLst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53850"/>
      </p:ext>
    </p:extLst>
  </p:cSld>
  <p:clrMapOvr>
    <a:masterClrMapping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58443"/>
      </p:ext>
    </p:extLst>
  </p:cSld>
  <p:clrMapOvr>
    <a:masterClrMapping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3437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406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76534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75348"/>
      </p:ext>
    </p:extLst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52700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75211"/>
      </p:ext>
    </p:extLst>
  </p:cSld>
  <p:clrMapOvr>
    <a:masterClrMapping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14484"/>
      </p:ext>
    </p:extLst>
  </p:cSld>
  <p:clrMapOvr>
    <a:masterClrMapping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777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_2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0120" y="2112264"/>
            <a:ext cx="3575701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29200" y="2112264"/>
            <a:ext cx="3575701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26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2349-D9F7-4B95-B328-5089BE691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96EE5-F95A-43D9-A41D-7DEA7E568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DC39F-5006-454D-9E28-D2E5340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62A6D-E651-4A2B-AAB4-A0DD571C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48CEC-FC5F-47C2-8D58-84694DBC3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93E899-E118-4EF8-9665-A5D6843DAE06}"/>
              </a:ext>
            </a:extLst>
          </p:cNvPr>
          <p:cNvSpPr/>
          <p:nvPr userDrawn="1"/>
        </p:nvSpPr>
        <p:spPr>
          <a:xfrm>
            <a:off x="-1" y="0"/>
            <a:ext cx="1143001" cy="3445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5FA709-B87A-4E76-88B6-D4537BCD0B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5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_2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0120" y="2112264"/>
            <a:ext cx="3575701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29200" y="2112264"/>
            <a:ext cx="3575701" cy="4303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119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:a16="http://schemas.microsoft.com/office/drawing/2014/main" id="{180E8BE1-5A8C-495F-83AA-959732A44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927725"/>
            <a:ext cx="22034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516981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106"/>
            </a:lvl1pPr>
            <a:lvl2pPr marL="443777" indent="0">
              <a:buNone/>
              <a:defRPr sz="2718"/>
            </a:lvl2pPr>
            <a:lvl3pPr marL="887553" indent="0">
              <a:buNone/>
              <a:defRPr sz="2330"/>
            </a:lvl3pPr>
            <a:lvl4pPr marL="1331330" indent="0">
              <a:buNone/>
              <a:defRPr sz="1941"/>
            </a:lvl4pPr>
            <a:lvl5pPr marL="1775106" indent="0">
              <a:buNone/>
              <a:defRPr sz="1941"/>
            </a:lvl5pPr>
            <a:lvl6pPr marL="2218883" indent="0">
              <a:buNone/>
              <a:defRPr sz="1941"/>
            </a:lvl6pPr>
            <a:lvl7pPr marL="2662660" indent="0">
              <a:buNone/>
              <a:defRPr sz="1941"/>
            </a:lvl7pPr>
            <a:lvl8pPr marL="3106436" indent="0">
              <a:buNone/>
              <a:defRPr sz="1941"/>
            </a:lvl8pPr>
            <a:lvl9pPr marL="3550213" indent="0">
              <a:buNone/>
              <a:defRPr sz="1941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3669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44" y="969678"/>
            <a:ext cx="8851227" cy="5396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128344" y="130974"/>
            <a:ext cx="8851228" cy="533990"/>
          </a:xfrm>
        </p:spPr>
        <p:txBody>
          <a:bodyPr/>
          <a:lstStyle>
            <a:lvl1pPr>
              <a:defRPr sz="31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A0702FD5-2CA6-4269-AFBC-6AA20AEA3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04595F0D-CA10-4E1B-8AD7-F0DB74DC01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24B72-08C1-4C47-832D-1D6F1133BC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8878188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398456" y="773147"/>
            <a:ext cx="7745543" cy="6128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City-of-Detroit-Logo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251" y="183274"/>
            <a:ext cx="1488685" cy="148868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601242"/>
            <a:ext cx="9144000" cy="25675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1625400" y="773147"/>
            <a:ext cx="6988375" cy="6128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59002" y="2110154"/>
            <a:ext cx="7654774" cy="40160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02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3" r:id="rId3"/>
    <p:sldLayoutId id="2147483668" r:id="rId4"/>
    <p:sldLayoutId id="2147483671" r:id="rId5"/>
    <p:sldLayoutId id="2147483672" r:id="rId6"/>
    <p:sldLayoutId id="2147483705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200" b="1" kern="1200">
          <a:solidFill>
            <a:srgbClr val="FFFFFF"/>
          </a:solidFill>
          <a:latin typeface="+mj-lt"/>
          <a:ea typeface="+mj-ea"/>
          <a:cs typeface="Arial Black"/>
        </a:defRPr>
      </a:lvl1pPr>
    </p:titleStyle>
    <p:bodyStyle>
      <a:lvl1pPr marL="223838" indent="-22383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84163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5988" indent="-28575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62063" indent="-29368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8575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F4647C8-591D-4104-B196-ACEF80CA5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538" y="144463"/>
            <a:ext cx="888841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70408C-A1D9-4E16-B062-259B07D72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8" y="969963"/>
            <a:ext cx="888841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751828BE-D435-40D9-8C2D-89D30E3D2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28663"/>
            <a:ext cx="8978900" cy="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16D557A2-44A6-4CD7-8E80-7D03BE927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538" y="6489700"/>
            <a:ext cx="2849562" cy="223838"/>
          </a:xfrm>
          <a:prstGeom prst="rect">
            <a:avLst/>
          </a:prstGeom>
        </p:spPr>
        <p:txBody>
          <a:bodyPr/>
          <a:lstStyle>
            <a:lvl1pPr defTabSz="1018705" eaLnBrk="1" fontAlgn="auto" hangingPunct="1">
              <a:spcBef>
                <a:spcPts val="0"/>
              </a:spcBef>
              <a:spcAft>
                <a:spcPts val="0"/>
              </a:spcAft>
              <a:defRPr sz="882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C262285-9E62-48CF-BB7B-6234CDB82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27838" y="6489700"/>
            <a:ext cx="2133600" cy="223838"/>
          </a:xfrm>
          <a:prstGeom prst="rect">
            <a:avLst/>
          </a:prstGeom>
        </p:spPr>
        <p:txBody>
          <a:bodyPr/>
          <a:lstStyle>
            <a:lvl1pPr algn="r" defTabSz="1018705" eaLnBrk="1" fontAlgn="auto" hangingPunct="1">
              <a:spcBef>
                <a:spcPts val="0"/>
              </a:spcBef>
              <a:spcAft>
                <a:spcPts val="0"/>
              </a:spcAft>
              <a:defRPr sz="882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6A0B90-DE55-4356-ACDC-5284AFFB7D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93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 dir="d"/>
  </p:transition>
  <p:hf hdr="0" ftr="0" dt="0"/>
  <p:txStyles>
    <p:titleStyle>
      <a:lvl1pPr algn="l" defTabSz="887413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87413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2pPr>
      <a:lvl3pPr algn="l" defTabSz="887413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3pPr>
      <a:lvl4pPr algn="l" defTabSz="887413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4pPr>
      <a:lvl5pPr algn="l" defTabSz="887413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5pPr>
      <a:lvl6pPr marL="457200" algn="l" defTabSz="887413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6pPr>
      <a:lvl7pPr marL="914400" algn="l" defTabSz="887413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7pPr>
      <a:lvl8pPr marL="1371600" algn="l" defTabSz="887413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8pPr>
      <a:lvl9pPr marL="1828800" algn="l" defTabSz="887413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31788" indent="-331788" algn="l" defTabSz="88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76225" algn="l" defTabSz="88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08075" indent="-220663" algn="l" defTabSz="88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52575" indent="-220663" algn="l" defTabSz="88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488" indent="-220663" algn="l" defTabSz="88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398456" y="773147"/>
            <a:ext cx="7745543" cy="6128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City-of-Detroit-Logo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251" y="183274"/>
            <a:ext cx="1488685" cy="148868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601242"/>
            <a:ext cx="9144000" cy="25675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964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pictures.net/view-image.php?image=78007&amp;picture=small-house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intera@detroimi.gov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troitmi.gov/hrd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onPlancomments@detroitmi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troitmi.gov/document/citizens-participation-plan-revised-10-17-22" TargetMode="External"/><Relationship Id="rId2" Type="http://schemas.openxmlformats.org/officeDocument/2006/relationships/hyperlink" Target="http://www.detroitmi.gov/hr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nPlancomments@detroitmi.go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hrd@detroitmi.gov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85010"/>
            <a:ext cx="8961120" cy="17907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2023</a:t>
            </a:r>
            <a:b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ANNUAL ACTION PLAN </a:t>
            </a:r>
            <a:b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b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4900" dirty="0">
                <a:solidFill>
                  <a:srgbClr val="002060"/>
                </a:solidFill>
                <a:latin typeface="Arial Black" panose="020B0A04020102020204" pitchFamily="34" charset="0"/>
              </a:rPr>
              <a:t>WELCOME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9181C6-2BF7-4ED5-7B58-0A8BBFFD03D4}"/>
              </a:ext>
            </a:extLst>
          </p:cNvPr>
          <p:cNvSpPr txBox="1"/>
          <p:nvPr/>
        </p:nvSpPr>
        <p:spPr>
          <a:xfrm>
            <a:off x="2362200" y="4438561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City-Wide</a:t>
            </a:r>
          </a:p>
          <a:p>
            <a:pPr algn="ctr"/>
            <a:r>
              <a:rPr lang="en-US" dirty="0"/>
              <a:t>Virtual Public Meeting</a:t>
            </a:r>
          </a:p>
          <a:p>
            <a:pPr algn="ctr"/>
            <a:r>
              <a:rPr lang="en-US" dirty="0"/>
              <a:t>Wednesday, June 7, 2023</a:t>
            </a:r>
          </a:p>
          <a:p>
            <a:pPr algn="ctr"/>
            <a:r>
              <a:rPr lang="en-US" dirty="0"/>
              <a:t>6:00 -7:00 pm</a:t>
            </a:r>
          </a:p>
        </p:txBody>
      </p:sp>
    </p:spTree>
    <p:extLst>
      <p:ext uri="{BB962C8B-B14F-4D97-AF65-F5344CB8AC3E}">
        <p14:creationId xmlns:p14="http://schemas.microsoft.com/office/powerpoint/2010/main" val="399596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638458"/>
              </p:ext>
            </p:extLst>
          </p:nvPr>
        </p:nvGraphicFramePr>
        <p:xfrm>
          <a:off x="1598085" y="1851218"/>
          <a:ext cx="6678621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ject 2"/>
          <p:cNvSpPr txBox="1"/>
          <p:nvPr/>
        </p:nvSpPr>
        <p:spPr>
          <a:xfrm>
            <a:off x="1598085" y="815782"/>
            <a:ext cx="7545915" cy="3711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05426" marR="3810" indent="-1496378">
              <a:lnSpc>
                <a:spcPts val="3240"/>
              </a:lnSpc>
            </a:pPr>
            <a:r>
              <a:rPr sz="2400" b="1" spc="-41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C</a:t>
            </a:r>
            <a:r>
              <a:rPr sz="2400" b="1" spc="-1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i</a:t>
            </a:r>
            <a:r>
              <a:rPr sz="2400" b="1" spc="-26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t</a:t>
            </a:r>
            <a:r>
              <a:rPr sz="2400" b="1" spc="-1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y</a:t>
            </a:r>
            <a:r>
              <a:rPr sz="2400" b="1" spc="-6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sz="2400" b="1" spc="-34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o</a:t>
            </a:r>
            <a:r>
              <a:rPr sz="2400" b="1" spc="-11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f</a:t>
            </a:r>
            <a:r>
              <a:rPr sz="2400" b="1" spc="-3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sz="2400" b="1" spc="-49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De</a:t>
            </a:r>
            <a:r>
              <a:rPr sz="2400" b="1" spc="-26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t</a:t>
            </a:r>
            <a:r>
              <a:rPr sz="2400" b="1" spc="-83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r</a:t>
            </a:r>
            <a:r>
              <a:rPr sz="2400" b="1" spc="-3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oi</a:t>
            </a:r>
            <a:r>
              <a:rPr sz="2400" b="1" spc="-11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t</a:t>
            </a:r>
            <a:r>
              <a:rPr sz="2400" b="1" spc="-53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lang="en-US" sz="2400" b="1" spc="-41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Funding</a:t>
            </a:r>
            <a:r>
              <a:rPr sz="2400" b="1" spc="-6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sz="2400" b="1" spc="-4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A</a:t>
            </a:r>
            <a:r>
              <a:rPr sz="2400" b="1" spc="-1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ll</a:t>
            </a:r>
            <a:r>
              <a:rPr sz="2400" b="1" spc="-4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o</a:t>
            </a:r>
            <a:r>
              <a:rPr sz="2400" b="1" spc="-6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ca</a:t>
            </a:r>
            <a:r>
              <a:rPr sz="2400" b="1" spc="-3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t</a:t>
            </a:r>
            <a:r>
              <a:rPr sz="2400" b="1" spc="-23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i</a:t>
            </a:r>
            <a:r>
              <a:rPr sz="2400" b="1" spc="-4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o</a:t>
            </a:r>
            <a:r>
              <a:rPr sz="2400" b="1" spc="-49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n</a:t>
            </a:r>
            <a:r>
              <a:rPr sz="2400" b="1" spc="-34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s</a:t>
            </a:r>
            <a:r>
              <a:rPr lang="en-US"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sz="2400" b="1" spc="-3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20</a:t>
            </a:r>
            <a:r>
              <a:rPr lang="en-US" sz="2400" b="1" spc="-4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05</a:t>
            </a:r>
            <a:r>
              <a:rPr sz="2400" b="1" spc="-7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sz="2400" b="1" spc="-1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–</a:t>
            </a:r>
            <a:r>
              <a:rPr sz="2400" b="1" spc="-41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 </a:t>
            </a:r>
            <a:r>
              <a:rPr sz="2400" b="1" spc="-38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20</a:t>
            </a:r>
            <a:r>
              <a:rPr lang="en-US" sz="2400" b="1" spc="-45" dirty="0">
                <a:solidFill>
                  <a:schemeClr val="bg1"/>
                </a:solidFill>
                <a:latin typeface="Bahnschrift SemiBold" panose="020B0502040204020203" pitchFamily="34" charset="0"/>
                <a:cs typeface="Calibri Light"/>
              </a:rPr>
              <a:t>23</a:t>
            </a:r>
            <a:endParaRPr sz="2400" b="1" dirty="0">
              <a:solidFill>
                <a:schemeClr val="bg1"/>
              </a:solidFill>
              <a:latin typeface="Bahnschrift SemiBold" panose="020B0502040204020203" pitchFamily="34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8613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74F9D-79D6-4BF2-9F77-AB041288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400" y="773147"/>
            <a:ext cx="7518600" cy="612898"/>
          </a:xfrm>
        </p:spPr>
        <p:txBody>
          <a:bodyPr/>
          <a:lstStyle/>
          <a:p>
            <a:r>
              <a:rPr lang="en-US" sz="2400" dirty="0">
                <a:latin typeface="Bahnschrift SemiBold" panose="020B0502040204020203" pitchFamily="34" charset="0"/>
              </a:rPr>
              <a:t>Identify &amp; Prioritize Housing &amp; Community Dev Needs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5136B-EB85-44F4-9382-A46B578A07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497" y="3572408"/>
            <a:ext cx="7286286" cy="2675731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400" dirty="0">
                <a:latin typeface="Bahnschrift SemiBold" panose="020B0502040204020203" pitchFamily="34" charset="0"/>
              </a:rPr>
              <a:t>Housing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>
                <a:latin typeface="Bahnschrift SemiBold" panose="020B0502040204020203" pitchFamily="34" charset="0"/>
              </a:rPr>
              <a:t>Economic Development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>
                <a:latin typeface="Bahnschrift SemiBold" panose="020B0502040204020203" pitchFamily="34" charset="0"/>
              </a:rPr>
              <a:t>Public Infrastructure and Neighborhood Services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>
                <a:latin typeface="Bahnschrift SemiBold" panose="020B0502040204020203" pitchFamily="34" charset="0"/>
              </a:rPr>
              <a:t>Community and Public Facilities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>
                <a:latin typeface="Bahnschrift SemiBold" panose="020B0502040204020203" pitchFamily="34" charset="0"/>
              </a:rPr>
              <a:t>Public Services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>
                <a:latin typeface="Bahnschrift SemiBold" panose="020B0502040204020203" pitchFamily="34" charset="0"/>
              </a:rPr>
              <a:t>Homeless Prevention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0479FF2-E90F-4AEA-A529-A2D81D613BC4}"/>
              </a:ext>
            </a:extLst>
          </p:cNvPr>
          <p:cNvSpPr txBox="1">
            <a:spLocks/>
          </p:cNvSpPr>
          <p:nvPr/>
        </p:nvSpPr>
        <p:spPr>
          <a:xfrm>
            <a:off x="735497" y="1829519"/>
            <a:ext cx="8150086" cy="1577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23838" indent="-2238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284163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5988" indent="-28575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2063" indent="-29368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28575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Bahnschrift SemiBold" panose="020B0502040204020203" pitchFamily="34" charset="0"/>
              </a:rPr>
              <a:t>The City’s housing and community development needs were identified and prioritized below using a combination of online </a:t>
            </a:r>
            <a:r>
              <a:rPr lang="en-US" sz="2400" dirty="0">
                <a:solidFill>
                  <a:srgbClr val="002060"/>
                </a:solidFill>
                <a:latin typeface="Bahnschrift SemiBold" panose="020B0502040204020203" pitchFamily="34" charset="0"/>
              </a:rPr>
              <a:t>community needs surveys </a:t>
            </a:r>
            <a:r>
              <a:rPr lang="en-US" sz="2400" dirty="0">
                <a:latin typeface="Bahnschrift SemiBold" panose="020B0502040204020203" pitchFamily="34" charset="0"/>
              </a:rPr>
              <a:t>and analysis of </a:t>
            </a:r>
            <a:r>
              <a:rPr lang="en-US" sz="2400" dirty="0">
                <a:solidFill>
                  <a:srgbClr val="002060"/>
                </a:solidFill>
                <a:latin typeface="Bahnschrift SemiBold" panose="020B0502040204020203" pitchFamily="34" charset="0"/>
              </a:rPr>
              <a:t>demographic</a:t>
            </a:r>
            <a:r>
              <a:rPr lang="en-US" sz="2400" dirty="0">
                <a:latin typeface="Bahnschrift SemiBold" panose="020B0502040204020203" pitchFamily="34" charset="0"/>
              </a:rPr>
              <a:t>, </a:t>
            </a:r>
            <a:r>
              <a:rPr lang="en-US" sz="2400" dirty="0">
                <a:solidFill>
                  <a:srgbClr val="002060"/>
                </a:solidFill>
                <a:latin typeface="Bahnschrift SemiBold" panose="020B0502040204020203" pitchFamily="34" charset="0"/>
              </a:rPr>
              <a:t>housing, </a:t>
            </a:r>
            <a:r>
              <a:rPr lang="en-US" sz="2400" dirty="0">
                <a:latin typeface="Bahnschrift SemiBold" panose="020B0502040204020203" pitchFamily="34" charset="0"/>
              </a:rPr>
              <a:t>and </a:t>
            </a:r>
            <a:r>
              <a:rPr lang="en-US" sz="2400" dirty="0">
                <a:solidFill>
                  <a:srgbClr val="002060"/>
                </a:solidFill>
                <a:latin typeface="Bahnschrift SemiBold" panose="020B0502040204020203" pitchFamily="34" charset="0"/>
              </a:rPr>
              <a:t>economic</a:t>
            </a:r>
            <a:r>
              <a:rPr lang="en-US" sz="2400" dirty="0">
                <a:latin typeface="Bahnschrift SemiBold" panose="020B0502040204020203" pitchFamily="34" charset="0"/>
              </a:rPr>
              <a:t> data:</a:t>
            </a:r>
          </a:p>
        </p:txBody>
      </p:sp>
    </p:spTree>
    <p:extLst>
      <p:ext uri="{BB962C8B-B14F-4D97-AF65-F5344CB8AC3E}">
        <p14:creationId xmlns:p14="http://schemas.microsoft.com/office/powerpoint/2010/main" val="95108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400" y="773147"/>
            <a:ext cx="7518600" cy="612898"/>
          </a:xfrm>
        </p:spPr>
        <p:txBody>
          <a:bodyPr/>
          <a:lstStyle/>
          <a:p>
            <a:r>
              <a:rPr lang="en-US" dirty="0"/>
              <a:t>COMMUNITY DEVELOPMENT BLOCK GRANT (CDBG)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590051"/>
              </p:ext>
            </p:extLst>
          </p:nvPr>
        </p:nvGraphicFramePr>
        <p:xfrm>
          <a:off x="2029577" y="2140419"/>
          <a:ext cx="5364000" cy="4391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9669">
                  <a:extLst>
                    <a:ext uri="{9D8B030D-6E8A-4147-A177-3AD203B41FA5}">
                      <a16:colId xmlns:a16="http://schemas.microsoft.com/office/drawing/2014/main" val="4020895716"/>
                    </a:ext>
                  </a:extLst>
                </a:gridCol>
                <a:gridCol w="1454331">
                  <a:extLst>
                    <a:ext uri="{9D8B030D-6E8A-4147-A177-3AD203B41FA5}">
                      <a16:colId xmlns:a16="http://schemas.microsoft.com/office/drawing/2014/main" val="2644203126"/>
                    </a:ext>
                  </a:extLst>
                </a:gridCol>
              </a:tblGrid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Admin/Planning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$6,806,152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50727068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Demolition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38450148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Economic Development (Summer Job Program &amp; Training)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$1,500,000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17748359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Home Rehabilitation (incl Lead and service delivery costs)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$7,108,756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06737095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Public Improvements/Pre-development</a:t>
                      </a:r>
                      <a:r>
                        <a:rPr lang="en-US" sz="1100" u="none" strike="noStrike" baseline="0" dirty="0">
                          <a:effectLst/>
                        </a:rPr>
                        <a:t> Affordable Housing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$6,122,201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4674734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Public Facility Rehabilitation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$1,000,000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8346031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Public Service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$2,552,307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27302613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Homeless Public Service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$2,552,307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6198038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Down Payment Assistance Program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8306114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Section 108 Loan Repayments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$5,211,847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9323223"/>
                  </a:ext>
                </a:extLst>
              </a:tr>
              <a:tr h="3953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87336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41279" y="1586421"/>
            <a:ext cx="4295009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/>
              <a:t>2023-24 Project/Activity Expenditure Budget</a:t>
            </a:r>
          </a:p>
        </p:txBody>
      </p:sp>
    </p:spTree>
    <p:extLst>
      <p:ext uri="{BB962C8B-B14F-4D97-AF65-F5344CB8AC3E}">
        <p14:creationId xmlns:p14="http://schemas.microsoft.com/office/powerpoint/2010/main" val="132619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97" y="426550"/>
            <a:ext cx="7524003" cy="970450"/>
          </a:xfrm>
        </p:spPr>
        <p:txBody>
          <a:bodyPr/>
          <a:lstStyle/>
          <a:p>
            <a:r>
              <a:rPr lang="en-US" sz="2400" dirty="0"/>
              <a:t>2023-24 ACTIVITY EXPENDITURE BUDGET (CDBG)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62745201"/>
              </p:ext>
            </p:extLst>
          </p:nvPr>
        </p:nvGraphicFramePr>
        <p:xfrm>
          <a:off x="530086" y="1396998"/>
          <a:ext cx="8613913" cy="632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93510"/>
              </p:ext>
            </p:extLst>
          </p:nvPr>
        </p:nvGraphicFramePr>
        <p:xfrm>
          <a:off x="9245048" y="4817607"/>
          <a:ext cx="3238500" cy="163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4020895716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644203126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Admin/Planning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6,806,152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5072706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Demolition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384501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Economic Development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1,500,000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177483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Home Rehabilitation (incl Lead)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7,108,756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067370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Public Improvements/Pre-dvpt Affr</a:t>
                      </a:r>
                      <a:r>
                        <a:rPr lang="en-US" sz="1100" u="none" strike="noStrike" baseline="0" dirty="0">
                          <a:effectLst/>
                        </a:rPr>
                        <a:t> Hsg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6,122,201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46747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Public Facility Rehabilitation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1,000,000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83460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Public Service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5,104,614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273026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Section 108 Loan Repayments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5,211,847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78210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070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65631CB5-5D5C-4709-BB6C-683143116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0063" y="887056"/>
            <a:ext cx="6931037" cy="40461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 New 2020-2024 NRSAs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BA01F8-9E94-4FC6-A52C-7E993487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B8F96A-23A5-44E0-872F-56178A144AC3}"/>
              </a:ext>
            </a:extLst>
          </p:cNvPr>
          <p:cNvSpPr/>
          <p:nvPr/>
        </p:nvSpPr>
        <p:spPr>
          <a:xfrm>
            <a:off x="0" y="0"/>
            <a:ext cx="927652" cy="3445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938" y="1510552"/>
            <a:ext cx="7098748" cy="459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04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AAA1-CDDC-8BAC-EDA3-302263D4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90368-210B-9C26-A030-ACEFB8248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1" y="1788379"/>
            <a:ext cx="8042274" cy="4303713"/>
          </a:xfrm>
        </p:spPr>
        <p:txBody>
          <a:bodyPr/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COMMUNITY RESOURCES</a:t>
            </a:r>
          </a:p>
        </p:txBody>
      </p:sp>
    </p:spTree>
    <p:extLst>
      <p:ext uri="{BB962C8B-B14F-4D97-AF65-F5344CB8AC3E}">
        <p14:creationId xmlns:p14="http://schemas.microsoft.com/office/powerpoint/2010/main" val="3148186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COMMUNITY RESOURCES</a:t>
            </a:r>
          </a:p>
        </p:txBody>
      </p:sp>
      <p:pic>
        <p:nvPicPr>
          <p:cNvPr id="4" name="Picture 3" descr="A black and white house&#10;&#10;Description automatically generated with medium confidence">
            <a:extLst>
              <a:ext uri="{FF2B5EF4-FFF2-40B4-BE49-F238E27FC236}">
                <a16:creationId xmlns:a16="http://schemas.microsoft.com/office/drawing/2014/main" id="{BEBBF3CC-6D14-6050-92AC-1C3FA048C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110" y="1833720"/>
            <a:ext cx="4239815" cy="43718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49E416-663E-5B90-81FD-6BC035D0A2D5}"/>
              </a:ext>
            </a:extLst>
          </p:cNvPr>
          <p:cNvSpPr txBox="1"/>
          <p:nvPr/>
        </p:nvSpPr>
        <p:spPr>
          <a:xfrm>
            <a:off x="4352925" y="1748909"/>
            <a:ext cx="4868465" cy="51090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Coordinated Assessment Model (CAM) – 313-305-0311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Detroit Housing Resource Help Line – 866-313-2520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Renew Detroit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CDBG Home Repair related question contact: Anna Pinter email: </a:t>
            </a:r>
            <a:r>
              <a:rPr lang="en-US" sz="2400" dirty="0">
                <a:hlinkClick r:id="rId4"/>
              </a:rPr>
              <a:t>pintera@detroimi.gov</a:t>
            </a:r>
            <a:endParaRPr lang="en-US" sz="2400" dirty="0"/>
          </a:p>
          <a:p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9591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CITY WEBSITE REFERENCES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dirty="0">
                <a:hlinkClick r:id="rId2"/>
              </a:rPr>
              <a:t>www.detroitmi.gov/hrd</a:t>
            </a:r>
            <a:endParaRPr lang="en-US" sz="4400" dirty="0"/>
          </a:p>
          <a:p>
            <a:pPr>
              <a:buFont typeface="Wingdings" panose="05000000000000000000" pitchFamily="2" charset="2"/>
              <a:buChar char="v"/>
            </a:pPr>
            <a:endParaRPr lang="en-US" sz="4400" dirty="0"/>
          </a:p>
          <a:p>
            <a:pPr>
              <a:buFont typeface="Wingdings" panose="05000000000000000000" pitchFamily="2" charset="2"/>
              <a:buChar char="v"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0" indent="0">
              <a:buNone/>
            </a:pPr>
            <a:endParaRPr lang="en-US" sz="4400" dirty="0"/>
          </a:p>
          <a:p>
            <a:pPr>
              <a:buFont typeface="Wingdings" panose="05000000000000000000" pitchFamily="2" charset="2"/>
              <a:buChar char="v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45375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74F9D-79D6-4BF2-9F77-AB041288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800" y="773147"/>
            <a:ext cx="6096200" cy="612898"/>
          </a:xfrm>
        </p:spPr>
        <p:txBody>
          <a:bodyPr/>
          <a:lstStyle/>
          <a:p>
            <a:r>
              <a:rPr lang="en-US" sz="3200" dirty="0">
                <a:latin typeface="Bahnschrift SemiBold" panose="020B0502040204020203" pitchFamily="34" charset="0"/>
              </a:rPr>
              <a:t>Public Participation</a:t>
            </a:r>
            <a:endParaRPr lang="en-US" sz="32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0479FF2-E90F-4AEA-A529-A2D81D613BC4}"/>
              </a:ext>
            </a:extLst>
          </p:cNvPr>
          <p:cNvSpPr txBox="1">
            <a:spLocks/>
          </p:cNvSpPr>
          <p:nvPr/>
        </p:nvSpPr>
        <p:spPr>
          <a:xfrm>
            <a:off x="735497" y="1829518"/>
            <a:ext cx="8150086" cy="41140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23838" indent="-2238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284163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5988" indent="-28575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2063" indent="-29368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28575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887553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000" dirty="0">
              <a:latin typeface="Bahnschrift Light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CE243-8DDC-46DA-93F9-6EB2E5C4C5F0}"/>
              </a:ext>
            </a:extLst>
          </p:cNvPr>
          <p:cNvSpPr txBox="1"/>
          <p:nvPr/>
        </p:nvSpPr>
        <p:spPr>
          <a:xfrm>
            <a:off x="438150" y="2033027"/>
            <a:ext cx="8267700" cy="2677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>
                <a:latin typeface="Bahnschrift Light" panose="020B0502040204020203" pitchFamily="34" charset="0"/>
              </a:rPr>
              <a:t>Question and Answer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>
                <a:latin typeface="Bahnschrift Light" panose="020B0502040204020203" pitchFamily="34" charset="0"/>
              </a:rPr>
              <a:t>Comments </a:t>
            </a:r>
            <a:r>
              <a:rPr lang="en-US" sz="2800" dirty="0">
                <a:latin typeface="Bahnschrift Light" panose="020B0502040204020203" pitchFamily="34" charset="0"/>
              </a:rPr>
              <a:t>(Conplancomments@detroitmi.gov)</a:t>
            </a:r>
          </a:p>
        </p:txBody>
      </p:sp>
    </p:spTree>
    <p:extLst>
      <p:ext uri="{BB962C8B-B14F-4D97-AF65-F5344CB8AC3E}">
        <p14:creationId xmlns:p14="http://schemas.microsoft.com/office/powerpoint/2010/main" val="188409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AFE0D-9A33-A9D0-F985-94F167965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   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C2390-E4C0-1393-9E96-9D270DF41B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8695" y="1909065"/>
            <a:ext cx="7645400" cy="315188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1. </a:t>
            </a:r>
            <a:r>
              <a:rPr lang="en-US" dirty="0"/>
              <a:t>Introduction and Citizen Participation – </a:t>
            </a:r>
            <a:r>
              <a:rPr lang="en-US" b="1" i="1" dirty="0"/>
              <a:t>Marlene Robinson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Overview of the Consolidated/Annual Action Plan with Funding Allocations and the</a:t>
            </a:r>
          </a:p>
          <a:p>
            <a:pPr marL="0" indent="0">
              <a:buNone/>
            </a:pPr>
            <a:r>
              <a:rPr lang="en-US" dirty="0"/>
              <a:t>    2023-24 Proposed Budgeted Projects &amp; Activities – </a:t>
            </a:r>
            <a:r>
              <a:rPr lang="en-US" b="1" i="1" dirty="0"/>
              <a:t>Warren Duncan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Neighborhood Beautification Grant </a:t>
            </a:r>
            <a:r>
              <a:rPr lang="en-US"/>
              <a:t>Program and NOF ARPA – </a:t>
            </a:r>
            <a:r>
              <a:rPr lang="en-US" b="1" i="1"/>
              <a:t>Tamra Hardy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Community Resources – </a:t>
            </a:r>
            <a:r>
              <a:rPr lang="en-US" b="1" i="1" dirty="0"/>
              <a:t>Jennifer Mahone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8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FEB-7628-253D-9B62-7A158FAA2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Annual Action Plan – Citizen Participation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C2A67-DA9E-307F-83C2-8C90E7EE41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0120" y="1781140"/>
            <a:ext cx="3575701" cy="4303713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Citizen Comments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Citizens will have an opportunity to comment at the end of the presentation. Please write questions and comments in the “Chat” or “raise your hand” during Q &amp; A.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Citizen comments are received by the following methods: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AutoNum type="arabicPeriod"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Virtual </a:t>
            </a:r>
            <a:r>
              <a:rPr lang="en-US" u="sng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Hearings</a:t>
            </a: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solidFill>
                  <a:srgbClr val="4141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June 1 and 7, 2023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US" dirty="0">
              <a:solidFill>
                <a:srgbClr val="41414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 startAt="2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riting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at: Housing &amp;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Revitalization Department, Grants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Management section, 2 Woodward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Ave, Ste. 908, Detroit MI, 48226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SzPts val="1400"/>
              <a:buFont typeface="Times New Roman" panose="02020603050405020304" pitchFamily="18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3362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41414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3362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41414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3362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41414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3362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76320-7C22-B6AE-3ECB-7BE3D5887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9587" y="2048256"/>
            <a:ext cx="3575701" cy="4303713"/>
          </a:xfrm>
        </p:spPr>
        <p:txBody>
          <a:bodyPr/>
          <a:lstStyle/>
          <a:p>
            <a:pPr marL="342900" marR="0" lvl="0" indent="-34290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SzPts val="1400"/>
              <a:buAutoNum type="arabicPeriod" startAt="2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Via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at:</a:t>
            </a: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ConPlancomments@detroitmi.gov</a:t>
            </a:r>
            <a:endParaRPr lang="en-US" sz="16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solidFill>
                  <a:srgbClr val="4141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elephone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1-313-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224-6380,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Hours:</a:t>
            </a: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Monday to Friday from 8:30am-4:30pm</a:t>
            </a: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 of Neighborhood </a:t>
            </a:r>
            <a:r>
              <a:rPr lang="en-US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</a:p>
          <a:p>
            <a:pPr marL="0" marR="0" indent="0" algn="just">
              <a:lnSpc>
                <a:spcPct val="103000"/>
              </a:lnSpc>
              <a:spcBef>
                <a:spcPts val="0"/>
              </a:spcBef>
              <a:spcAft>
                <a:spcPts val="15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City Council person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D65DE-9583-8F57-5C82-A2F871BE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Annual Action Plan – Citizen Participation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29823-5EE5-EDE4-95F1-82E51ED9BC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6299" y="1655064"/>
            <a:ext cx="3575701" cy="484098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Citizen Comments</a:t>
            </a:r>
            <a:endParaRPr lang="en-US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>
              <a:spcAft>
                <a:spcPts val="0"/>
              </a:spcAft>
            </a:pPr>
            <a:r>
              <a:rPr lang="en-US" sz="16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public comment period is June 5, 2023 – July 6, 2023. All comments and responses will be reported in our final Action Plan report.  </a:t>
            </a:r>
          </a:p>
          <a:p>
            <a:pPr marL="0"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public hearings will be recorded and available on HRD's Facebook page.  The presentation slides will be available on HRD website </a:t>
            </a:r>
            <a:r>
              <a:rPr lang="en-US" sz="1600" u="sng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www.detroitmi.gov/hrd</a:t>
            </a:r>
            <a:r>
              <a:rPr lang="en-US" sz="16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provide an equal opportunity to participate in today’s public meeting, HRD has provided American Sign Language (ASL) interpreters for individuals.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41414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>
              <a:spcAft>
                <a:spcPts val="0"/>
              </a:spcAft>
            </a:pPr>
            <a:r>
              <a:rPr lang="en-US" sz="1600" dirty="0">
                <a:solidFill>
                  <a:srgbClr val="4141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HRD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itizen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articipation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lan: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https://detroitmi.gov/document/citizens-participation-plan-revised-10-17-22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       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24216-EE9A-451D-D806-5E01982D80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9200" y="1678651"/>
            <a:ext cx="3575701" cy="4406202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public hearings will focus on the Action Plan and is </a:t>
            </a:r>
            <a:r>
              <a:rPr lang="en-US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discuss funding for organizations or other non-related matters.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4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BCCAB-BCBD-3816-BB22-B9991534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HRD – Community Outreach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6CC81-2518-6ED2-BB85-2A1814F6A8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7147" y="1473377"/>
            <a:ext cx="8141843" cy="5454777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u="sng" dirty="0">
              <a:solidFill>
                <a:srgbClr val="41414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Housing &amp; Revitalization Department (HRD) wants to provide outreach in the community (community engagement) by disseminating resources to low-moderate income persons about HUD funded programs that are administered by the HRD and other related resources.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Community Events:</a:t>
            </a: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HRD will provide:  Resource Table/Vendor Table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Non-profit organizations, block clubs, churches, sororities, fraternities and related community events.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Please email your request to: </a:t>
            </a:r>
            <a:r>
              <a:rPr lang="en-US" u="sng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hrd@detroitmi.gov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u="sng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 Line:</a:t>
            </a:r>
            <a:r>
              <a:rPr lang="en-US" b="1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Community Engagement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u="sng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Include: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4141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ontact information, name of organization, location, date, time, description of event.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141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</a:t>
            </a:r>
            <a:r>
              <a:rPr lang="en-US" dirty="0">
                <a:solidFill>
                  <a:srgbClr val="41414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Thank you for your support!</a:t>
            </a:r>
            <a:r>
              <a:rPr lang="en-US" sz="1400" dirty="0">
                <a:solidFill>
                  <a:srgbClr val="4141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" marR="0" indent="0">
              <a:spcBef>
                <a:spcPts val="0"/>
              </a:spcBef>
              <a:spcAft>
                <a:spcPts val="0"/>
              </a:spcAft>
              <a:buNone/>
              <a:tabLst>
                <a:tab pos="54356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0A1F-5013-5CC5-6BF1-4743F49D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2023 Annual Action Plan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B4492-F023-6CD6-CD73-B4258C535D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0120" y="2112264"/>
            <a:ext cx="7645400" cy="2753351"/>
          </a:xfrm>
        </p:spPr>
        <p:txBody>
          <a:bodyPr/>
          <a:lstStyle/>
          <a:p>
            <a:pPr marL="0" indent="0" algn="ctr">
              <a:buNone/>
            </a:pPr>
            <a:endParaRPr lang="en-US" sz="36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Consolidated Plan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and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Annual Action Plan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990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type="ctrTitle"/>
          </p:nvPr>
        </p:nvSpPr>
        <p:spPr>
          <a:xfrm>
            <a:off x="1507373" y="799050"/>
            <a:ext cx="7417959" cy="49244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9525" algn="l"/>
            <a:r>
              <a:rPr sz="3200" spc="-4" dirty="0">
                <a:solidFill>
                  <a:schemeClr val="bg1"/>
                </a:solidFill>
                <a:latin typeface="Bahnschrift SemiBold" panose="020B0502040204020203" pitchFamily="34" charset="0"/>
              </a:rPr>
              <a:t>C</a:t>
            </a:r>
            <a:r>
              <a:rPr sz="3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on</a:t>
            </a:r>
            <a:r>
              <a:rPr sz="3200" spc="-4" dirty="0">
                <a:solidFill>
                  <a:schemeClr val="bg1"/>
                </a:solidFill>
                <a:latin typeface="Bahnschrift SemiBold" panose="020B0502040204020203" pitchFamily="34" charset="0"/>
              </a:rPr>
              <a:t>s</a:t>
            </a:r>
            <a:r>
              <a:rPr sz="3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olid</a:t>
            </a:r>
            <a:r>
              <a:rPr sz="3200" spc="-49" dirty="0">
                <a:solidFill>
                  <a:schemeClr val="bg1"/>
                </a:solidFill>
                <a:latin typeface="Bahnschrift SemiBold" panose="020B0502040204020203" pitchFamily="34" charset="0"/>
              </a:rPr>
              <a:t>a</a:t>
            </a:r>
            <a:r>
              <a:rPr sz="3200" spc="-4" dirty="0">
                <a:solidFill>
                  <a:schemeClr val="bg1"/>
                </a:solidFill>
                <a:latin typeface="Bahnschrift SemiBold" panose="020B0502040204020203" pitchFamily="34" charset="0"/>
              </a:rPr>
              <a:t>t</a:t>
            </a:r>
            <a:r>
              <a:rPr sz="3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ed</a:t>
            </a:r>
            <a:r>
              <a:rPr sz="3200" spc="8" dirty="0">
                <a:solidFill>
                  <a:schemeClr val="bg1"/>
                </a:solidFill>
                <a:latin typeface="Bahnschrift SemiBold" panose="020B0502040204020203" pitchFamily="34" charset="0"/>
              </a:rPr>
              <a:t> </a:t>
            </a:r>
            <a:r>
              <a:rPr sz="3200" spc="4" dirty="0">
                <a:solidFill>
                  <a:schemeClr val="bg1"/>
                </a:solidFill>
                <a:latin typeface="Bahnschrift SemiBold" panose="020B0502040204020203" pitchFamily="34" charset="0"/>
              </a:rPr>
              <a:t>P</a:t>
            </a:r>
            <a:r>
              <a:rPr sz="3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lan</a:t>
            </a:r>
            <a:r>
              <a:rPr lang="en-US" sz="3200" dirty="0">
                <a:solidFill>
                  <a:schemeClr val="bg1"/>
                </a:solidFill>
                <a:latin typeface="Bahnschrift SemiBold" panose="020B0502040204020203" pitchFamily="34" charset="0"/>
              </a:rPr>
              <a:t> &amp; Annual Action Plan</a:t>
            </a:r>
            <a:endParaRPr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8A14C9-AEA4-4DE9-A348-7F4B571B07DE}"/>
              </a:ext>
            </a:extLst>
          </p:cNvPr>
          <p:cNvSpPr/>
          <p:nvPr/>
        </p:nvSpPr>
        <p:spPr>
          <a:xfrm>
            <a:off x="5382100" y="2164718"/>
            <a:ext cx="3611209" cy="4767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381476" indent="-177800" algn="just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Ci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t</a:t>
            </a:r>
            <a:r>
              <a:rPr lang="en-US" spc="45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y</a:t>
            </a:r>
            <a:r>
              <a:rPr lang="en-US" spc="-116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’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s</a:t>
            </a:r>
            <a:r>
              <a:rPr lang="en-US" spc="-23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a</a:t>
            </a:r>
            <a:r>
              <a:rPr lang="en-US" b="1" spc="-4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pp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li</a:t>
            </a:r>
            <a:r>
              <a:rPr lang="en-US" b="1" spc="-26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c</a:t>
            </a:r>
            <a:r>
              <a:rPr lang="en-US" b="1" spc="-19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a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ti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n</a:t>
            </a:r>
            <a:r>
              <a:rPr lang="en-US" b="1" spc="-15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b="1" spc="-26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t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H</a:t>
            </a:r>
            <a:r>
              <a:rPr lang="en-US" b="1" spc="-19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U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D</a:t>
            </a:r>
            <a:r>
              <a:rPr lang="en-US" b="1" spc="-4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spc="-26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t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spc="-3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r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ece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i</a:t>
            </a:r>
            <a:r>
              <a:rPr lang="en-US" spc="-3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v</a:t>
            </a:r>
            <a:r>
              <a:rPr lang="en-US" spc="-11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e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annual allocation of HUD Grant f</a:t>
            </a:r>
            <a:r>
              <a:rPr lang="en-US" spc="-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unds</a:t>
            </a:r>
          </a:p>
          <a:p>
            <a:pPr marL="177800" marR="381476" indent="-177800" algn="just">
              <a:buFont typeface="Arial" panose="020B0604020202020204" pitchFamily="34" charset="0"/>
              <a:buChar char="•"/>
              <a:defRPr/>
            </a:pPr>
            <a:r>
              <a:rPr lang="en-US" spc="-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Identifies strategic projects and programs to be done using the annual HUD funding</a:t>
            </a:r>
            <a:endParaRPr lang="en-US" dirty="0">
              <a:solidFill>
                <a:prstClr val="black"/>
              </a:solidFill>
              <a:latin typeface="Bahnschrift Light" panose="020B0502040204020203" pitchFamily="34" charset="0"/>
              <a:cs typeface="Calibri"/>
            </a:endParaRPr>
          </a:p>
          <a:p>
            <a:pPr marL="177800" marR="381476" indent="-177800" algn="just">
              <a:buFont typeface="Arial" panose="020B0604020202020204" pitchFamily="34" charset="0"/>
              <a:buChar char="•"/>
              <a:defRPr/>
            </a:pPr>
            <a:r>
              <a:rPr lang="en-US" spc="-11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Supports</a:t>
            </a:r>
            <a:r>
              <a:rPr lang="en-US" spc="-15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spc="-11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the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b="1" spc="-23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s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t</a:t>
            </a:r>
            <a:r>
              <a:rPr lang="en-US" b="1" spc="-4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r</a:t>
            </a:r>
            <a:r>
              <a:rPr lang="en-US" b="1" spc="-19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a</a:t>
            </a:r>
            <a:r>
              <a:rPr lang="en-US" b="1" spc="-26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t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e</a:t>
            </a:r>
            <a:r>
              <a:rPr lang="en-US" b="1" spc="-15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g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i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e</a:t>
            </a:r>
            <a:r>
              <a:rPr lang="en-US" b="1" spc="-4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s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,</a:t>
            </a:r>
            <a:r>
              <a:rPr lang="en-US" b="1" spc="-1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b="1" spc="-23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g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als,</a:t>
            </a:r>
            <a:r>
              <a:rPr lang="en-US" b="1" spc="-15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&amp;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o</a:t>
            </a:r>
            <a:r>
              <a:rPr lang="en-US" b="1" spc="-4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b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j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ec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ti</a:t>
            </a:r>
            <a:r>
              <a:rPr lang="en-US" b="1" spc="-34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v</a:t>
            </a:r>
            <a:r>
              <a:rPr lang="en-US" b="1" spc="-8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e</a:t>
            </a:r>
            <a:r>
              <a:rPr lang="en-US" b="1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s</a:t>
            </a:r>
            <a:r>
              <a:rPr lang="en-US" b="1" spc="-4" dirty="0">
                <a:solidFill>
                  <a:srgbClr val="002060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f</a:t>
            </a:r>
            <a:r>
              <a:rPr lang="en-US" spc="-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spc="-11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the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C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spc="-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ns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o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li</a:t>
            </a:r>
            <a:r>
              <a:rPr lang="en-US" spc="-4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d</a:t>
            </a:r>
            <a:r>
              <a:rPr lang="en-US" spc="-19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a</a:t>
            </a:r>
            <a:r>
              <a:rPr lang="en-US" spc="-26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t</a:t>
            </a:r>
            <a:r>
              <a:rPr lang="en-US" spc="-8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e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d</a:t>
            </a:r>
            <a:r>
              <a:rPr lang="en-US" spc="-15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P</a:t>
            </a: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lan</a:t>
            </a:r>
          </a:p>
          <a:p>
            <a:pPr marL="177800" marR="381476" indent="-177800" algn="just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 Leverages private sector, state, and local  general funds investment</a:t>
            </a:r>
          </a:p>
          <a:p>
            <a:pPr marL="177800" marR="381476" indent="-177800" algn="just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Bahnschrift Light" panose="020B0502040204020203" pitchFamily="34" charset="0"/>
                <a:cs typeface="Calibri"/>
              </a:rPr>
              <a:t>FY 2023-24 Annual Action Plan is the 4th year of 5-yr Consolidated Plan </a:t>
            </a:r>
          </a:p>
          <a:p>
            <a:pPr marL="50292" marR="582930">
              <a:lnSpc>
                <a:spcPts val="1943"/>
              </a:lnSpc>
              <a:defRPr/>
            </a:pPr>
            <a:endParaRPr lang="en-US" sz="2000" dirty="0">
              <a:solidFill>
                <a:prstClr val="black"/>
              </a:solidFill>
              <a:latin typeface="Bahnschrift Light" panose="020B0502040204020203" pitchFamily="34" charset="0"/>
              <a:cs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038E88-D022-42A4-94C3-4B4EC7C51FF0}"/>
              </a:ext>
            </a:extLst>
          </p:cNvPr>
          <p:cNvCxnSpPr>
            <a:cxnSpLocks/>
          </p:cNvCxnSpPr>
          <p:nvPr/>
        </p:nvCxnSpPr>
        <p:spPr>
          <a:xfrm>
            <a:off x="5308253" y="1842016"/>
            <a:ext cx="0" cy="471118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3FADC5F-FFE4-4F26-A305-66A9B5C6B900}"/>
              </a:ext>
            </a:extLst>
          </p:cNvPr>
          <p:cNvSpPr txBox="1"/>
          <p:nvPr/>
        </p:nvSpPr>
        <p:spPr>
          <a:xfrm>
            <a:off x="444506" y="1826164"/>
            <a:ext cx="471605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Consolidated Plan – FY 2020-2024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94CDB7-BBA8-4984-867F-9700BCA1BCDB}"/>
              </a:ext>
            </a:extLst>
          </p:cNvPr>
          <p:cNvSpPr txBox="1"/>
          <p:nvPr/>
        </p:nvSpPr>
        <p:spPr>
          <a:xfrm>
            <a:off x="5308254" y="1808059"/>
            <a:ext cx="37589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Annual Action Plan FY 2023-24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E86C11-49BB-4EA2-A55D-11ACD2798CA4}"/>
              </a:ext>
            </a:extLst>
          </p:cNvPr>
          <p:cNvSpPr txBox="1"/>
          <p:nvPr/>
        </p:nvSpPr>
        <p:spPr>
          <a:xfrm>
            <a:off x="296810" y="2243384"/>
            <a:ext cx="4863752" cy="4185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Bahnschrift Light" panose="020B0502040204020203" pitchFamily="34" charset="0"/>
              </a:rPr>
              <a:t>City of Detroit receives annual U.S. HUD grants: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altLang="en-US" sz="1700" kern="1200" dirty="0">
                <a:latin typeface="Bahnschrift Light" panose="020B0502040204020203" pitchFamily="34" charset="0"/>
              </a:rPr>
              <a:t>Community Development Block Grant (CDBG),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altLang="en-US" sz="1700" kern="1200" dirty="0">
                <a:latin typeface="Bahnschrift Light" panose="020B0502040204020203" pitchFamily="34" charset="0"/>
              </a:rPr>
              <a:t>HOME Investment Partnership (HOME) Program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altLang="en-US" sz="1700" kern="1200" dirty="0">
                <a:latin typeface="Bahnschrift Light" panose="020B0502040204020203" pitchFamily="34" charset="0"/>
              </a:rPr>
              <a:t>Emergency Solutions Grant (ESG),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altLang="en-US" sz="1700" kern="1200" dirty="0">
                <a:latin typeface="Bahnschrift Light" panose="020B0502040204020203" pitchFamily="34" charset="0"/>
              </a:rPr>
              <a:t>Housing Opportunities for Persons with AIDS (HOPWA)</a:t>
            </a:r>
          </a:p>
          <a:p>
            <a:pPr algn="just"/>
            <a:endParaRPr lang="en-US" sz="1700" dirty="0">
              <a:latin typeface="Bahnschrift Light" panose="020B05020402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Bahnschrift Light" panose="020B0502040204020203" pitchFamily="34" charset="0"/>
              </a:rPr>
              <a:t>HUD requires us to identify and prioritize the City’s housing &amp; community development needs and set five-year goals for use of grants in the plan</a:t>
            </a:r>
          </a:p>
          <a:p>
            <a:pPr algn="just"/>
            <a:endParaRPr lang="en-US" sz="1700" dirty="0">
              <a:latin typeface="Bahnschrift Light" panose="020B05020402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Bahnschrift Light" panose="020B0502040204020203" pitchFamily="34" charset="0"/>
              </a:rPr>
              <a:t>Input from diverse  stakeholders such as residents, community leaders, non-profits, and private sector to create the plan</a:t>
            </a:r>
          </a:p>
        </p:txBody>
      </p:sp>
    </p:spTree>
    <p:extLst>
      <p:ext uri="{BB962C8B-B14F-4D97-AF65-F5344CB8AC3E}">
        <p14:creationId xmlns:p14="http://schemas.microsoft.com/office/powerpoint/2010/main" val="2526168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/>
          <p:nvPr/>
        </p:nvSpPr>
        <p:spPr>
          <a:xfrm>
            <a:off x="1593158" y="893925"/>
            <a:ext cx="760076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 defTabSz="685800">
              <a:lnSpc>
                <a:spcPts val="2348"/>
              </a:lnSpc>
              <a:defRPr/>
            </a:pPr>
            <a:r>
              <a:rPr sz="2400" b="1" spc="-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C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on</a:t>
            </a:r>
            <a:r>
              <a:rPr sz="24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s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o</a:t>
            </a:r>
            <a:r>
              <a:rPr sz="2400" b="1" spc="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li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d</a:t>
            </a:r>
            <a:r>
              <a:rPr sz="2400" b="1" spc="-4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a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te</a:t>
            </a:r>
            <a:r>
              <a:rPr sz="24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d P</a:t>
            </a:r>
            <a:r>
              <a:rPr sz="2400" b="1" spc="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l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a</a:t>
            </a:r>
            <a:r>
              <a:rPr sz="24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n S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t</a:t>
            </a:r>
            <a:r>
              <a:rPr sz="2400" b="1" spc="30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r</a:t>
            </a:r>
            <a:r>
              <a:rPr sz="2400" b="1" spc="-4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a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t</a:t>
            </a:r>
            <a:r>
              <a:rPr sz="2400" b="1" spc="49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e</a:t>
            </a:r>
            <a:r>
              <a:rPr sz="2400" b="1" spc="30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g</a:t>
            </a:r>
            <a:r>
              <a:rPr sz="24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y</a:t>
            </a:r>
            <a:r>
              <a:rPr sz="2400" b="1" spc="15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 </a:t>
            </a:r>
            <a:r>
              <a:rPr sz="24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&amp;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 </a:t>
            </a:r>
            <a:r>
              <a:rPr sz="2400" b="1" spc="-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A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nnual </a:t>
            </a:r>
            <a:r>
              <a:rPr sz="2400" b="1" spc="-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A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ct</a:t>
            </a:r>
            <a:r>
              <a:rPr sz="2400" b="1" spc="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i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o</a:t>
            </a:r>
            <a:r>
              <a:rPr sz="24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n P</a:t>
            </a:r>
            <a:r>
              <a:rPr sz="2400" b="1" spc="4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l</a:t>
            </a:r>
            <a:r>
              <a:rPr sz="2400" b="1" spc="-8" dirty="0">
                <a:solidFill>
                  <a:schemeClr val="bg1"/>
                </a:solidFill>
                <a:latin typeface="Bahnschrift SemiBold" panose="020B0502040204020203" pitchFamily="34" charset="0"/>
                <a:cs typeface="Arial Black"/>
              </a:rPr>
              <a:t>an</a:t>
            </a:r>
            <a:endParaRPr sz="2400" dirty="0">
              <a:solidFill>
                <a:schemeClr val="bg1"/>
              </a:solidFill>
              <a:latin typeface="Bahnschrift SemiBold" panose="020B0502040204020203" pitchFamily="34" charset="0"/>
              <a:cs typeface="Arial Black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12099" y="2198369"/>
            <a:ext cx="1867853" cy="914400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 fontAlgn="base">
              <a:defRPr/>
            </a:pPr>
            <a:r>
              <a:rPr lang="en-US" sz="1050" b="1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Five Year Plan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685800" eaLnBrk="0" fontAlgn="base" hangingPunct="0">
              <a:defRPr/>
            </a:pPr>
            <a:r>
              <a:rPr lang="en-US" sz="105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2020-2024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685800" eaLnBrk="0" fontAlgn="base" hangingPunct="0">
              <a:defRPr/>
            </a:pPr>
            <a:r>
              <a:rPr lang="en-US" sz="90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(Contains Strategies, broad goals, and objectives)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685800">
              <a:lnSpc>
                <a:spcPct val="115000"/>
              </a:lnSpc>
              <a:spcAft>
                <a:spcPts val="750"/>
              </a:spcAft>
              <a:defRPr/>
            </a:pPr>
            <a:r>
              <a:rPr lang="en-US" sz="825" kern="0" dirty="0">
                <a:solidFill>
                  <a:sysClr val="windowText" lastClr="000000"/>
                </a:solidFill>
                <a:latin typeface="Arial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353301" y="3058713"/>
            <a:ext cx="2358799" cy="816057"/>
          </a:xfrm>
          <a:prstGeom prst="straightConnector1">
            <a:avLst/>
          </a:prstGeom>
          <a:noFill/>
          <a:ln w="12700" cap="rnd" cmpd="sng" algn="ctr">
            <a:solidFill>
              <a:srgbClr val="90C226"/>
            </a:solidFill>
            <a:prstDash val="solid"/>
            <a:tailEnd type="triangle"/>
          </a:ln>
          <a:effectLst/>
        </p:spPr>
      </p:cxn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96652" y="3874770"/>
            <a:ext cx="1608494" cy="1072990"/>
          </a:xfrm>
          <a:prstGeom prst="round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defTabSz="685800" fontAlgn="base">
              <a:defRPr/>
            </a:pP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Action Plan</a:t>
            </a:r>
            <a:endParaRPr lang="en-US" sz="105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1: 2020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8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(Contains specific implementing actions to carry out five year strategies, goals and objectives)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186698" y="3874770"/>
            <a:ext cx="1550194" cy="10729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defTabSz="685800" fontAlgn="base">
              <a:defRPr/>
            </a:pP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Action Plan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2: 2021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8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(Contains specific implementing actions to carry out five year strategies, goals and objectives)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893652" y="3874768"/>
            <a:ext cx="1499886" cy="1142417"/>
          </a:xfrm>
          <a:prstGeom prst="roundRect">
            <a:avLst/>
          </a:prstGeom>
          <a:gradFill>
            <a:gsLst>
              <a:gs pos="10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>
            <a:innerShdw blurRad="114300">
              <a:prstClr val="black"/>
            </a:innerShdw>
            <a:softEdge rad="12700"/>
          </a:effectLst>
        </p:spPr>
        <p:txBody>
          <a:bodyPr wrap="square">
            <a:noAutofit/>
          </a:bodyPr>
          <a:lstStyle/>
          <a:p>
            <a:pPr defTabSz="685800" fontAlgn="base"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Action Plan</a:t>
            </a:r>
            <a:endParaRPr lang="en-US" sz="10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3: 2022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(Contains specific implementing actions to carry out five year strategies, goals and objectives)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500627" y="3775710"/>
            <a:ext cx="1735972" cy="1241475"/>
          </a:xfrm>
          <a:prstGeom prst="roundRect">
            <a:avLst/>
          </a:prstGeom>
          <a:solidFill>
            <a:schemeClr val="accent1">
              <a:lumMod val="50000"/>
              <a:lumOff val="5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defTabSz="685800" fontAlgn="base">
              <a:defRPr/>
            </a:pPr>
            <a:r>
              <a:rPr lang="en-US" sz="105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Action Plan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105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4: 2023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825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(Contains specific implementing actions to carry out five year strategies, goals and objectives)</a:t>
            </a:r>
            <a:endParaRPr lang="en-US" sz="9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357143" y="3874769"/>
            <a:ext cx="1550194" cy="10729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defTabSz="685800" fontAlgn="base">
              <a:defRPr/>
            </a:pP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Action Plan</a:t>
            </a:r>
            <a:endParaRPr lang="en-US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5: 2024</a:t>
            </a:r>
            <a:endParaRPr lang="en-US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8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(Contains specific implementing actions to carry out five year strategies, goals and objectives)</a:t>
            </a:r>
            <a:endParaRPr lang="en-US" sz="9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685800" eaLnBrk="0" fontAlgn="base" hangingPunct="0">
              <a:defRPr/>
            </a:pPr>
            <a:r>
              <a:rPr lang="en-US" sz="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208020" y="3177049"/>
            <a:ext cx="685632" cy="693551"/>
          </a:xfrm>
          <a:prstGeom prst="straightConnector1">
            <a:avLst/>
          </a:prstGeom>
          <a:noFill/>
          <a:ln w="12700" cap="rnd" cmpd="sng" algn="ctr">
            <a:solidFill>
              <a:srgbClr val="90C226"/>
            </a:solidFill>
            <a:prstDash val="soli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>
          <a:xfrm>
            <a:off x="4539255" y="3170602"/>
            <a:ext cx="31990" cy="687560"/>
          </a:xfrm>
          <a:prstGeom prst="straightConnector1">
            <a:avLst/>
          </a:prstGeom>
          <a:noFill/>
          <a:ln w="12700" cap="rnd" cmpd="sng" algn="ctr">
            <a:solidFill>
              <a:srgbClr val="90C226"/>
            </a:solidFill>
            <a:prstDash val="soli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>
          <a:xfrm>
            <a:off x="5579953" y="3058713"/>
            <a:ext cx="2110283" cy="811887"/>
          </a:xfrm>
          <a:prstGeom prst="straightConnector1">
            <a:avLst/>
          </a:prstGeom>
          <a:noFill/>
          <a:ln w="12700" cap="rnd" cmpd="sng" algn="ctr">
            <a:solidFill>
              <a:srgbClr val="90C226"/>
            </a:solidFill>
            <a:prstDash val="soli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>
          <a:xfrm>
            <a:off x="5365002" y="3161876"/>
            <a:ext cx="644393" cy="583356"/>
          </a:xfrm>
          <a:prstGeom prst="straightConnector1">
            <a:avLst/>
          </a:prstGeom>
          <a:noFill/>
          <a:ln w="114300" cap="rnd" cmpd="dbl" algn="ctr">
            <a:solidFill>
              <a:srgbClr val="FF0000"/>
            </a:solidFill>
            <a:prstDash val="solid"/>
            <a:tailEnd type="stealth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16658" y="3350331"/>
            <a:ext cx="11233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900" b="1" dirty="0">
                <a:solidFill>
                  <a:prstClr val="black"/>
                </a:solidFill>
                <a:latin typeface="Trebuchet MS" panose="020B0603020202020204"/>
              </a:rPr>
              <a:t>Plan was submitted in Jan 30, 2021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94766" y="3516485"/>
            <a:ext cx="11233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900" b="1" dirty="0">
                <a:solidFill>
                  <a:prstClr val="black"/>
                </a:solidFill>
                <a:latin typeface="Trebuchet MS" panose="020B0603020202020204"/>
              </a:rPr>
              <a:t>Now Due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C1AEBE-4A3C-49FC-B87F-D296853247AF}"/>
              </a:ext>
            </a:extLst>
          </p:cNvPr>
          <p:cNvSpPr txBox="1"/>
          <p:nvPr/>
        </p:nvSpPr>
        <p:spPr>
          <a:xfrm>
            <a:off x="516658" y="5116245"/>
            <a:ext cx="8106642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Goals</a:t>
            </a:r>
          </a:p>
          <a:p>
            <a:pPr marL="0" marR="0" lvl="0" indent="0" algn="l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Primarily focused on low-to moderate-income households and communities</a:t>
            </a:r>
          </a:p>
          <a:p>
            <a:pPr marL="285750" marR="0" lvl="0" indent="-285750" algn="l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Development of decent and affordable housing</a:t>
            </a:r>
          </a:p>
          <a:p>
            <a:pPr marL="285750" marR="0" lvl="0" indent="-285750" algn="l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Create suitable living environments and promote quality of life</a:t>
            </a:r>
          </a:p>
          <a:p>
            <a:pPr marL="285750" marR="0" lvl="0" indent="-285750" algn="l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Expand economic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29308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FY 2023-24 HUD FORMULA ALLOCATIONS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920" y="2377440"/>
            <a:ext cx="8110855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/>
              <a:t>COMMUNITY DEVELOPMENT BLOCK GRANT (CDBG)………......…$34,030,759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/>
              <a:t>HOME INVESTMENT PARTNERSHIP (HOME)…...............................$   8,003,366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/>
              <a:t>EMERGENCY SOLUTIONS GRANT (ESG)…………………...……….. $  3,034,444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/>
              <a:t>HOUSING OPPORTUNITIES FOR PERSONS W/AIDS (HOPWA)…...$  3,577,351</a:t>
            </a:r>
          </a:p>
        </p:txBody>
      </p:sp>
    </p:spTree>
    <p:extLst>
      <p:ext uri="{BB962C8B-B14F-4D97-AF65-F5344CB8AC3E}">
        <p14:creationId xmlns:p14="http://schemas.microsoft.com/office/powerpoint/2010/main" val="97024899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CoD_Content">
  <a:themeElements>
    <a:clrScheme name="City of Detroit_R04">
      <a:dk1>
        <a:sysClr val="windowText" lastClr="000000"/>
      </a:dk1>
      <a:lt1>
        <a:sysClr val="window" lastClr="FFFFFF"/>
      </a:lt1>
      <a:dk2>
        <a:srgbClr val="004445"/>
      </a:dk2>
      <a:lt2>
        <a:srgbClr val="9FD4B3"/>
      </a:lt2>
      <a:accent1>
        <a:srgbClr val="004445"/>
      </a:accent1>
      <a:accent2>
        <a:srgbClr val="009681"/>
      </a:accent2>
      <a:accent3>
        <a:srgbClr val="666666"/>
      </a:accent3>
      <a:accent4>
        <a:srgbClr val="9FD4B3"/>
      </a:accent4>
      <a:accent5>
        <a:srgbClr val="808080"/>
      </a:accent5>
      <a:accent6>
        <a:srgbClr val="154C4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ommunications De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Deck" id="{904AEF62-EA66-45C0-8322-E22F433C52E2}" vid="{BB5D1B4D-00D2-4B6E-AE96-ECA79A223350}"/>
    </a:ext>
  </a:extLst>
</a:theme>
</file>

<file path=ppt/theme/theme3.xml><?xml version="1.0" encoding="utf-8"?>
<a:theme xmlns:a="http://schemas.openxmlformats.org/drawingml/2006/main" name="Quotable">
  <a:themeElements>
    <a:clrScheme name="Custom 3">
      <a:dk1>
        <a:srgbClr val="000000"/>
      </a:dk1>
      <a:lt1>
        <a:srgbClr val="FFFF00"/>
      </a:lt1>
      <a:dk2>
        <a:srgbClr val="DDDDDD"/>
      </a:dk2>
      <a:lt2>
        <a:srgbClr val="0070C0"/>
      </a:lt2>
      <a:accent1>
        <a:srgbClr val="9ECD33"/>
      </a:accent1>
      <a:accent2>
        <a:srgbClr val="E19933"/>
      </a:accent2>
      <a:accent3>
        <a:srgbClr val="FF0000"/>
      </a:accent3>
      <a:accent4>
        <a:srgbClr val="A967CB"/>
      </a:accent4>
      <a:accent5>
        <a:srgbClr val="5EA5DD"/>
      </a:accent5>
      <a:accent6>
        <a:srgbClr val="FFFF00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2E7C0107DA7943ABC8095281EAD54C" ma:contentTypeVersion="9" ma:contentTypeDescription="Create a new document." ma:contentTypeScope="" ma:versionID="ce9b55689bda46273212d8a44d739f10">
  <xsd:schema xmlns:xsd="http://www.w3.org/2001/XMLSchema" xmlns:xs="http://www.w3.org/2001/XMLSchema" xmlns:p="http://schemas.microsoft.com/office/2006/metadata/properties" xmlns:ns3="1e29b9cf-e2a6-4c2e-a0c3-541971762eb4" xmlns:ns4="a7cae068-0810-4293-ad00-9860545c31d1" targetNamespace="http://schemas.microsoft.com/office/2006/metadata/properties" ma:root="true" ma:fieldsID="c6b066e4e2eec219751de781df9e1ae4" ns3:_="" ns4:_="">
    <xsd:import namespace="1e29b9cf-e2a6-4c2e-a0c3-541971762eb4"/>
    <xsd:import namespace="a7cae068-0810-4293-ad00-9860545c31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9b9cf-e2a6-4c2e-a0c3-541971762e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ae068-0810-4293-ad00-9860545c31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29b9cf-e2a6-4c2e-a0c3-541971762eb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24CA3E-3868-48A0-946A-04409D2DD590}">
  <ds:schemaRefs>
    <ds:schemaRef ds:uri="1e29b9cf-e2a6-4c2e-a0c3-541971762eb4"/>
    <ds:schemaRef ds:uri="a7cae068-0810-4293-ad00-9860545c31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DA145D-46E4-4CA1-94D2-5535556AB73F}">
  <ds:schemaRefs>
    <ds:schemaRef ds:uri="1e29b9cf-e2a6-4c2e-a0c3-541971762eb4"/>
    <ds:schemaRef ds:uri="a7cae068-0810-4293-ad00-9860545c31d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3E19D89-001F-4CB4-ADEC-E2200A7A3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54821</TotalTime>
  <Words>1142</Words>
  <Application>Microsoft Office PowerPoint</Application>
  <PresentationFormat>On-screen Show (4:3)</PresentationFormat>
  <Paragraphs>225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Arial Black</vt:lpstr>
      <vt:lpstr>Bahnschrift Light</vt:lpstr>
      <vt:lpstr>Bahnschrift SemiBold</vt:lpstr>
      <vt:lpstr>Calibri</vt:lpstr>
      <vt:lpstr>Century Gothic</vt:lpstr>
      <vt:lpstr>Times New Roman</vt:lpstr>
      <vt:lpstr>Trebuchet MS</vt:lpstr>
      <vt:lpstr>Wingdings</vt:lpstr>
      <vt:lpstr>Wingdings 2</vt:lpstr>
      <vt:lpstr>CoD_Content</vt:lpstr>
      <vt:lpstr>Communications Deck</vt:lpstr>
      <vt:lpstr>Quotable</vt:lpstr>
      <vt:lpstr>2023 ANNUAL ACTION PLAN    WELCOME</vt:lpstr>
      <vt:lpstr>                                   AGENDA</vt:lpstr>
      <vt:lpstr>2023 Annual Action Plan – Citizen Participation</vt:lpstr>
      <vt:lpstr>2023 Annual Action Plan – Citizen Participation</vt:lpstr>
      <vt:lpstr>               HRD – Community Outreach   </vt:lpstr>
      <vt:lpstr>        2023 Annual Action Plan Overview</vt:lpstr>
      <vt:lpstr>Consolidated Plan &amp; Annual Action Plan</vt:lpstr>
      <vt:lpstr>PowerPoint Presentation</vt:lpstr>
      <vt:lpstr>FY 2023-24 HUD FORMULA ALLOCATIONS</vt:lpstr>
      <vt:lpstr>PowerPoint Presentation</vt:lpstr>
      <vt:lpstr>Identify &amp; Prioritize Housing &amp; Community Dev Needs </vt:lpstr>
      <vt:lpstr>COMMUNITY DEVELOPMENT BLOCK GRANT (CDBG)</vt:lpstr>
      <vt:lpstr>2023-24 ACTIVITY EXPENDITURE BUDGET (CDBG)</vt:lpstr>
      <vt:lpstr>PowerPoint Presentation</vt:lpstr>
      <vt:lpstr>COMMUNITY RESOURCES</vt:lpstr>
      <vt:lpstr>COMMUNITY RESOURCES</vt:lpstr>
      <vt:lpstr>CITY WEBSITE REFERENCES</vt:lpstr>
      <vt:lpstr>Public Participation</vt:lpstr>
    </vt:vector>
  </TitlesOfParts>
  <Company>TDI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Warren T. Duncan</cp:lastModifiedBy>
  <cp:revision>309</cp:revision>
  <cp:lastPrinted>2020-08-24T06:15:30Z</cp:lastPrinted>
  <dcterms:created xsi:type="dcterms:W3CDTF">2015-11-17T14:35:30Z</dcterms:created>
  <dcterms:modified xsi:type="dcterms:W3CDTF">2023-06-13T00:59:07Z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0x010100952E7C0107DA7943ABC8095281EAD54C</vt:lpwstr>
  </property>
</Properties>
</file>