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8"/>
  </p:notesMasterIdLst>
  <p:sldIdLst>
    <p:sldId id="5785" r:id="rId5"/>
    <p:sldId id="5789" r:id="rId6"/>
    <p:sldId id="5781" r:id="rId7"/>
    <p:sldId id="5782" r:id="rId8"/>
    <p:sldId id="5784" r:id="rId9"/>
    <p:sldId id="474" r:id="rId10"/>
    <p:sldId id="262" r:id="rId11"/>
    <p:sldId id="5787" r:id="rId12"/>
    <p:sldId id="5791" r:id="rId13"/>
    <p:sldId id="5788" r:id="rId14"/>
    <p:sldId id="5794" r:id="rId15"/>
    <p:sldId id="5793" r:id="rId16"/>
    <p:sldId id="5786" r:id="rId17"/>
  </p:sldIdLst>
  <p:sldSz cx="12192000" cy="6858000"/>
  <p:notesSz cx="6985000" cy="92837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ranklin Gothic" panose="020B0604020202020204" charset="0"/>
      <p:bold r:id="rId23"/>
    </p:embeddedFont>
    <p:embeddedFont>
      <p:font typeface="Gotham Bold" charset="0"/>
      <p:regular r:id="rId24"/>
      <p:italic r:id="rId25"/>
    </p:embeddedFont>
    <p:embeddedFont>
      <p:font typeface="Gotham Narrow Black" charset="0"/>
      <p:regular r:id="rId26"/>
      <p:italic r:id="rId27"/>
    </p:embeddedFont>
    <p:embeddedFont>
      <p:font typeface="Libre Franklin" pitchFamily="2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Black" panose="00000A00000000000000" pitchFamily="2" charset="0"/>
      <p:bold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4341149-2693-445F-8A21-3B59C00F40FB}">
          <p14:sldIdLst>
            <p14:sldId id="5785"/>
            <p14:sldId id="5789"/>
            <p14:sldId id="5781"/>
            <p14:sldId id="5782"/>
            <p14:sldId id="5784"/>
            <p14:sldId id="474"/>
            <p14:sldId id="262"/>
            <p14:sldId id="5787"/>
            <p14:sldId id="5791"/>
            <p14:sldId id="5788"/>
            <p14:sldId id="5794"/>
            <p14:sldId id="5793"/>
            <p14:sldId id="5786"/>
          </p14:sldIdLst>
        </p14:section>
        <p14:section name="Below the Line" id="{DC1BB147-0F2E-45B8-ACC0-C040E1BE3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7" roundtripDataSignature="AMtx7mj2+rHrkfb99nwxlN9gfLX9GTp54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39C46E-B28F-9A6C-7356-2B4F9E8663A9}" name="Nina Kelly" initials="NK" userId="S::Nina.Kelly@ohm-advisors.com::4f2f68f7-b89b-4fba-8c4a-3ff5b9603bef" providerId="AD"/>
  <p188:author id="{DDE32AB5-140E-EF66-2F86-B6AE2C06F655}" name="Chris Riggert" initials="CR" userId="S::Chris.Riggert@ohm-advisors.com::22a8e654-0639-467b-a73d-95e0d10402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0D5B3"/>
    <a:srgbClr val="004445"/>
    <a:srgbClr val="FF9999"/>
    <a:srgbClr val="219784"/>
    <a:srgbClr val="FF00FF"/>
    <a:srgbClr val="D2D3D4"/>
    <a:srgbClr val="B0BF36"/>
    <a:srgbClr val="D5DF27"/>
    <a:srgbClr val="FDD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9790E0-F1E7-4686-BD2D-CD194AB1F29C}" v="7" dt="2023-04-25T21:33:06.475"/>
    <p1510:client id="{EF742A65-EE02-425F-BB32-2283F66E3BA2}" v="10" dt="2023-04-25T02:25:35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1991" autoAdjust="0"/>
  </p:normalViewPr>
  <p:slideViewPr>
    <p:cSldViewPr snapToGrid="0">
      <p:cViewPr varScale="1">
        <p:scale>
          <a:sx n="103" d="100"/>
          <a:sy n="103" d="100"/>
        </p:scale>
        <p:origin x="4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117" Type="http://customschemas.google.com/relationships/presentationmetadata" Target="meta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12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1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12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118" Type="http://schemas.openxmlformats.org/officeDocument/2006/relationships/presProps" Target="presProps.xml"/><Relationship Id="rId8" Type="http://schemas.openxmlformats.org/officeDocument/2006/relationships/slide" Target="slides/slide4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2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with the entries to the park and what we’re connecting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Improved entries within the new park; creating paths to activities and park features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Connect to neighborhoods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342" name="Google Shape;342;p2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10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7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11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64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12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2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with the entries to the park and what we’re connecting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Improved entries within the new park; creating paths to activities and park features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Connect to neighborhoods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342" name="Google Shape;342;p2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13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0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2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with the entries to the park and what we’re connecting 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Improved entries within the new park; creating paths to activities and park features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Connect to neighborhoods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342" name="Google Shape;342;p2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2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3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9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4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1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5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83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Orient the user to the map.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latin typeface="Gotham Narrow Black" pitchFamily="50" charset="0"/>
              </a:rPr>
              <a:t>RESTORE THE PARK THROUGH THE COMMUNITY AWARENESS, STEWARDSHIP PARTNERSHIPS AND PARTICIPATION.</a:t>
            </a:r>
          </a:p>
          <a:p>
            <a:endParaRPr lang="en-US" dirty="0"/>
          </a:p>
          <a:p>
            <a:r>
              <a:rPr lang="en-US" dirty="0"/>
              <a:t>The Master Plan – next slide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10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Visible Construction Activity – Plantings  Dredge will by drying 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7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8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85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endParaRPr dirty="0"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9</a:t>
            </a:fld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9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etroitmi.gov/dwsd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Slide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457200" y="1599865"/>
            <a:ext cx="11413958" cy="390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ibre Franklin"/>
              <a:buNone/>
              <a:defRPr b="1">
                <a:solidFill>
                  <a:srgbClr val="063534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o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⁃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sldNum" idx="12"/>
          </p:nvPr>
        </p:nvSpPr>
        <p:spPr>
          <a:xfrm>
            <a:off x="9127958" y="64991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46"/>
          <p:cNvSpPr/>
          <p:nvPr/>
        </p:nvSpPr>
        <p:spPr>
          <a:xfrm>
            <a:off x="0" y="6340850"/>
            <a:ext cx="12192000" cy="5171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5913" y="6071095"/>
            <a:ext cx="560174" cy="64105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6"/>
          <p:cNvSpPr txBox="1"/>
          <p:nvPr/>
        </p:nvSpPr>
        <p:spPr>
          <a:xfrm>
            <a:off x="6499654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General Services Department</a:t>
            </a:r>
            <a:endParaRPr sz="1400" b="0" i="0" u="none" strike="noStrike" cap="none">
              <a:solidFill>
                <a:schemeClr val="dk1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28" name="Google Shape;28;p46"/>
          <p:cNvSpPr txBox="1"/>
          <p:nvPr/>
        </p:nvSpPr>
        <p:spPr>
          <a:xfrm>
            <a:off x="157173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Palmer Park</a:t>
            </a:r>
            <a:endParaRPr sz="1400" b="0" i="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sldNum" idx="12"/>
          </p:nvPr>
        </p:nvSpPr>
        <p:spPr>
          <a:xfrm>
            <a:off x="9127958" y="64991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50"/>
          <p:cNvSpPr/>
          <p:nvPr/>
        </p:nvSpPr>
        <p:spPr>
          <a:xfrm>
            <a:off x="0" y="6340850"/>
            <a:ext cx="12192000" cy="517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0"/>
          <p:cNvSpPr txBox="1"/>
          <p:nvPr/>
        </p:nvSpPr>
        <p:spPr>
          <a:xfrm>
            <a:off x="6499654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General Services Department</a:t>
            </a:r>
            <a:endParaRPr sz="1400">
              <a:solidFill>
                <a:schemeClr val="dk1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58" name="Google Shape;58;p50"/>
          <p:cNvSpPr txBox="1"/>
          <p:nvPr/>
        </p:nvSpPr>
        <p:spPr>
          <a:xfrm>
            <a:off x="157173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 b="0" i="0" u="none" strike="noStrike" cap="none" err="1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Tireman-Minock</a:t>
            </a:r>
            <a:r>
              <a:rPr lang="en-US" sz="1400" b="0" i="0" u="none" strike="noStrike" cap="none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 Park</a:t>
            </a:r>
          </a:p>
        </p:txBody>
      </p:sp>
      <p:pic>
        <p:nvPicPr>
          <p:cNvPr id="59" name="Google Shape;59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5913" y="6071095"/>
            <a:ext cx="560174" cy="64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1"/>
          <p:cNvSpPr/>
          <p:nvPr/>
        </p:nvSpPr>
        <p:spPr>
          <a:xfrm>
            <a:off x="0" y="6340850"/>
            <a:ext cx="12192000" cy="5171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1"/>
          <p:cNvSpPr txBox="1"/>
          <p:nvPr/>
        </p:nvSpPr>
        <p:spPr>
          <a:xfrm>
            <a:off x="6499654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General Services Department</a:t>
            </a:r>
            <a:endParaRPr sz="1400">
              <a:solidFill>
                <a:schemeClr val="dk1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63" name="Google Shape;63;p51"/>
          <p:cNvSpPr txBox="1"/>
          <p:nvPr/>
        </p:nvSpPr>
        <p:spPr>
          <a:xfrm>
            <a:off x="157173" y="6391622"/>
            <a:ext cx="5378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 b="0" i="0" u="none" strike="noStrike" cap="none" err="1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Tireman-Minock</a:t>
            </a:r>
            <a:r>
              <a:rPr lang="en-US" sz="1400" b="0" i="0" u="none" strike="noStrike" cap="none">
                <a:solidFill>
                  <a:schemeClr val="dk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 Park</a:t>
            </a:r>
          </a:p>
        </p:txBody>
      </p:sp>
      <p:pic>
        <p:nvPicPr>
          <p:cNvPr id="64" name="Google Shape;6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5913" y="6071095"/>
            <a:ext cx="560174" cy="64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Contact">
  <p:cSld name="Presenter Conta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2"/>
          <p:cNvSpPr/>
          <p:nvPr/>
        </p:nvSpPr>
        <p:spPr>
          <a:xfrm>
            <a:off x="8366719" y="2293800"/>
            <a:ext cx="3128185" cy="299667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2"/>
          <p:cNvSpPr txBox="1"/>
          <p:nvPr/>
        </p:nvSpPr>
        <p:spPr>
          <a:xfrm>
            <a:off x="1678459" y="3246737"/>
            <a:ext cx="44936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rgbClr val="0635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Detroit Water &amp; Sewerage Department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Google Shape;68;p52"/>
          <p:cNvSpPr/>
          <p:nvPr/>
        </p:nvSpPr>
        <p:spPr>
          <a:xfrm>
            <a:off x="1672497" y="4843217"/>
            <a:ext cx="8794313" cy="395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 more information visit: </a:t>
            </a:r>
            <a:r>
              <a:rPr lang="en-US" sz="1400" b="1" u="sng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www.detroitmi.gov/dwsd</a:t>
            </a:r>
            <a:endParaRPr sz="1400" b="1">
              <a:solidFill>
                <a:srgbClr val="21978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9" name="Google Shape;6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2273" y="613719"/>
            <a:ext cx="2424317" cy="129738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2"/>
          <p:cNvSpPr txBox="1">
            <a:spLocks noGrp="1"/>
          </p:cNvSpPr>
          <p:nvPr>
            <p:ph type="title"/>
          </p:nvPr>
        </p:nvSpPr>
        <p:spPr>
          <a:xfrm>
            <a:off x="1564876" y="1628532"/>
            <a:ext cx="6074646" cy="937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body" idx="1"/>
          </p:nvPr>
        </p:nvSpPr>
        <p:spPr>
          <a:xfrm>
            <a:off x="1672497" y="2897968"/>
            <a:ext cx="5961063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ibre Franklin Medium"/>
              <a:buNone/>
              <a:defRPr b="0" i="0">
                <a:solidFill>
                  <a:srgbClr val="21978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⁃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/>
          <p:nvPr/>
        </p:nvSpPr>
        <p:spPr>
          <a:xfrm>
            <a:off x="1678459" y="3766719"/>
            <a:ext cx="8468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rgbClr val="0635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Email: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Google Shape;73;p52"/>
          <p:cNvSpPr txBox="1"/>
          <p:nvPr/>
        </p:nvSpPr>
        <p:spPr>
          <a:xfrm>
            <a:off x="1678459" y="4169826"/>
            <a:ext cx="8468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rgbClr val="0635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Phone: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2"/>
          </p:nvPr>
        </p:nvSpPr>
        <p:spPr>
          <a:xfrm>
            <a:off x="2380965" y="3797835"/>
            <a:ext cx="5114174" cy="31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ibre Franklin Medium"/>
              <a:buNone/>
              <a:defRPr sz="14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⁃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body" idx="3"/>
          </p:nvPr>
        </p:nvSpPr>
        <p:spPr>
          <a:xfrm>
            <a:off x="2380965" y="4193405"/>
            <a:ext cx="5114174" cy="31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ibre Franklin Medium"/>
              <a:buNone/>
              <a:defRPr sz="14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⁃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6766" y="3421904"/>
            <a:ext cx="235729" cy="23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0722" y="3998152"/>
            <a:ext cx="287816" cy="23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87624" y="4580354"/>
            <a:ext cx="234871" cy="23457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/>
          <p:nvPr/>
        </p:nvSpPr>
        <p:spPr>
          <a:xfrm>
            <a:off x="9061138" y="3371345"/>
            <a:ext cx="248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Facebook.com/</a:t>
            </a:r>
            <a:r>
              <a:rPr lang="en-US" sz="1200" b="0" i="0" err="1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DWSDDetroit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Google Shape;80;p52"/>
          <p:cNvSpPr txBox="1"/>
          <p:nvPr/>
        </p:nvSpPr>
        <p:spPr>
          <a:xfrm>
            <a:off x="9061138" y="3943346"/>
            <a:ext cx="248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@DetroitWaterDep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Google Shape;81;p52"/>
          <p:cNvSpPr txBox="1"/>
          <p:nvPr/>
        </p:nvSpPr>
        <p:spPr>
          <a:xfrm>
            <a:off x="9061138" y="4515349"/>
            <a:ext cx="248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@detroitwatersewerage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Google Shape;82;p52"/>
          <p:cNvSpPr txBox="1"/>
          <p:nvPr/>
        </p:nvSpPr>
        <p:spPr>
          <a:xfrm>
            <a:off x="8686766" y="2425731"/>
            <a:ext cx="2487888" cy="937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sz="2800" b="1" i="0">
                <a:solidFill>
                  <a:srgbClr val="063534"/>
                </a:solidFill>
                <a:latin typeface="Segoe UI" panose="020B0502040204020203" pitchFamily="34" charset="0"/>
                <a:ea typeface="Franklin Gothic"/>
                <a:cs typeface="Segoe UI" panose="020B0502040204020203" pitchFamily="34" charset="0"/>
                <a:sym typeface="Franklin Gothic"/>
              </a:rPr>
              <a:t>FOLLOW US!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Google Shape;83;p52"/>
          <p:cNvSpPr/>
          <p:nvPr/>
        </p:nvSpPr>
        <p:spPr>
          <a:xfrm>
            <a:off x="-144848" y="6499151"/>
            <a:ext cx="12481695" cy="365125"/>
          </a:xfrm>
          <a:prstGeom prst="rect">
            <a:avLst/>
          </a:prstGeom>
          <a:solidFill>
            <a:srgbClr val="219784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2"/>
          <p:cNvSpPr txBox="1">
            <a:spLocks noGrp="1"/>
          </p:cNvSpPr>
          <p:nvPr>
            <p:ph type="sldNum" idx="12"/>
          </p:nvPr>
        </p:nvSpPr>
        <p:spPr>
          <a:xfrm>
            <a:off x="9127958" y="64991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4139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4139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rgbClr val="2626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600"/>
              <a:buFont typeface="Merriweather Sans"/>
              <a:buChar char="▪"/>
              <a:defRPr sz="1600" b="0" i="0" u="none" strike="noStrike" cap="none">
                <a:solidFill>
                  <a:srgbClr val="2626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978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9784"/>
              </a:buClr>
              <a:buSzPts val="1200"/>
              <a:buFont typeface="Courier New"/>
              <a:buChar char="o"/>
              <a:defRPr sz="1200" b="0" i="0" u="none" strike="noStrike" cap="none">
                <a:solidFill>
                  <a:srgbClr val="2626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9784"/>
              </a:buClr>
              <a:buSzPts val="1200"/>
              <a:buFont typeface="NTR"/>
              <a:buChar char="⁃"/>
              <a:defRPr sz="1200" b="0" i="0" u="none" strike="noStrike" cap="none">
                <a:solidFill>
                  <a:srgbClr val="2626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sldNum" idx="12"/>
          </p:nvPr>
        </p:nvSpPr>
        <p:spPr>
          <a:xfrm>
            <a:off x="912795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21978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hleen.gmyrek@detroitmi.gov" TargetMode="External"/><Relationship Id="rId5" Type="http://schemas.openxmlformats.org/officeDocument/2006/relationships/hyperlink" Target="mailto:chaudhry@detroitmi.gov" TargetMode="External"/><Relationship Id="rId4" Type="http://schemas.openxmlformats.org/officeDocument/2006/relationships/hyperlink" Target="mailto:kleinj@detroitmi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7.png"/><Relationship Id="rId5" Type="http://schemas.openxmlformats.org/officeDocument/2006/relationships/image" Target="../media/image10.jpg"/><Relationship Id="rId15" Type="http://schemas.openxmlformats.org/officeDocument/2006/relationships/image" Target="../media/image9.emf"/><Relationship Id="rId23" Type="http://schemas.openxmlformats.org/officeDocument/2006/relationships/image" Target="../media/image26.sv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4" Type="http://schemas.openxmlformats.org/officeDocument/2006/relationships/image" Target="../media/image6.jpg"/><Relationship Id="rId9" Type="http://schemas.openxmlformats.org/officeDocument/2006/relationships/image" Target="../media/image14.sv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25.png"/><Relationship Id="rId27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</a:rPr>
              <a:t>PALMER PARK HABITAT RESTORATION PROJECT</a:t>
            </a:r>
            <a:endParaRPr dirty="0">
              <a:latin typeface="Montserrat Black" panose="00000A00000000000000" pitchFamily="2" charset="0"/>
            </a:endParaRPr>
          </a:p>
        </p:txBody>
      </p:sp>
      <p:cxnSp>
        <p:nvCxnSpPr>
          <p:cNvPr id="346" name="Google Shape;346;p22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120;p4">
            <a:extLst>
              <a:ext uri="{FF2B5EF4-FFF2-40B4-BE49-F238E27FC236}">
                <a16:creationId xmlns:a16="http://schemas.microsoft.com/office/drawing/2014/main" id="{8ABD94E1-D700-415D-EC97-8C8B9301C0EF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646920" y="72537"/>
            <a:ext cx="2491740" cy="4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8D27F9-F558-AC08-18FE-30CD2301A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6669"/>
          <a:stretch/>
        </p:blipFill>
        <p:spPr>
          <a:xfrm>
            <a:off x="566255" y="1143220"/>
            <a:ext cx="5795554" cy="4892599"/>
          </a:xfrm>
          <a:prstGeom prst="rect">
            <a:avLst/>
          </a:prstGeom>
        </p:spPr>
      </p:pic>
      <p:sp>
        <p:nvSpPr>
          <p:cNvPr id="4" name="Google Shape;345;p22">
            <a:extLst>
              <a:ext uri="{FF2B5EF4-FFF2-40B4-BE49-F238E27FC236}">
                <a16:creationId xmlns:a16="http://schemas.microsoft.com/office/drawing/2014/main" id="{E5D40EBD-2F8F-9435-5914-4E4BABCAB22A}"/>
              </a:ext>
            </a:extLst>
          </p:cNvPr>
          <p:cNvSpPr txBox="1">
            <a:spLocks/>
          </p:cNvSpPr>
          <p:nvPr/>
        </p:nvSpPr>
        <p:spPr>
          <a:xfrm>
            <a:off x="6649193" y="1356044"/>
            <a:ext cx="5354385" cy="290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Segoe UI" panose="020B0502040204020203" pitchFamily="34" charset="0"/>
                <a:ea typeface="Franklin Gothic"/>
                <a:cs typeface="Segoe UI" panose="020B0502040204020203" pitchFamily="34" charset="0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fr-FR" sz="3600" dirty="0">
                <a:latin typeface="Montserrat Black" panose="00000A00000000000000" pitchFamily="2" charset="0"/>
              </a:rPr>
              <a:t>COMMUNITY MEETING</a:t>
            </a:r>
          </a:p>
          <a:p>
            <a:pPr>
              <a:buSzPts val="2800"/>
            </a:pPr>
            <a:endParaRPr lang="fr-FR" dirty="0">
              <a:latin typeface="Montserrat Black" panose="00000A00000000000000" pitchFamily="2" charset="0"/>
            </a:endParaRPr>
          </a:p>
          <a:p>
            <a:pPr>
              <a:buSzPts val="2800"/>
            </a:pPr>
            <a:r>
              <a:rPr lang="fr-FR" dirty="0">
                <a:latin typeface="Montserrat Black" panose="00000A00000000000000" pitchFamily="2" charset="0"/>
              </a:rPr>
              <a:t>CONSTRUCTION KICKOFF</a:t>
            </a:r>
          </a:p>
          <a:p>
            <a:pPr>
              <a:buSzPts val="2800"/>
            </a:pPr>
            <a:r>
              <a:rPr lang="fr-FR" dirty="0">
                <a:latin typeface="Montserrat Black" panose="00000A00000000000000" pitchFamily="2" charset="0"/>
              </a:rPr>
              <a:t>April 25, 2023</a:t>
            </a:r>
          </a:p>
        </p:txBody>
      </p:sp>
    </p:spTree>
    <p:extLst>
      <p:ext uri="{BB962C8B-B14F-4D97-AF65-F5344CB8AC3E}">
        <p14:creationId xmlns:p14="http://schemas.microsoft.com/office/powerpoint/2010/main" val="20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Improvement Goals </a:t>
            </a:r>
            <a:b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Palmer Park Habitat Restoration Proje</a:t>
            </a:r>
            <a:r>
              <a:rPr lang="en-US" sz="1400" dirty="0">
                <a:latin typeface="Montserrat Black" panose="00000A00000000000000" pitchFamily="2" charset="0"/>
              </a:rPr>
              <a:t>ct</a:t>
            </a: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B9959E-35E4-73ED-4DD3-A215A3CBB7E7}"/>
              </a:ext>
            </a:extLst>
          </p:cNvPr>
          <p:cNvSpPr txBox="1"/>
          <p:nvPr/>
        </p:nvSpPr>
        <p:spPr>
          <a:xfrm>
            <a:off x="9116290" y="1974755"/>
            <a:ext cx="2310099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b="1" u="sng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Improvement Goals for Lake Frances and Adjacent Areas </a:t>
            </a:r>
            <a:endParaRPr lang="en-US" sz="900" b="1" u="sng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endParaRPr lang="en-US" sz="900" b="1" u="sng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04445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Drain and Dredge Lake Frances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04445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Naturalize the Lake Shoreline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04445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Demonstrate Green Practices Control Waterfowl Waste</a:t>
            </a:r>
          </a:p>
          <a:p>
            <a:pPr marL="285750" lvl="2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Engage the Community and Educate  </a:t>
            </a:r>
          </a:p>
          <a:p>
            <a:pPr marL="285750" lvl="2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Signage</a:t>
            </a:r>
          </a:p>
          <a:p>
            <a:pPr marL="285750" lvl="2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Construct Boardwalk</a:t>
            </a:r>
          </a:p>
          <a:p>
            <a:pPr marL="285750" lvl="2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Create Additional Bioswales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61031-3EB1-25AC-8D65-C172BDE9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81" y="1137023"/>
            <a:ext cx="7638407" cy="49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MASTER PLAN WALK THROUGH</a:t>
            </a:r>
            <a:b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Palmer Park Habitat Restoration Proje</a:t>
            </a:r>
            <a:r>
              <a:rPr lang="en-US" sz="1400" dirty="0">
                <a:latin typeface="Montserrat Black" panose="00000A00000000000000" pitchFamily="2" charset="0"/>
              </a:rPr>
              <a:t>ct</a:t>
            </a: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811795-736A-58B4-0114-FEF677C8A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6669"/>
          <a:stretch/>
        </p:blipFill>
        <p:spPr>
          <a:xfrm>
            <a:off x="566255" y="1143220"/>
            <a:ext cx="5795554" cy="489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3D21EE-E61D-682F-EFAD-FD2755701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943" y="1849679"/>
            <a:ext cx="5028802" cy="326872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DB3728-D41C-048D-7A6F-5A30FAE71E5E}"/>
              </a:ext>
            </a:extLst>
          </p:cNvPr>
          <p:cNvCxnSpPr/>
          <p:nvPr/>
        </p:nvCxnSpPr>
        <p:spPr>
          <a:xfrm flipH="1">
            <a:off x="5533053" y="3429000"/>
            <a:ext cx="3803452" cy="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EEA278-BF9F-2249-C8CB-ECA7DF1F63AD}"/>
              </a:ext>
            </a:extLst>
          </p:cNvPr>
          <p:cNvCxnSpPr>
            <a:cxnSpLocks/>
          </p:cNvCxnSpPr>
          <p:nvPr/>
        </p:nvCxnSpPr>
        <p:spPr>
          <a:xfrm flipH="1">
            <a:off x="3959290" y="4467808"/>
            <a:ext cx="4606212" cy="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1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Improvement Goals </a:t>
            </a:r>
            <a:b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Palmer Park Habitat Restoration Proje</a:t>
            </a:r>
            <a:r>
              <a:rPr lang="en-US" sz="1400" dirty="0">
                <a:latin typeface="Montserrat Black" panose="00000A00000000000000" pitchFamily="2" charset="0"/>
              </a:rPr>
              <a:t>ct</a:t>
            </a: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94CCDCD-F09C-2D98-C5E7-02ACAF8FD609}"/>
              </a:ext>
            </a:extLst>
          </p:cNvPr>
          <p:cNvSpPr txBox="1"/>
          <p:nvPr/>
        </p:nvSpPr>
        <p:spPr>
          <a:xfrm>
            <a:off x="7524997" y="1579903"/>
            <a:ext cx="420980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b="1" u="sng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Improvement Goals for </a:t>
            </a:r>
            <a:r>
              <a:rPr lang="en-US" b="1" u="sng" dirty="0" err="1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Witherell</a:t>
            </a:r>
            <a:r>
              <a:rPr lang="en-US" b="1" u="sng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 Woods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endParaRPr lang="en-US" sz="900" b="1" u="sng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Engage the Community and Educate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Better connectivity through the woods.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Signage</a:t>
            </a:r>
          </a:p>
          <a:p>
            <a:pPr marL="285750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Improve access to the woods </a:t>
            </a:r>
          </a:p>
          <a:p>
            <a:pPr marL="285750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Establish ongoing stewardship to support long-term monitoring activities, seasonal care, and management. </a:t>
            </a:r>
          </a:p>
          <a:p>
            <a:pPr marL="285750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Walkway Improvements</a:t>
            </a:r>
          </a:p>
          <a:p>
            <a:pPr marL="285750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Cleaning and Clearing of Invasive Species</a:t>
            </a:r>
          </a:p>
          <a:p>
            <a:pPr marL="285750" indent="-285750"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</p:txBody>
      </p:sp>
      <p:pic>
        <p:nvPicPr>
          <p:cNvPr id="2" name="Picture 1" descr="Map">
            <a:extLst>
              <a:ext uri="{FF2B5EF4-FFF2-40B4-BE49-F238E27FC236}">
                <a16:creationId xmlns:a16="http://schemas.microsoft.com/office/drawing/2014/main" id="{577B6033-DE0D-AAE6-A90D-B244CB5FF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" t="4920" r="19425" b="7205"/>
          <a:stretch/>
        </p:blipFill>
        <p:spPr>
          <a:xfrm>
            <a:off x="566255" y="1078832"/>
            <a:ext cx="6884140" cy="50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</a:rPr>
              <a:t>Get Involved  </a:t>
            </a:r>
            <a:r>
              <a:rPr lang="en-US" sz="1400" dirty="0">
                <a:latin typeface="Montserrat Black" panose="00000A00000000000000" pitchFamily="2" charset="0"/>
              </a:rPr>
              <a:t>Palmer Park Habitat Restoration Project </a:t>
            </a:r>
            <a:endParaRPr dirty="0">
              <a:latin typeface="Montserrat Black" panose="00000A00000000000000" pitchFamily="2" charset="0"/>
            </a:endParaRPr>
          </a:p>
        </p:txBody>
      </p:sp>
      <p:cxnSp>
        <p:nvCxnSpPr>
          <p:cNvPr id="346" name="Google Shape;346;p22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026C42E-52B1-45E3-A6F7-FC8CE7753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2166279"/>
            <a:ext cx="6030408" cy="3392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EE4D0-3765-73A0-22C0-5B380199CF99}"/>
              </a:ext>
            </a:extLst>
          </p:cNvPr>
          <p:cNvSpPr txBox="1"/>
          <p:nvPr/>
        </p:nvSpPr>
        <p:spPr>
          <a:xfrm>
            <a:off x="3565358" y="1138946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ontserrat Black" panose="00000A00000000000000" pitchFamily="2" charset="0"/>
              </a:rPr>
              <a:t>CONTACT:                 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Jeff Klein </a:t>
            </a: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kleinj@detroitmi.gov</a:t>
            </a:r>
            <a:endParaRPr lang="en-US" sz="1800" b="1" dirty="0">
              <a:solidFill>
                <a:schemeClr val="accent1"/>
              </a:solidFill>
              <a:latin typeface="Montserrat Black" panose="00000A00000000000000" pitchFamily="2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Montserrat Black" panose="00000A00000000000000" pitchFamily="2" charset="0"/>
              </a:rPr>
              <a:t>                                   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Farhat Chaudhry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chaudhry@detroitmi.gov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Kate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Gymrek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Kathleen.gmyrek@detroitmi.gov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pic>
        <p:nvPicPr>
          <p:cNvPr id="5" name="Google Shape;120;p4">
            <a:extLst>
              <a:ext uri="{FF2B5EF4-FFF2-40B4-BE49-F238E27FC236}">
                <a16:creationId xmlns:a16="http://schemas.microsoft.com/office/drawing/2014/main" id="{05C54FDF-B42D-5D0F-56DE-327D0AF10FE6}"/>
              </a:ext>
            </a:extLst>
          </p:cNvPr>
          <p:cNvPicPr preferRelativeResize="0"/>
          <p:nvPr/>
        </p:nvPicPr>
        <p:blipFill rotWithShape="1">
          <a:blip r:embed="rId7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C61FF-CF34-6C46-AF21-481331440E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3492">
            <a:off x="10156759" y="4010671"/>
            <a:ext cx="1019773" cy="180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52B13-B1B0-ACDE-F508-D1BA72425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5497">
            <a:off x="11107830" y="4159213"/>
            <a:ext cx="1029238" cy="181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D2EDF-E711-762A-8644-E3EC27BF28C7}"/>
              </a:ext>
            </a:extLst>
          </p:cNvPr>
          <p:cNvSpPr txBox="1"/>
          <p:nvPr/>
        </p:nvSpPr>
        <p:spPr>
          <a:xfrm>
            <a:off x="1226929" y="1600611"/>
            <a:ext cx="3827209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JOIN A WORKGROUP!</a:t>
            </a:r>
          </a:p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THE LINK IS IN THE CHAT! </a:t>
            </a:r>
          </a:p>
          <a:p>
            <a:endParaRPr lang="en-US" b="1" dirty="0">
              <a:latin typeface="Montserrat Black" panose="00000A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Signage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Flora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Montserrat Black" panose="00000A00000000000000" pitchFamily="2" charset="0"/>
              </a:rPr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Montserrat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1D814-EC46-3B0D-5315-350CFB7741C9}"/>
              </a:ext>
            </a:extLst>
          </p:cNvPr>
          <p:cNvSpPr txBox="1"/>
          <p:nvPr/>
        </p:nvSpPr>
        <p:spPr>
          <a:xfrm>
            <a:off x="1226929" y="4795725"/>
            <a:ext cx="433924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 Black" panose="00000A00000000000000" pitchFamily="2" charset="0"/>
              </a:rPr>
              <a:t>PROJECT CONSTRUCTION WALK </a:t>
            </a:r>
          </a:p>
          <a:p>
            <a:endParaRPr lang="en-US" b="1" dirty="0">
              <a:latin typeface="Montserrat Black" panose="00000A00000000000000" pitchFamily="2" charset="0"/>
            </a:endParaRPr>
          </a:p>
          <a:p>
            <a:r>
              <a:rPr lang="en-US" sz="1800" b="1" dirty="0">
                <a:latin typeface="Montserrat Black" panose="00000A00000000000000" pitchFamily="2" charset="0"/>
              </a:rPr>
              <a:t>WEDNESDAY MAY 17</a:t>
            </a:r>
            <a:r>
              <a:rPr lang="en-US" sz="1800" b="1" baseline="30000" dirty="0">
                <a:latin typeface="Montserrat Black" panose="00000A00000000000000" pitchFamily="2" charset="0"/>
              </a:rPr>
              <a:t>th</a:t>
            </a:r>
            <a:r>
              <a:rPr lang="en-US" sz="1800" b="1" dirty="0">
                <a:latin typeface="Montserrat Black" panose="00000A00000000000000" pitchFamily="2" charset="0"/>
              </a:rPr>
              <a:t> 4-5:30pm </a:t>
            </a:r>
          </a:p>
        </p:txBody>
      </p:sp>
    </p:spTree>
    <p:extLst>
      <p:ext uri="{BB962C8B-B14F-4D97-AF65-F5344CB8AC3E}">
        <p14:creationId xmlns:p14="http://schemas.microsoft.com/office/powerpoint/2010/main" val="16550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</a:rPr>
              <a:t>PALMER PARK HABITAT RESTORATION PROJECT</a:t>
            </a:r>
            <a:endParaRPr dirty="0">
              <a:latin typeface="Montserrat Black" panose="00000A00000000000000" pitchFamily="2" charset="0"/>
            </a:endParaRPr>
          </a:p>
        </p:txBody>
      </p:sp>
      <p:cxnSp>
        <p:nvCxnSpPr>
          <p:cNvPr id="346" name="Google Shape;346;p22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B344E57-56A3-8D2B-67DE-A632EF12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5" y="1114110"/>
            <a:ext cx="9946105" cy="4977208"/>
          </a:xfrm>
          <a:prstGeom prst="rect">
            <a:avLst/>
          </a:prstGeom>
        </p:spPr>
      </p:pic>
      <p:pic>
        <p:nvPicPr>
          <p:cNvPr id="2" name="Google Shape;120;p4">
            <a:extLst>
              <a:ext uri="{FF2B5EF4-FFF2-40B4-BE49-F238E27FC236}">
                <a16:creationId xmlns:a16="http://schemas.microsoft.com/office/drawing/2014/main" id="{8ABD94E1-D700-415D-EC97-8C8B9301C0EF}"/>
              </a:ext>
            </a:extLst>
          </p:cNvPr>
          <p:cNvPicPr preferRelativeResize="0"/>
          <p:nvPr/>
        </p:nvPicPr>
        <p:blipFill rotWithShape="1">
          <a:blip r:embed="rId4"/>
          <a:srcRect t="28859" b="21713"/>
          <a:stretch/>
        </p:blipFill>
        <p:spPr>
          <a:xfrm>
            <a:off x="9646920" y="72537"/>
            <a:ext cx="2491740" cy="493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9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12;p3">
            <a:extLst>
              <a:ext uri="{FF2B5EF4-FFF2-40B4-BE49-F238E27FC236}">
                <a16:creationId xmlns:a16="http://schemas.microsoft.com/office/drawing/2014/main" id="{D3193BF1-4F4D-4616-BFB9-1CE86B1A5C20}"/>
              </a:ext>
            </a:extLst>
          </p:cNvPr>
          <p:cNvSpPr/>
          <p:nvPr/>
        </p:nvSpPr>
        <p:spPr>
          <a:xfrm>
            <a:off x="6444211" y="4045110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12;p3">
            <a:extLst>
              <a:ext uri="{FF2B5EF4-FFF2-40B4-BE49-F238E27FC236}">
                <a16:creationId xmlns:a16="http://schemas.microsoft.com/office/drawing/2014/main" id="{AC41B76A-63C7-4BC4-957D-DF76648DD2C7}"/>
              </a:ext>
            </a:extLst>
          </p:cNvPr>
          <p:cNvSpPr/>
          <p:nvPr/>
        </p:nvSpPr>
        <p:spPr>
          <a:xfrm>
            <a:off x="3361549" y="4065313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2;p3">
            <a:extLst>
              <a:ext uri="{FF2B5EF4-FFF2-40B4-BE49-F238E27FC236}">
                <a16:creationId xmlns:a16="http://schemas.microsoft.com/office/drawing/2014/main" id="{7C920E54-EFED-426C-8DE5-2B0EC976254C}"/>
              </a:ext>
            </a:extLst>
          </p:cNvPr>
          <p:cNvSpPr/>
          <p:nvPr/>
        </p:nvSpPr>
        <p:spPr>
          <a:xfrm>
            <a:off x="291446" y="4045282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Historic Timeline </a:t>
            </a:r>
            <a:r>
              <a:rPr lang="en-US" sz="1400" dirty="0">
                <a:latin typeface="Montserrat Black" panose="00000A00000000000000" pitchFamily="2" charset="0"/>
              </a:rPr>
              <a:t>Palmer Park Habitat Restoration Project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4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BD7F4AE-515A-A1C6-4271-084C3EA51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29"/>
          <a:stretch/>
        </p:blipFill>
        <p:spPr>
          <a:xfrm>
            <a:off x="693255" y="1772752"/>
            <a:ext cx="4217412" cy="3312495"/>
          </a:xfrm>
          <a:prstGeom prst="rect">
            <a:avLst/>
          </a:prstGeom>
        </p:spPr>
      </p:pic>
      <p:sp>
        <p:nvSpPr>
          <p:cNvPr id="7" name="Google Shape;355;p23">
            <a:extLst>
              <a:ext uri="{FF2B5EF4-FFF2-40B4-BE49-F238E27FC236}">
                <a16:creationId xmlns:a16="http://schemas.microsoft.com/office/drawing/2014/main" id="{76DD9B51-3439-19CB-8C39-D40FBBE3B492}"/>
              </a:ext>
            </a:extLst>
          </p:cNvPr>
          <p:cNvSpPr txBox="1">
            <a:spLocks/>
          </p:cNvSpPr>
          <p:nvPr/>
        </p:nvSpPr>
        <p:spPr>
          <a:xfrm>
            <a:off x="457200" y="890454"/>
            <a:ext cx="3200399" cy="107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2012 People for Palmer Park Master Plan </a:t>
            </a:r>
          </a:p>
        </p:txBody>
      </p:sp>
      <p:sp>
        <p:nvSpPr>
          <p:cNvPr id="10" name="Google Shape;164;p6">
            <a:extLst>
              <a:ext uri="{FF2B5EF4-FFF2-40B4-BE49-F238E27FC236}">
                <a16:creationId xmlns:a16="http://schemas.microsoft.com/office/drawing/2014/main" id="{AFF38D5F-420C-DDB1-82E2-A503D63FE639}"/>
              </a:ext>
            </a:extLst>
          </p:cNvPr>
          <p:cNvSpPr txBox="1"/>
          <p:nvPr/>
        </p:nvSpPr>
        <p:spPr>
          <a:xfrm>
            <a:off x="1093292" y="5061923"/>
            <a:ext cx="1614926" cy="27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Transform the Park through an Ecologically Restorative Approach </a:t>
            </a:r>
            <a:r>
              <a:rPr lang="en-US" sz="1800" b="1" dirty="0">
                <a:solidFill>
                  <a:srgbClr val="063534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	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aphic 10" descr="Forest scene with solid fill">
            <a:extLst>
              <a:ext uri="{FF2B5EF4-FFF2-40B4-BE49-F238E27FC236}">
                <a16:creationId xmlns:a16="http://schemas.microsoft.com/office/drawing/2014/main" id="{5E22F65E-FA00-E969-4E6D-F9BE46CEC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481" y="5070966"/>
            <a:ext cx="458212" cy="458212"/>
          </a:xfrm>
          <a:prstGeom prst="rect">
            <a:avLst/>
          </a:prstGeom>
        </p:spPr>
      </p:pic>
      <p:sp>
        <p:nvSpPr>
          <p:cNvPr id="19" name="Google Shape;173;p6">
            <a:extLst>
              <a:ext uri="{FF2B5EF4-FFF2-40B4-BE49-F238E27FC236}">
                <a16:creationId xmlns:a16="http://schemas.microsoft.com/office/drawing/2014/main" id="{2AFF1A58-9F14-A0D0-DD4D-CB84232C62D7}"/>
              </a:ext>
            </a:extLst>
          </p:cNvPr>
          <p:cNvSpPr txBox="1"/>
          <p:nvPr/>
        </p:nvSpPr>
        <p:spPr>
          <a:xfrm>
            <a:off x="3136591" y="5043768"/>
            <a:ext cx="2578409" cy="950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Created a unified vision for the parks future as a public amenity embedded in an ecologically diverse and productive environment.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 descr="Lighthouse scene with solid fill">
            <a:extLst>
              <a:ext uri="{FF2B5EF4-FFF2-40B4-BE49-F238E27FC236}">
                <a16:creationId xmlns:a16="http://schemas.microsoft.com/office/drawing/2014/main" id="{68CA3718-FD23-12E7-B79B-9653FE8E4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481" y="5654680"/>
            <a:ext cx="501629" cy="501629"/>
          </a:xfrm>
          <a:prstGeom prst="rect">
            <a:avLst/>
          </a:prstGeom>
        </p:spPr>
      </p:pic>
      <p:sp>
        <p:nvSpPr>
          <p:cNvPr id="22" name="Google Shape;164;p6">
            <a:extLst>
              <a:ext uri="{FF2B5EF4-FFF2-40B4-BE49-F238E27FC236}">
                <a16:creationId xmlns:a16="http://schemas.microsoft.com/office/drawing/2014/main" id="{7AFE845E-7921-0671-8EF1-938B6CECAC5F}"/>
              </a:ext>
            </a:extLst>
          </p:cNvPr>
          <p:cNvSpPr txBox="1"/>
          <p:nvPr/>
        </p:nvSpPr>
        <p:spPr>
          <a:xfrm>
            <a:off x="1097595" y="5696353"/>
            <a:ext cx="1614926" cy="59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Historic Preservation Restoration and Ecological Innovation </a:t>
            </a:r>
            <a:r>
              <a:rPr lang="en-US" sz="1800" b="1" dirty="0">
                <a:solidFill>
                  <a:srgbClr val="063534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	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Google Shape;173;p6">
            <a:extLst>
              <a:ext uri="{FF2B5EF4-FFF2-40B4-BE49-F238E27FC236}">
                <a16:creationId xmlns:a16="http://schemas.microsoft.com/office/drawing/2014/main" id="{1470EEF9-926F-10EF-76EA-8D6BFD8E3F66}"/>
              </a:ext>
            </a:extLst>
          </p:cNvPr>
          <p:cNvSpPr txBox="1"/>
          <p:nvPr/>
        </p:nvSpPr>
        <p:spPr>
          <a:xfrm>
            <a:off x="3136591" y="5733583"/>
            <a:ext cx="2578409" cy="44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Contemporary Best Practices within the established historical park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Montserrat"/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phic 23" descr="Cheers outline">
            <a:extLst>
              <a:ext uri="{FF2B5EF4-FFF2-40B4-BE49-F238E27FC236}">
                <a16:creationId xmlns:a16="http://schemas.microsoft.com/office/drawing/2014/main" id="{3EF48505-B315-661C-2F19-97EAB4BDAD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44094" y="5106179"/>
            <a:ext cx="548502" cy="548502"/>
          </a:xfrm>
          <a:prstGeom prst="rect">
            <a:avLst/>
          </a:prstGeom>
        </p:spPr>
      </p:pic>
      <p:pic>
        <p:nvPicPr>
          <p:cNvPr id="25" name="Graphic 24" descr="Clipboard with solid fill">
            <a:extLst>
              <a:ext uri="{FF2B5EF4-FFF2-40B4-BE49-F238E27FC236}">
                <a16:creationId xmlns:a16="http://schemas.microsoft.com/office/drawing/2014/main" id="{79B1CE92-1347-9DBB-68D0-8561A7A23D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44094" y="5667891"/>
            <a:ext cx="576877" cy="576877"/>
          </a:xfrm>
          <a:prstGeom prst="rect">
            <a:avLst/>
          </a:prstGeom>
        </p:spPr>
      </p:pic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7C05B6D-8139-2B19-F29B-E772F2E5B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834382"/>
              </p:ext>
            </p:extLst>
          </p:nvPr>
        </p:nvGraphicFramePr>
        <p:xfrm>
          <a:off x="6565374" y="1648973"/>
          <a:ext cx="4654497" cy="3489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Acrobat Document" r:id="rId14" imgW="32870700" imgH="24641157" progId="AcroExch.Document.DC">
                  <p:embed/>
                </p:oleObj>
              </mc:Choice>
              <mc:Fallback>
                <p:oleObj name="Acrobat Document" r:id="rId14" imgW="32870700" imgH="24641157" progId="AcroExch.Document.DC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7C05B6D-8139-2B19-F29B-E772F2E5BA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65374" y="1648973"/>
                        <a:ext cx="4654497" cy="3489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91C7ECB-C0D3-0205-0B4E-F171929A984E}"/>
              </a:ext>
            </a:extLst>
          </p:cNvPr>
          <p:cNvSpPr txBox="1">
            <a:spLocks/>
          </p:cNvSpPr>
          <p:nvPr/>
        </p:nvSpPr>
        <p:spPr>
          <a:xfrm>
            <a:off x="6896477" y="831098"/>
            <a:ext cx="386411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Segoe UI" panose="020B0502040204020203" pitchFamily="34" charset="0"/>
                <a:ea typeface="Franklin Gothic"/>
                <a:cs typeface="Segoe UI" panose="020B0502040204020203" pitchFamily="34" charset="0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2016 Kresge Foundation Grant </a:t>
            </a:r>
          </a:p>
        </p:txBody>
      </p:sp>
      <p:sp>
        <p:nvSpPr>
          <p:cNvPr id="35" name="Google Shape;173;p6">
            <a:extLst>
              <a:ext uri="{FF2B5EF4-FFF2-40B4-BE49-F238E27FC236}">
                <a16:creationId xmlns:a16="http://schemas.microsoft.com/office/drawing/2014/main" id="{882BC583-8C54-E34F-EBBF-68F48182F793}"/>
              </a:ext>
            </a:extLst>
          </p:cNvPr>
          <p:cNvSpPr txBox="1"/>
          <p:nvPr/>
        </p:nvSpPr>
        <p:spPr>
          <a:xfrm>
            <a:off x="9320148" y="4931526"/>
            <a:ext cx="40423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Provide Habitat</a:t>
            </a: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Retain Stormwater Run-Off</a:t>
            </a: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Helped in Determining Initial Costs </a:t>
            </a: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Graphic 35" descr="Wave with solid fill">
            <a:extLst>
              <a:ext uri="{FF2B5EF4-FFF2-40B4-BE49-F238E27FC236}">
                <a16:creationId xmlns:a16="http://schemas.microsoft.com/office/drawing/2014/main" id="{D0B5F785-4CF1-C09A-301B-EDEDB665BA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89888" y="5489819"/>
            <a:ext cx="308644" cy="368434"/>
          </a:xfrm>
          <a:prstGeom prst="rect">
            <a:avLst/>
          </a:prstGeom>
        </p:spPr>
      </p:pic>
      <p:pic>
        <p:nvPicPr>
          <p:cNvPr id="41" name="Graphic 40" descr="Plant With Roots with solid fill">
            <a:extLst>
              <a:ext uri="{FF2B5EF4-FFF2-40B4-BE49-F238E27FC236}">
                <a16:creationId xmlns:a16="http://schemas.microsoft.com/office/drawing/2014/main" id="{6FED3AFA-C049-1CAC-57A1-1C6DBB92B9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59992" y="5856172"/>
            <a:ext cx="368435" cy="368435"/>
          </a:xfrm>
          <a:prstGeom prst="rect">
            <a:avLst/>
          </a:prstGeom>
        </p:spPr>
      </p:pic>
      <p:pic>
        <p:nvPicPr>
          <p:cNvPr id="43" name="Graphic 42" descr="Sparrow with solid fill">
            <a:extLst>
              <a:ext uri="{FF2B5EF4-FFF2-40B4-BE49-F238E27FC236}">
                <a16:creationId xmlns:a16="http://schemas.microsoft.com/office/drawing/2014/main" id="{2238EAAF-58B2-7EFA-B858-685941E78B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971308" y="5152448"/>
            <a:ext cx="375055" cy="375055"/>
          </a:xfrm>
          <a:prstGeom prst="rect">
            <a:avLst/>
          </a:prstGeom>
        </p:spPr>
      </p:pic>
      <p:pic>
        <p:nvPicPr>
          <p:cNvPr id="44" name="Graphic 43" descr="Money outline">
            <a:extLst>
              <a:ext uri="{FF2B5EF4-FFF2-40B4-BE49-F238E27FC236}">
                <a16:creationId xmlns:a16="http://schemas.microsoft.com/office/drawing/2014/main" id="{125BFD65-A611-3EF2-BB99-9476051121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24956" y="5818930"/>
            <a:ext cx="296080" cy="360145"/>
          </a:xfrm>
          <a:prstGeom prst="rect">
            <a:avLst/>
          </a:prstGeom>
        </p:spPr>
      </p:pic>
      <p:pic>
        <p:nvPicPr>
          <p:cNvPr id="45" name="Graphic 44" descr="Rain with solid fill">
            <a:extLst>
              <a:ext uri="{FF2B5EF4-FFF2-40B4-BE49-F238E27FC236}">
                <a16:creationId xmlns:a16="http://schemas.microsoft.com/office/drawing/2014/main" id="{B0593058-128E-9E78-E8F5-CF377AF23D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972089" y="5459256"/>
            <a:ext cx="413011" cy="413011"/>
          </a:xfrm>
          <a:prstGeom prst="rect">
            <a:avLst/>
          </a:prstGeom>
        </p:spPr>
      </p:pic>
      <p:pic>
        <p:nvPicPr>
          <p:cNvPr id="47" name="Graphic 46" descr="Open book outline">
            <a:extLst>
              <a:ext uri="{FF2B5EF4-FFF2-40B4-BE49-F238E27FC236}">
                <a16:creationId xmlns:a16="http://schemas.microsoft.com/office/drawing/2014/main" id="{9760B13C-54E3-AAF9-5B43-92F6D263E41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32503" y="5135080"/>
            <a:ext cx="383874" cy="383874"/>
          </a:xfrm>
          <a:prstGeom prst="rect">
            <a:avLst/>
          </a:prstGeom>
        </p:spPr>
      </p:pic>
      <p:sp>
        <p:nvSpPr>
          <p:cNvPr id="48" name="Google Shape;173;p6">
            <a:extLst>
              <a:ext uri="{FF2B5EF4-FFF2-40B4-BE49-F238E27FC236}">
                <a16:creationId xmlns:a16="http://schemas.microsoft.com/office/drawing/2014/main" id="{92C0FB54-7925-365A-9E9B-38C4FFF3D7FE}"/>
              </a:ext>
            </a:extLst>
          </p:cNvPr>
          <p:cNvSpPr txBox="1"/>
          <p:nvPr/>
        </p:nvSpPr>
        <p:spPr>
          <a:xfrm>
            <a:off x="6565374" y="5179120"/>
            <a:ext cx="2112959" cy="8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Provided a Framework for the Restoration of Lake Frances </a:t>
            </a: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Improve Water Quality</a:t>
            </a: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  <a:p>
            <a:pPr>
              <a:buClr>
                <a:srgbClr val="219784"/>
              </a:buClr>
              <a:buSzPts val="1800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Remove Invasive Species </a:t>
            </a:r>
          </a:p>
          <a:p>
            <a:pPr>
              <a:buClr>
                <a:srgbClr val="219784"/>
              </a:buClr>
              <a:buSzPts val="1800"/>
            </a:pPr>
            <a:endParaRPr lang="en-US" sz="1000" b="1" dirty="0">
              <a:solidFill>
                <a:srgbClr val="063534"/>
              </a:solidFill>
              <a:latin typeface="Segoe UI" panose="020B0502040204020203" pitchFamily="34" charset="0"/>
              <a:cs typeface="Segoe UI" panose="020B0502040204020203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45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12;p3">
            <a:extLst>
              <a:ext uri="{FF2B5EF4-FFF2-40B4-BE49-F238E27FC236}">
                <a16:creationId xmlns:a16="http://schemas.microsoft.com/office/drawing/2014/main" id="{D3193BF1-4F4D-4616-BFB9-1CE86B1A5C20}"/>
              </a:ext>
            </a:extLst>
          </p:cNvPr>
          <p:cNvSpPr/>
          <p:nvPr/>
        </p:nvSpPr>
        <p:spPr>
          <a:xfrm>
            <a:off x="6444211" y="4045110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12;p3">
            <a:extLst>
              <a:ext uri="{FF2B5EF4-FFF2-40B4-BE49-F238E27FC236}">
                <a16:creationId xmlns:a16="http://schemas.microsoft.com/office/drawing/2014/main" id="{AC41B76A-63C7-4BC4-957D-DF76648DD2C7}"/>
              </a:ext>
            </a:extLst>
          </p:cNvPr>
          <p:cNvSpPr/>
          <p:nvPr/>
        </p:nvSpPr>
        <p:spPr>
          <a:xfrm>
            <a:off x="3361549" y="4065313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2;p3">
            <a:extLst>
              <a:ext uri="{FF2B5EF4-FFF2-40B4-BE49-F238E27FC236}">
                <a16:creationId xmlns:a16="http://schemas.microsoft.com/office/drawing/2014/main" id="{7C920E54-EFED-426C-8DE5-2B0EC976254C}"/>
              </a:ext>
            </a:extLst>
          </p:cNvPr>
          <p:cNvSpPr/>
          <p:nvPr/>
        </p:nvSpPr>
        <p:spPr>
          <a:xfrm>
            <a:off x="291446" y="4045282"/>
            <a:ext cx="1239801" cy="35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Historic Timeline</a:t>
            </a:r>
            <a:b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</a:rPr>
              <a:t>Palmer Park Habitat Restoration Project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sp>
        <p:nvSpPr>
          <p:cNvPr id="7" name="Google Shape;355;p23">
            <a:extLst>
              <a:ext uri="{FF2B5EF4-FFF2-40B4-BE49-F238E27FC236}">
                <a16:creationId xmlns:a16="http://schemas.microsoft.com/office/drawing/2014/main" id="{76DD9B51-3439-19CB-8C39-D40FBBE3B492}"/>
              </a:ext>
            </a:extLst>
          </p:cNvPr>
          <p:cNvSpPr txBox="1">
            <a:spLocks/>
          </p:cNvSpPr>
          <p:nvPr/>
        </p:nvSpPr>
        <p:spPr>
          <a:xfrm>
            <a:off x="291446" y="948520"/>
            <a:ext cx="4144150" cy="10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2018-2021 City, Grant and Partner Funded Improvements 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969E4F99-FB91-0B13-A1D7-79D5C8F9E1A5}"/>
              </a:ext>
            </a:extLst>
          </p:cNvPr>
          <p:cNvSpPr/>
          <p:nvPr/>
        </p:nvSpPr>
        <p:spPr>
          <a:xfrm>
            <a:off x="753532" y="1798481"/>
            <a:ext cx="3847818" cy="3420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Google Shape;173;p6">
            <a:extLst>
              <a:ext uri="{FF2B5EF4-FFF2-40B4-BE49-F238E27FC236}">
                <a16:creationId xmlns:a16="http://schemas.microsoft.com/office/drawing/2014/main" id="{A0F41BEC-058F-9239-09DC-0483FD9809FC}"/>
              </a:ext>
            </a:extLst>
          </p:cNvPr>
          <p:cNvSpPr txBox="1"/>
          <p:nvPr/>
        </p:nvSpPr>
        <p:spPr>
          <a:xfrm>
            <a:off x="291446" y="5288634"/>
            <a:ext cx="2654480" cy="67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Tennis Court Complex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New Trails/Walkways and Grading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Kaboom Playground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Pavilion and Picnic Shelter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2251B-8666-05B4-BB37-6E1FB67B89EC}"/>
              </a:ext>
            </a:extLst>
          </p:cNvPr>
          <p:cNvSpPr txBox="1"/>
          <p:nvPr/>
        </p:nvSpPr>
        <p:spPr>
          <a:xfrm>
            <a:off x="2719127" y="5320971"/>
            <a:ext cx="2654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Volleyball Court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Island Beautification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Log Cabin and Light House Preservation and Restoration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60CC5-134F-9486-CEBD-7675ACD60D49}"/>
              </a:ext>
            </a:extLst>
          </p:cNvPr>
          <p:cNvSpPr txBox="1"/>
          <p:nvPr/>
        </p:nvSpPr>
        <p:spPr>
          <a:xfrm>
            <a:off x="-331949" y="5963337"/>
            <a:ext cx="571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3534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Over 3M in Park Improvements</a:t>
            </a:r>
          </a:p>
          <a:p>
            <a:endParaRPr lang="en-US"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8EF9052-9513-4232-140D-CF4E5C826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28" y="295849"/>
            <a:ext cx="6044440" cy="5733008"/>
          </a:xfrm>
          <a:prstGeom prst="rect">
            <a:avLst/>
          </a:prstGeom>
        </p:spPr>
      </p:pic>
      <p:cxnSp>
        <p:nvCxnSpPr>
          <p:cNvPr id="185" name="Google Shape;185;p7"/>
          <p:cNvCxnSpPr>
            <a:cxnSpLocks/>
          </p:cNvCxnSpPr>
          <p:nvPr/>
        </p:nvCxnSpPr>
        <p:spPr>
          <a:xfrm>
            <a:off x="558620" y="1023517"/>
            <a:ext cx="4814988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5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3;p6">
            <a:extLst>
              <a:ext uri="{FF2B5EF4-FFF2-40B4-BE49-F238E27FC236}">
                <a16:creationId xmlns:a16="http://schemas.microsoft.com/office/drawing/2014/main" id="{2AF436FD-7246-D7DD-91CE-42B3864C8ABB}"/>
              </a:ext>
            </a:extLst>
          </p:cNvPr>
          <p:cNvSpPr txBox="1"/>
          <p:nvPr/>
        </p:nvSpPr>
        <p:spPr>
          <a:xfrm>
            <a:off x="6187576" y="1425543"/>
            <a:ext cx="942876" cy="32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NATURALIZED UPLAND</a:t>
            </a:r>
          </a:p>
        </p:txBody>
      </p:sp>
      <p:sp>
        <p:nvSpPr>
          <p:cNvPr id="18" name="Google Shape;173;p6">
            <a:extLst>
              <a:ext uri="{FF2B5EF4-FFF2-40B4-BE49-F238E27FC236}">
                <a16:creationId xmlns:a16="http://schemas.microsoft.com/office/drawing/2014/main" id="{FB36093B-D03C-14B8-212A-BBECB781099D}"/>
              </a:ext>
            </a:extLst>
          </p:cNvPr>
          <p:cNvSpPr txBox="1"/>
          <p:nvPr/>
        </p:nvSpPr>
        <p:spPr>
          <a:xfrm>
            <a:off x="5624562" y="3263047"/>
            <a:ext cx="942876" cy="32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LAKE FRANCIS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RESTORATION</a:t>
            </a:r>
          </a:p>
        </p:txBody>
      </p:sp>
      <p:sp>
        <p:nvSpPr>
          <p:cNvPr id="20" name="Google Shape;173;p6">
            <a:extLst>
              <a:ext uri="{FF2B5EF4-FFF2-40B4-BE49-F238E27FC236}">
                <a16:creationId xmlns:a16="http://schemas.microsoft.com/office/drawing/2014/main" id="{2FA7E492-0256-50F6-92E1-DC648374746D}"/>
              </a:ext>
            </a:extLst>
          </p:cNvPr>
          <p:cNvSpPr txBox="1"/>
          <p:nvPr/>
        </p:nvSpPr>
        <p:spPr>
          <a:xfrm>
            <a:off x="10064214" y="1181115"/>
            <a:ext cx="942876" cy="5700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BIO-RETENTION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TO MANAGE TENNIS COURT WATER </a:t>
            </a:r>
          </a:p>
        </p:txBody>
      </p:sp>
      <p:sp>
        <p:nvSpPr>
          <p:cNvPr id="26" name="Google Shape;173;p6">
            <a:extLst>
              <a:ext uri="{FF2B5EF4-FFF2-40B4-BE49-F238E27FC236}">
                <a16:creationId xmlns:a16="http://schemas.microsoft.com/office/drawing/2014/main" id="{798B3F66-AE1B-0B4B-8187-7CF66C52C60D}"/>
              </a:ext>
            </a:extLst>
          </p:cNvPr>
          <p:cNvSpPr txBox="1"/>
          <p:nvPr/>
        </p:nvSpPr>
        <p:spPr>
          <a:xfrm>
            <a:off x="6320703" y="5465268"/>
            <a:ext cx="809749" cy="3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LAKE BOARDWALK</a:t>
            </a:r>
          </a:p>
        </p:txBody>
      </p:sp>
      <p:sp>
        <p:nvSpPr>
          <p:cNvPr id="28" name="Google Shape;173;p6">
            <a:extLst>
              <a:ext uri="{FF2B5EF4-FFF2-40B4-BE49-F238E27FC236}">
                <a16:creationId xmlns:a16="http://schemas.microsoft.com/office/drawing/2014/main" id="{FE4E37A8-8622-FDC5-67CE-FAC0995C5849}"/>
              </a:ext>
            </a:extLst>
          </p:cNvPr>
          <p:cNvSpPr txBox="1"/>
          <p:nvPr/>
        </p:nvSpPr>
        <p:spPr>
          <a:xfrm>
            <a:off x="7130452" y="407970"/>
            <a:ext cx="942876" cy="3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REFORESTATION PLAN</a:t>
            </a:r>
          </a:p>
        </p:txBody>
      </p:sp>
      <p:cxnSp>
        <p:nvCxnSpPr>
          <p:cNvPr id="30" name="Google Shape;185;p7">
            <a:extLst>
              <a:ext uri="{FF2B5EF4-FFF2-40B4-BE49-F238E27FC236}">
                <a16:creationId xmlns:a16="http://schemas.microsoft.com/office/drawing/2014/main" id="{57DA7987-C5D3-BC15-E397-48108A2E1A71}"/>
              </a:ext>
            </a:extLst>
          </p:cNvPr>
          <p:cNvCxnSpPr>
            <a:cxnSpLocks/>
          </p:cNvCxnSpPr>
          <p:nvPr/>
        </p:nvCxnSpPr>
        <p:spPr>
          <a:xfrm>
            <a:off x="9336505" y="1008587"/>
            <a:ext cx="2398295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173;p6">
            <a:extLst>
              <a:ext uri="{FF2B5EF4-FFF2-40B4-BE49-F238E27FC236}">
                <a16:creationId xmlns:a16="http://schemas.microsoft.com/office/drawing/2014/main" id="{6937E808-CBED-EC03-39DB-0C9C8D32A534}"/>
              </a:ext>
            </a:extLst>
          </p:cNvPr>
          <p:cNvSpPr txBox="1"/>
          <p:nvPr/>
        </p:nvSpPr>
        <p:spPr>
          <a:xfrm>
            <a:off x="8879196" y="3447060"/>
            <a:ext cx="942876" cy="57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784"/>
              </a:buClr>
              <a:buSzPts val="1800"/>
            </a:pPr>
            <a:r>
              <a: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"/>
              </a:rPr>
              <a:t>EXPANDED NATURAL AREAS AND TURF AREAS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2A58E55-3C03-D614-0C30-A7D5061E9706}"/>
              </a:ext>
            </a:extLst>
          </p:cNvPr>
          <p:cNvCxnSpPr>
            <a:cxnSpLocks/>
          </p:cNvCxnSpPr>
          <p:nvPr/>
        </p:nvCxnSpPr>
        <p:spPr>
          <a:xfrm flipH="1">
            <a:off x="7527851" y="1425543"/>
            <a:ext cx="2536363" cy="8428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D183733-8A4C-7F17-E932-B7C5646BFA92}"/>
              </a:ext>
            </a:extLst>
          </p:cNvPr>
          <p:cNvCxnSpPr>
            <a:cxnSpLocks/>
          </p:cNvCxnSpPr>
          <p:nvPr/>
        </p:nvCxnSpPr>
        <p:spPr>
          <a:xfrm flipH="1">
            <a:off x="8155450" y="1425543"/>
            <a:ext cx="1908764" cy="119006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F29E99D-EEA2-9EA6-CB3F-85B45F80A7E3}"/>
              </a:ext>
            </a:extLst>
          </p:cNvPr>
          <p:cNvCxnSpPr>
            <a:cxnSpLocks/>
          </p:cNvCxnSpPr>
          <p:nvPr/>
        </p:nvCxnSpPr>
        <p:spPr>
          <a:xfrm flipV="1">
            <a:off x="6681352" y="3162353"/>
            <a:ext cx="522558" cy="227010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C7264D-E05A-3F29-1CFF-F60612445C56}"/>
              </a:ext>
            </a:extLst>
          </p:cNvPr>
          <p:cNvCxnSpPr>
            <a:cxnSpLocks/>
          </p:cNvCxnSpPr>
          <p:nvPr/>
        </p:nvCxnSpPr>
        <p:spPr>
          <a:xfrm flipH="1" flipV="1">
            <a:off x="7592436" y="2794819"/>
            <a:ext cx="1274759" cy="71384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B6DC9340-8EE1-0DCE-A419-F793754DA796}"/>
              </a:ext>
            </a:extLst>
          </p:cNvPr>
          <p:cNvCxnSpPr>
            <a:cxnSpLocks/>
          </p:cNvCxnSpPr>
          <p:nvPr/>
        </p:nvCxnSpPr>
        <p:spPr>
          <a:xfrm flipH="1" flipV="1">
            <a:off x="7474373" y="3162353"/>
            <a:ext cx="1392822" cy="35642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355;p23">
            <a:extLst>
              <a:ext uri="{FF2B5EF4-FFF2-40B4-BE49-F238E27FC236}">
                <a16:creationId xmlns:a16="http://schemas.microsoft.com/office/drawing/2014/main" id="{58867731-2DF5-0318-9B0D-55ADC9A6097F}"/>
              </a:ext>
            </a:extLst>
          </p:cNvPr>
          <p:cNvSpPr txBox="1">
            <a:spLocks/>
          </p:cNvSpPr>
          <p:nvPr/>
        </p:nvSpPr>
        <p:spPr>
          <a:xfrm>
            <a:off x="9559843" y="5396466"/>
            <a:ext cx="2536363" cy="831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Habitat Restoration Project</a:t>
            </a:r>
          </a:p>
          <a:p>
            <a:pPr algn="ctr">
              <a:buSzPts val="2800"/>
            </a:pP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2021 - Current</a:t>
            </a:r>
          </a:p>
        </p:txBody>
      </p:sp>
    </p:spTree>
    <p:extLst>
      <p:ext uri="{BB962C8B-B14F-4D97-AF65-F5344CB8AC3E}">
        <p14:creationId xmlns:p14="http://schemas.microsoft.com/office/powerpoint/2010/main" val="20715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Collaboration/Community Engagement 2021</a:t>
            </a:r>
            <a:b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</a:rPr>
              <a:t>Palmer Park Habitat Restoration Project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6F74245-88E8-3BFE-168B-B8EE7E7B8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23407"/>
            <a:ext cx="5719645" cy="237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8CC8E-0FFE-9544-6E29-9E978A30F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45" y="1223407"/>
            <a:ext cx="5271149" cy="26387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7BC2D9-FE38-D16A-5371-22C14FD0F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71" y="3684788"/>
            <a:ext cx="5769330" cy="22681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42B2F7-6C84-B045-4DD9-14CA7EAD9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866" y="3950715"/>
            <a:ext cx="5271149" cy="233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98A9-2355-46BF-91E6-EC797EE9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9"/>
            <a:ext cx="7820526" cy="1195303"/>
          </a:xfrm>
        </p:spPr>
        <p:txBody>
          <a:bodyPr/>
          <a:lstStyle/>
          <a:p>
            <a:r>
              <a:rPr lang="en-US" dirty="0">
                <a:latin typeface="Montserrat Black" panose="00000A00000000000000" pitchFamily="2" charset="0"/>
              </a:rPr>
              <a:t>PROJECT AREA </a:t>
            </a:r>
            <a:r>
              <a:rPr lang="en-US" sz="1400" dirty="0">
                <a:latin typeface="Montserrat Black" panose="00000A00000000000000" pitchFamily="2" charset="0"/>
              </a:rPr>
              <a:t>Palmer Park Habitat Restoration Project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FA724-5946-460D-8A45-5492D600D9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cxnSp>
        <p:nvCxnSpPr>
          <p:cNvPr id="13" name="Google Shape;356;p23">
            <a:extLst>
              <a:ext uri="{FF2B5EF4-FFF2-40B4-BE49-F238E27FC236}">
                <a16:creationId xmlns:a16="http://schemas.microsoft.com/office/drawing/2014/main" id="{BF7C03D9-BA55-4421-BA18-9B62AECACDEF}"/>
              </a:ext>
            </a:extLst>
          </p:cNvPr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248087-3398-4201-ACBB-8DE582D6C5C6}"/>
              </a:ext>
            </a:extLst>
          </p:cNvPr>
          <p:cNvSpPr txBox="1"/>
          <p:nvPr/>
        </p:nvSpPr>
        <p:spPr>
          <a:xfrm>
            <a:off x="7518018" y="1724603"/>
            <a:ext cx="428897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indent="-457200"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20" dirty="0">
                <a:latin typeface="Gotham Bold" pitchFamily="50" charset="0"/>
                <a:cs typeface="David" panose="020E0502060401010101" pitchFamily="34" charset="-79"/>
              </a:rPr>
              <a:t>Provide</a:t>
            </a:r>
            <a:r>
              <a:rPr lang="en-US" sz="1600" spc="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an</a:t>
            </a:r>
            <a:r>
              <a:rPr lang="en-US" sz="1600" spc="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exciting/dynamic</a:t>
            </a:r>
            <a:r>
              <a:rPr lang="en-US" sz="1600" spc="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ecological</a:t>
            </a:r>
            <a:r>
              <a:rPr lang="en-US" sz="1600" spc="4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setting,</a:t>
            </a:r>
            <a:r>
              <a:rPr lang="en-US" sz="1600" spc="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connecting</a:t>
            </a:r>
            <a:r>
              <a:rPr lang="en-US" sz="1600" spc="2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20" dirty="0">
                <a:latin typeface="Gotham Bold" pitchFamily="50" charset="0"/>
                <a:cs typeface="David" panose="020E0502060401010101" pitchFamily="34" charset="-79"/>
              </a:rPr>
              <a:t>park</a:t>
            </a:r>
            <a:r>
              <a:rPr lang="en-US" sz="1600" spc="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visitors 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to</a:t>
            </a:r>
            <a:r>
              <a:rPr lang="en-US" sz="1600" spc="-1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the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20" dirty="0">
                <a:latin typeface="Gotham Bold" pitchFamily="50" charset="0"/>
                <a:cs typeface="David" panose="020E0502060401010101" pitchFamily="34" charset="-79"/>
              </a:rPr>
              <a:t>park’s</a:t>
            </a:r>
            <a:r>
              <a:rPr lang="en-US" sz="1600" spc="3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restored</a:t>
            </a:r>
            <a:r>
              <a:rPr lang="en-US" sz="1600" spc="2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natural</a:t>
            </a:r>
            <a:r>
              <a:rPr lang="en-US" sz="1600" spc="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landscapes,</a:t>
            </a:r>
            <a:r>
              <a:rPr lang="en-US" sz="1600" spc="4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through education, </a:t>
            </a: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programs 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and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activities.</a:t>
            </a:r>
            <a:endParaRPr lang="en-US" sz="1600" dirty="0">
              <a:latin typeface="Gotham Bold" pitchFamily="50" charset="0"/>
              <a:cs typeface="David" panose="020E0502060401010101" pitchFamily="34" charset="-79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0" dirty="0"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David" panose="020E0502060401010101" pitchFamily="34" charset="-79"/>
              </a:rPr>
              <a:t>Control Goose Population</a:t>
            </a: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Improve water quality and clarity of Lake Frances, and create an aquatic habitat to support it </a:t>
            </a:r>
          </a:p>
          <a:p>
            <a:pPr marL="469900" indent="-457200"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0" dirty="0"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David" panose="020E0502060401010101" pitchFamily="34" charset="-79"/>
              </a:rPr>
              <a:t>Control Goose Population</a:t>
            </a:r>
            <a:endParaRPr lang="en-US" sz="1600" spc="-10" dirty="0">
              <a:latin typeface="Gotham Bold" pitchFamily="50" charset="0"/>
              <a:cs typeface="David" panose="020E0502060401010101" pitchFamily="34" charset="-79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0" dirty="0">
                <a:latin typeface="Gotham Bold" pitchFamily="50" charset="0"/>
                <a:cs typeface="David" panose="020E0502060401010101" pitchFamily="34" charset="-79"/>
              </a:rPr>
              <a:t>Restore or re-create</a:t>
            </a:r>
            <a:r>
              <a:rPr lang="en-US" sz="1600" spc="1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ecological 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habitats that</a:t>
            </a:r>
            <a:r>
              <a:rPr lang="en-US" sz="1600" spc="2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connect</a:t>
            </a:r>
            <a:r>
              <a:rPr lang="en-US" sz="1600" spc="5" dirty="0">
                <a:latin typeface="Gotham Bold" pitchFamily="50" charset="0"/>
                <a:cs typeface="David" panose="020E0502060401010101" pitchFamily="34" charset="-79"/>
              </a:rPr>
              <a:t> Lake Frances and the surrounding areas to the adjacent </a:t>
            </a:r>
            <a:r>
              <a:rPr lang="en-US" sz="1600" spc="5" dirty="0" err="1">
                <a:latin typeface="Gotham Bold" pitchFamily="50" charset="0"/>
                <a:cs typeface="David" panose="020E0502060401010101" pitchFamily="34" charset="-79"/>
              </a:rPr>
              <a:t>Witherell</a:t>
            </a:r>
            <a:r>
              <a:rPr lang="en-US" sz="1600" spc="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15" dirty="0">
                <a:latin typeface="Gotham Bold" pitchFamily="50" charset="0"/>
                <a:cs typeface="David" panose="020E0502060401010101" pitchFamily="34" charset="-79"/>
              </a:rPr>
              <a:t>Woods</a:t>
            </a:r>
            <a:endParaRPr lang="en-US" sz="1600" dirty="0">
              <a:latin typeface="Gotham Bold" pitchFamily="50" charset="0"/>
              <a:cs typeface="David" panose="020E0502060401010101" pitchFamily="34" charset="-79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0" dirty="0">
                <a:solidFill>
                  <a:schemeClr val="bg1">
                    <a:lumMod val="50000"/>
                  </a:schemeClr>
                </a:solidFill>
                <a:latin typeface="Gotham Bold" pitchFamily="50" charset="0"/>
                <a:cs typeface="David" panose="020E0502060401010101" pitchFamily="34" charset="-79"/>
              </a:rPr>
              <a:t>Control Goose Population</a:t>
            </a:r>
            <a:endParaRPr lang="en-US" sz="1600" dirty="0">
              <a:latin typeface="Gotham Bold" pitchFamily="50" charset="0"/>
              <a:cs typeface="David" panose="020E0502060401010101" pitchFamily="34" charset="-79"/>
            </a:endParaRPr>
          </a:p>
          <a:p>
            <a:pPr marL="469265" marR="27432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1600" spc="-15" dirty="0">
                <a:latin typeface="Gotham Bold" pitchFamily="50" charset="0"/>
                <a:cs typeface="David" panose="020E0502060401010101" pitchFamily="34" charset="-79"/>
              </a:rPr>
              <a:t>Begin to restore the biodiversity</a:t>
            </a:r>
            <a:r>
              <a:rPr lang="en-US" sz="1600" dirty="0">
                <a:latin typeface="Gotham Bold" pitchFamily="50" charset="0"/>
                <a:cs typeface="David" panose="020E0502060401010101" pitchFamily="34" charset="-79"/>
              </a:rPr>
              <a:t> and</a:t>
            </a:r>
            <a:r>
              <a:rPr lang="en-US" sz="1600" spc="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ecological</a:t>
            </a:r>
            <a:r>
              <a:rPr lang="en-US" sz="1600" spc="10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integrity of</a:t>
            </a:r>
            <a:r>
              <a:rPr lang="en-US" sz="1600" spc="65" dirty="0">
                <a:latin typeface="Gotham Bold" pitchFamily="50" charset="0"/>
                <a:cs typeface="David" panose="020E0502060401010101" pitchFamily="34" charset="-79"/>
              </a:rPr>
              <a:t> </a:t>
            </a:r>
            <a:r>
              <a:rPr lang="en-US" sz="1600" spc="-5" dirty="0">
                <a:latin typeface="Gotham Bold" pitchFamily="50" charset="0"/>
                <a:cs typeface="David" panose="020E0502060401010101" pitchFamily="34" charset="-79"/>
              </a:rPr>
              <a:t>the woods. </a:t>
            </a:r>
          </a:p>
          <a:p>
            <a:pPr marL="469265" marR="27432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endParaRPr lang="en-US" sz="1600" spc="-20" dirty="0">
              <a:latin typeface="Gotham Bold" pitchFamily="50" charset="0"/>
              <a:cs typeface="David" panose="020E0502060401010101" pitchFamily="34" charset="-79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600" dirty="0">
              <a:latin typeface="Gotham Bold" pitchFamily="50" charset="0"/>
              <a:cs typeface="David" panose="020E0502060401010101" pitchFamily="34" charset="-79"/>
            </a:endParaRPr>
          </a:p>
        </p:txBody>
      </p:sp>
      <p:pic>
        <p:nvPicPr>
          <p:cNvPr id="10" name="Google Shape;120;p4">
            <a:extLst>
              <a:ext uri="{FF2B5EF4-FFF2-40B4-BE49-F238E27FC236}">
                <a16:creationId xmlns:a16="http://schemas.microsoft.com/office/drawing/2014/main" id="{0063B724-AB81-4546-AD6B-A50EBEB0026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DB31E6-1084-4244-81B3-E3BA44EC1660}"/>
              </a:ext>
            </a:extLst>
          </p:cNvPr>
          <p:cNvSpPr txBox="1">
            <a:spLocks/>
          </p:cNvSpPr>
          <p:nvPr/>
        </p:nvSpPr>
        <p:spPr>
          <a:xfrm>
            <a:off x="7756358" y="1008887"/>
            <a:ext cx="4114800" cy="92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1800"/>
              <a:buFont typeface="Franklin Gothic"/>
              <a:buNone/>
              <a:defRPr sz="2800" b="1" i="0" u="none" strike="noStrike" cap="none">
                <a:solidFill>
                  <a:srgbClr val="063534"/>
                </a:solidFill>
                <a:latin typeface="Segoe UI" panose="020B0502040204020203" pitchFamily="34" charset="0"/>
                <a:ea typeface="Franklin Gothic"/>
                <a:cs typeface="Segoe UI" panose="020B0502040204020203" pitchFamily="34" charset="0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Montserrat" panose="00000300000000000000" pitchFamily="2" charset="0"/>
              </a:rPr>
              <a:t>Intended Outcomes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798C33B-B44E-5BE9-F8DF-9E885878F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" t="4920" r="19425" b="7205"/>
          <a:stretch/>
        </p:blipFill>
        <p:spPr>
          <a:xfrm>
            <a:off x="566255" y="1078832"/>
            <a:ext cx="6884140" cy="50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FADEE-96B3-0E9B-4159-C80F4343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1214796"/>
            <a:ext cx="11726237" cy="4887424"/>
          </a:xfrm>
          <a:prstGeom prst="rect">
            <a:avLst/>
          </a:prstGeom>
        </p:spPr>
      </p:pic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Project Construction Timeline </a:t>
            </a:r>
            <a:b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</a:br>
            <a:r>
              <a:rPr lang="en-US" sz="1400" dirty="0">
                <a:latin typeface="Montserrat Black" panose="00000A00000000000000" pitchFamily="2" charset="0"/>
              </a:rPr>
              <a:t>Palmer Park Habitat Restoration Project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4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2D5B631-BE66-B143-147B-6E0BD1C0A99C}"/>
              </a:ext>
            </a:extLst>
          </p:cNvPr>
          <p:cNvSpPr/>
          <p:nvPr/>
        </p:nvSpPr>
        <p:spPr>
          <a:xfrm>
            <a:off x="3150059" y="2202080"/>
            <a:ext cx="1795165" cy="374051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Current Photos </a:t>
            </a:r>
            <a:r>
              <a:rPr lang="en-US" sz="1400" dirty="0">
                <a:latin typeface="Montserrat Black" panose="00000A00000000000000" pitchFamily="2" charset="0"/>
              </a:rPr>
              <a:t>Palmer Park Habitat Restoration Project</a:t>
            </a: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 descr="A picture containing text, sky, outdoor, nature&#10;&#10;Description automatically generated">
            <a:extLst>
              <a:ext uri="{FF2B5EF4-FFF2-40B4-BE49-F238E27FC236}">
                <a16:creationId xmlns:a16="http://schemas.microsoft.com/office/drawing/2014/main" id="{D5FAD62A-D033-730A-B516-851D92F9E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33" r="11840"/>
          <a:stretch/>
        </p:blipFill>
        <p:spPr>
          <a:xfrm>
            <a:off x="3623246" y="2105827"/>
            <a:ext cx="4810683" cy="30843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A1FFE-36D1-1717-289C-4300519EC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149" y="1515875"/>
            <a:ext cx="2842866" cy="426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656BE-C73F-1415-0002-A57D74470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10" y="1515875"/>
            <a:ext cx="2850943" cy="42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457200" y="116639"/>
            <a:ext cx="11413958" cy="11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534"/>
              </a:buClr>
              <a:buSzPts val="2800"/>
              <a:buFont typeface="Franklin Gothic"/>
              <a:buNone/>
            </a:pPr>
            <a:r>
              <a:rPr lang="en-US" dirty="0">
                <a:latin typeface="Montserrat Black" panose="00000A00000000000000" pitchFamily="2" charset="0"/>
                <a:ea typeface="Segoe UI Black" panose="020B0A02040204020203" pitchFamily="34" charset="0"/>
              </a:rPr>
              <a:t>Current Photos </a:t>
            </a:r>
            <a:r>
              <a:rPr lang="en-US" sz="1400" dirty="0">
                <a:latin typeface="Montserrat Black" panose="00000A00000000000000" pitchFamily="2" charset="0"/>
              </a:rPr>
              <a:t>Palmer Park Habitat Restoration Project</a:t>
            </a:r>
            <a:r>
              <a:rPr lang="en-US" sz="1400" dirty="0">
                <a:latin typeface="Montserrat Black" panose="00000A00000000000000" pitchFamily="2" charset="0"/>
                <a:ea typeface="Segoe UI Black" panose="020B0A02040204020203" pitchFamily="34" charset="0"/>
              </a:rPr>
              <a:t> </a:t>
            </a:r>
            <a:endParaRPr sz="1400" dirty="0">
              <a:latin typeface="Montserrat Black" panose="00000A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37" name="Google Shape;120;p4">
            <a:extLst>
              <a:ext uri="{FF2B5EF4-FFF2-40B4-BE49-F238E27FC236}">
                <a16:creationId xmlns:a16="http://schemas.microsoft.com/office/drawing/2014/main" id="{7095F904-D53D-4114-9750-37ABE3238574}"/>
              </a:ext>
            </a:extLst>
          </p:cNvPr>
          <p:cNvPicPr preferRelativeResize="0"/>
          <p:nvPr/>
        </p:nvPicPr>
        <p:blipFill rotWithShape="1">
          <a:blip r:embed="rId3"/>
          <a:srcRect t="28859" b="21713"/>
          <a:stretch/>
        </p:blipFill>
        <p:spPr>
          <a:xfrm>
            <a:off x="9336505" y="494067"/>
            <a:ext cx="2398295" cy="45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566255" y="1015050"/>
            <a:ext cx="1107476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Picture 9" descr="A picture containing grass, sky, outdoor, track&#10;&#10;Description automatically generated">
            <a:extLst>
              <a:ext uri="{FF2B5EF4-FFF2-40B4-BE49-F238E27FC236}">
                <a16:creationId xmlns:a16="http://schemas.microsoft.com/office/drawing/2014/main" id="{CE06C911-7686-418D-9CDB-19523898D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99"/>
          <a:stretch/>
        </p:blipFill>
        <p:spPr>
          <a:xfrm>
            <a:off x="0" y="1211650"/>
            <a:ext cx="12192000" cy="47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508B329FACC489A4764BECEFC60A2" ma:contentTypeVersion="14" ma:contentTypeDescription="Create a new document." ma:contentTypeScope="" ma:versionID="0bc8bf9fd7ac4cd2b16be08de79269ed">
  <xsd:schema xmlns:xsd="http://www.w3.org/2001/XMLSchema" xmlns:xs="http://www.w3.org/2001/XMLSchema" xmlns:p="http://schemas.microsoft.com/office/2006/metadata/properties" xmlns:ns3="8721c606-6364-4117-bcb3-7af4a4f8db89" xmlns:ns4="a1ba772d-9c0b-48f1-9414-c9699526e085" targetNamespace="http://schemas.microsoft.com/office/2006/metadata/properties" ma:root="true" ma:fieldsID="415eb7c9b953ddb8bb4cb52e3df1b065" ns3:_="" ns4:_="">
    <xsd:import namespace="8721c606-6364-4117-bcb3-7af4a4f8db89"/>
    <xsd:import namespace="a1ba772d-9c0b-48f1-9414-c9699526e0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1c606-6364-4117-bcb3-7af4a4f8d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a772d-9c0b-48f1-9414-c9699526e0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32E6C5-FC44-4F66-93C6-803C1837207D}">
  <ds:schemaRefs>
    <ds:schemaRef ds:uri="8721c606-6364-4117-bcb3-7af4a4f8db89"/>
    <ds:schemaRef ds:uri="a1ba772d-9c0b-48f1-9414-c9699526e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61158A-6987-424D-A928-AE9D84415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9D3176-4603-4199-BA07-93A4A1B19784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a1ba772d-9c0b-48f1-9414-c9699526e085"/>
    <ds:schemaRef ds:uri="http://schemas.microsoft.com/office/2006/metadata/properties"/>
    <ds:schemaRef ds:uri="http://purl.org/dc/terms/"/>
    <ds:schemaRef ds:uri="http://schemas.openxmlformats.org/package/2006/metadata/core-properties"/>
    <ds:schemaRef ds:uri="8721c606-6364-4117-bcb3-7af4a4f8db8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629</Words>
  <Application>Microsoft Office PowerPoint</Application>
  <PresentationFormat>Widescreen</PresentationFormat>
  <Paragraphs>136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PALMER PARK HABITAT RESTORATION PROJECT</vt:lpstr>
      <vt:lpstr>PALMER PARK HABITAT RESTORATION PROJECT</vt:lpstr>
      <vt:lpstr>Historic Timeline Palmer Park Habitat Restoration Project </vt:lpstr>
      <vt:lpstr>Historic Timeline Palmer Park Habitat Restoration Project</vt:lpstr>
      <vt:lpstr>Collaboration/Community Engagement 2021 Palmer Park Habitat Restoration Project</vt:lpstr>
      <vt:lpstr>PROJECT AREA Palmer Park Habitat Restoration Project </vt:lpstr>
      <vt:lpstr>Project Construction Timeline  Palmer Park Habitat Restoration Project </vt:lpstr>
      <vt:lpstr>Current Photos Palmer Park Habitat Restoration Project </vt:lpstr>
      <vt:lpstr>Current Photos Palmer Park Habitat Restoration Project </vt:lpstr>
      <vt:lpstr>Improvement Goals  Palmer Park Habitat Restoration Project </vt:lpstr>
      <vt:lpstr>MASTER PLAN WALK THROUGH Palmer Park Habitat Restoration Project </vt:lpstr>
      <vt:lpstr>Improvement Goals  Palmer Park Habitat Restoration Project </vt:lpstr>
      <vt:lpstr>Get Involved  Palmer Park Habitat Restoration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Roosevelt Park Community Meeting November 2021</dc:title>
  <dc:creator>Bryan Peckinpaugh</dc:creator>
  <cp:lastModifiedBy>Jeff Klein</cp:lastModifiedBy>
  <cp:revision>42</cp:revision>
  <cp:lastPrinted>2022-01-13T15:25:37Z</cp:lastPrinted>
  <dcterms:created xsi:type="dcterms:W3CDTF">2016-05-31T14:31:48Z</dcterms:created>
  <dcterms:modified xsi:type="dcterms:W3CDTF">2023-04-25T21:53:37Z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0x010100DD2508B329FACC489A4764BECEFC60A2</vt:lpwstr>
  </property>
</Properties>
</file>