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5F_C8C7F1A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4"/>
    <p:sldMasterId id="2147483918" r:id="rId5"/>
    <p:sldMasterId id="2147483648" r:id="rId6"/>
  </p:sldMasterIdLst>
  <p:notesMasterIdLst>
    <p:notesMasterId r:id="rId23"/>
  </p:notesMasterIdLst>
  <p:sldIdLst>
    <p:sldId id="940" r:id="rId7"/>
    <p:sldId id="258" r:id="rId8"/>
    <p:sldId id="339" r:id="rId9"/>
    <p:sldId id="336" r:id="rId10"/>
    <p:sldId id="946" r:id="rId11"/>
    <p:sldId id="945" r:id="rId12"/>
    <p:sldId id="947" r:id="rId13"/>
    <p:sldId id="342" r:id="rId14"/>
    <p:sldId id="886" r:id="rId15"/>
    <p:sldId id="351" r:id="rId16"/>
    <p:sldId id="355" r:id="rId17"/>
    <p:sldId id="344" r:id="rId18"/>
    <p:sldId id="345" r:id="rId19"/>
    <p:sldId id="343" r:id="rId20"/>
    <p:sldId id="353" r:id="rId21"/>
    <p:sldId id="346" r:id="rId22"/>
  </p:sldIdLst>
  <p:sldSz cx="12192000" cy="6858000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240" userDrawn="1">
          <p15:clr>
            <a:srgbClr val="A4A3A4"/>
          </p15:clr>
        </p15:guide>
        <p15:guide id="3" orient="horz" pos="38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3AF73C-4980-9BFF-9FAF-AF0E6166FA7E}" name="Aaron Goodman" initials="AG" userId="S::goodmana@detroitmi.gov::b97725b9-cca9-49d7-9617-9fc9eff96740" providerId="AD"/>
  <p188:author id="{0F9421A9-E02D-B5A0-279A-FCCE641848F9}" name="Allen Penniman" initials="AP" userId="S::pennimana@detroitmi.gov::2744fe54-4398-43a8-8ea9-b90fed616db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Goodman" initials="AG" lastIdx="13" clrIdx="0">
    <p:extLst>
      <p:ext uri="{19B8F6BF-5375-455C-9EA6-DF929625EA0E}">
        <p15:presenceInfo xmlns:p15="http://schemas.microsoft.com/office/powerpoint/2012/main" userId="S-1-5-21-3607713958-4196250548-2859345303-363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7D"/>
    <a:srgbClr val="279A89"/>
    <a:srgbClr val="365F71"/>
    <a:srgbClr val="B7CDC2"/>
    <a:srgbClr val="9FD5B3"/>
    <a:srgbClr val="003A48"/>
    <a:srgbClr val="EBC8A3"/>
    <a:srgbClr val="F1DBB9"/>
    <a:srgbClr val="E8C393"/>
    <a:srgbClr val="F0F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90920D-22CA-5D00-12F5-5CC5C6E86F60}" v="6" dt="2023-05-01T18:52:11.900"/>
    <p1510:client id="{B316FE33-A016-65BA-3C6B-69C2963D789B}" v="90" dt="2023-04-25T15:52:33.587"/>
    <p1510:client id="{D0729C1A-7F60-9CBE-DC5F-B11AC634B29A}" v="2932" dt="2023-04-25T16:30:40.2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288"/>
        <p:guide pos="240"/>
        <p:guide orient="horz" pos="3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5F_C8C7F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858403-99B8-40D9-AF3D-49BAFC1819DA}" authorId="{0F9421A9-E02D-B5A0-279A-FCCE641848F9}" status="resolved" created="2023-04-25T14:22:03.26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0534170" sldId="351"/>
      <ac:picMk id="2" creationId="{F7D63608-7F91-ADF6-070E-34C413EFFD79}"/>
    </ac:deMkLst>
    <p188:txBody>
      <a:bodyPr/>
      <a:lstStyle/>
      <a:p>
        <a:r>
          <a:rPr lang="en-US"/>
          <a:t>allen to edit. keep nabe names. add street boundaries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6EA31D4-D3E8-4254-8CD7-C158FA20714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2063" y="868363"/>
            <a:ext cx="4171950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4"/>
            <a:ext cx="7388860" cy="2736592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0" y="6601366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ED8F25D-FAAA-42D2-B956-278BB732A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9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40393ef234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40393ef234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35500" y="660400"/>
            <a:ext cx="3168650" cy="1782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:notes"/>
          <p:cNvSpPr txBox="1">
            <a:spLocks noGrp="1"/>
          </p:cNvSpPr>
          <p:nvPr>
            <p:ph type="body" idx="1"/>
          </p:nvPr>
        </p:nvSpPr>
        <p:spPr>
          <a:xfrm>
            <a:off x="1243877" y="2542223"/>
            <a:ext cx="9951015" cy="208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38" tIns="46757" rIns="93538" bIns="46757" anchor="t" anchorCtr="0">
            <a:noAutofit/>
          </a:bodyPr>
          <a:lstStyle/>
          <a:p>
            <a:endParaRPr/>
          </a:p>
        </p:txBody>
      </p:sp>
      <p:sp>
        <p:nvSpPr>
          <p:cNvPr id="220" name="Google Shape;220;p2:notes"/>
          <p:cNvSpPr txBox="1">
            <a:spLocks noGrp="1"/>
          </p:cNvSpPr>
          <p:nvPr>
            <p:ph type="sldNum" idx="12"/>
          </p:nvPr>
        </p:nvSpPr>
        <p:spPr>
          <a:xfrm>
            <a:off x="7045761" y="5017496"/>
            <a:ext cx="5390134" cy="265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38" tIns="46757" rIns="93538" bIns="4675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24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Take Livernois for example</a:t>
            </a:r>
          </a:p>
          <a:p>
            <a:pPr marL="171450" indent="-171450">
              <a:buFontTx/>
              <a:buChar char="-"/>
            </a:pPr>
            <a:r>
              <a:rPr lang="en-US"/>
              <a:t>it was a high-speed arterial with a pinched sidewalk and wasteful median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FE6D9-CCCD-1C49-8713-EF312AD6E2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we got rid of the median and put that space to the sidewalk</a:t>
            </a:r>
          </a:p>
          <a:p>
            <a:pPr marL="171450" indent="-171450">
              <a:buFontTx/>
              <a:buChar char="-"/>
            </a:pPr>
            <a:r>
              <a:rPr lang="en-US"/>
              <a:t>where it could be used for amenities like protected bike lanes and patio seating</a:t>
            </a:r>
          </a:p>
          <a:p>
            <a:pPr marL="171450" indent="-171450">
              <a:buFontTx/>
              <a:buChar char="-"/>
            </a:pPr>
            <a:r>
              <a:rPr lang="en-US"/>
              <a:t>patio seating expands the restaurants’ seating capacity and therefore revenue potential</a:t>
            </a:r>
          </a:p>
          <a:p>
            <a:pPr marL="171450" indent="-171450">
              <a:buFontTx/>
              <a:buChar char="-"/>
            </a:pPr>
            <a:r>
              <a:rPr lang="en-US"/>
              <a:t>creating a mutual incentive between walkable urbanism and business profitability</a:t>
            </a:r>
          </a:p>
          <a:p>
            <a:pPr marL="171450" indent="-171450">
              <a:buFontTx/>
              <a:buChar char="-"/>
            </a:pPr>
            <a:r>
              <a:rPr lang="en-US"/>
              <a:t>the City also had a hand in opening business along the corridor</a:t>
            </a:r>
          </a:p>
          <a:p>
            <a:pPr marL="171450" indent="-171450">
              <a:buFontTx/>
              <a:buChar char="-"/>
            </a:pPr>
            <a:r>
              <a:rPr lang="en-US"/>
              <a:t>Bronzed N Glow and Narrow Way Café each received $45k entrepreneurship grants</a:t>
            </a:r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FE6D9-CCCD-1C49-8713-EF312AD6E2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7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scale of the project---$3.6 million, 13,000 SF---allows us to partner with local and emerging developers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like Brandon Hodges who project managed for the Platform, a local developer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projects that the City contributes to achieve </a:t>
            </a:r>
            <a:r>
              <a:rPr lang="en-US" dirty="0" err="1"/>
              <a:t>affordablility</a:t>
            </a:r>
            <a:r>
              <a:rPr lang="en-US" dirty="0"/>
              <a:t> under our 20% affordable at 80% AMI policy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Obama goes even further. it is renting at 60% to 75% of AMI, meaning rents starting at $775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https://detourdetroiter.com/detroit-obama-building-old-redford-community-benefits/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FE6D9-CCCD-1C49-8713-EF312AD6E2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7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F25D-FAAA-42D2-B956-278BB732A9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5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we mean by Neighborhood Stabilization:</a:t>
            </a:r>
          </a:p>
          <a:p>
            <a:pPr marL="173422" indent="-173422"/>
            <a:r>
              <a:rPr lang="en-US" dirty="0"/>
              <a:t>Recognizing that neighborhood homes are important for the community</a:t>
            </a:r>
          </a:p>
          <a:p>
            <a:pPr marL="173422" indent="-173422"/>
            <a:r>
              <a:rPr lang="en-US" dirty="0"/>
              <a:t>Identifying homes that can be brought back to good repair and lived in again</a:t>
            </a:r>
          </a:p>
          <a:p>
            <a:pPr marL="173422" indent="-173422"/>
            <a:r>
              <a:rPr lang="en-US" dirty="0"/>
              <a:t>Removing blighted vacant homes that can’t be rehabilitated and that are having a negative effect on the neighborhood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F25D-FAAA-42D2-B956-278BB732A9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63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Email sign up: https://public.govdelivery.com/accounts/MIDETROIT/subscriber/new?topic_id=MIDETROIT_433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F25D-FAAA-42D2-B956-278BB732A9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dk1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dk2"/>
              </a:buClr>
              <a:buSzPts val="1300"/>
              <a:buFont typeface="Arial"/>
              <a:buNone/>
              <a:defRPr b="1" i="0"/>
            </a:lvl1pPr>
            <a:lvl2pPr marL="0" lvl="1" indent="0" algn="r">
              <a:buClr>
                <a:schemeClr val="dk2"/>
              </a:buClr>
              <a:buSzPts val="1300"/>
              <a:buFont typeface="Arial"/>
              <a:buNone/>
              <a:defRPr/>
            </a:lvl2pPr>
            <a:lvl3pPr marL="0" lvl="2" indent="0" algn="r">
              <a:buClr>
                <a:schemeClr val="dk2"/>
              </a:buClr>
              <a:buSzPts val="1300"/>
              <a:buFont typeface="Arial"/>
              <a:buNone/>
              <a:defRPr/>
            </a:lvl3pPr>
            <a:lvl4pPr marL="0" lvl="3" indent="0" algn="r">
              <a:buClr>
                <a:schemeClr val="dk2"/>
              </a:buClr>
              <a:buSzPts val="1300"/>
              <a:buFont typeface="Arial"/>
              <a:buNone/>
              <a:defRPr/>
            </a:lvl4pPr>
            <a:lvl5pPr marL="0" lvl="4" indent="0" algn="r">
              <a:buClr>
                <a:schemeClr val="dk2"/>
              </a:buClr>
              <a:buSzPts val="1300"/>
              <a:buFont typeface="Arial"/>
              <a:buNone/>
              <a:defRPr/>
            </a:lvl5pPr>
            <a:lvl6pPr marL="0" lvl="5" indent="0" algn="r">
              <a:buClr>
                <a:schemeClr val="dk2"/>
              </a:buClr>
              <a:buSzPts val="1300"/>
              <a:buFont typeface="Arial"/>
              <a:buNone/>
              <a:defRPr/>
            </a:lvl6pPr>
            <a:lvl7pPr marL="0" lvl="6" indent="0" algn="r">
              <a:buClr>
                <a:schemeClr val="dk2"/>
              </a:buClr>
              <a:buSzPts val="1300"/>
              <a:buFont typeface="Arial"/>
              <a:buNone/>
              <a:defRPr/>
            </a:lvl7pPr>
            <a:lvl8pPr marL="0" lvl="7" indent="0" algn="r">
              <a:buClr>
                <a:schemeClr val="dk2"/>
              </a:buClr>
              <a:buSzPts val="1300"/>
              <a:buFont typeface="Arial"/>
              <a:buNone/>
              <a:defRPr/>
            </a:lvl8pPr>
            <a:lvl9pPr marL="0" lvl="8" indent="0" algn="r">
              <a:buClr>
                <a:schemeClr val="dk2"/>
              </a:buClr>
              <a:buSzPts val="1300"/>
              <a:buFont typeface="Arial"/>
              <a:buNone/>
              <a:defRPr/>
            </a:lvl9pPr>
          </a:lstStyle>
          <a:p>
            <a:pPr>
              <a:buClr>
                <a:srgbClr val="595959"/>
              </a:buClr>
            </a:pPr>
            <a:fld id="{00000000-1234-1234-1234-123412341234}" type="slidenum">
              <a:rPr lang="en-US" smtClean="0"/>
              <a:pPr>
                <a:buClr>
                  <a:srgbClr val="595959"/>
                </a:buClr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9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17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0393ef234_0_83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Montserrat Black"/>
              <a:buNone/>
              <a:defRPr sz="69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07" name="Google Shape;207;g140393ef234_0_83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Montserrat"/>
              <a:buNone/>
              <a:defRPr sz="37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08" name="Google Shape;208;g140393ef234_0_8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39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40393ef234_0_8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140393ef234_0_83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15" name="Google Shape;215;g140393ef234_0_8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39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0393ef234_0_8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140393ef234_0_8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19" name="Google Shape;219;g140393ef234_0_84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20" name="Google Shape;220;g140393ef234_0_8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046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40393ef234_0_8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23" name="Google Shape;223;g140393ef234_0_8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88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0393ef234_0_84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26" name="Google Shape;226;g140393ef234_0_84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6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27" name="Google Shape;227;g140393ef234_0_8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55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40393ef234_0_85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30" name="Google Shape;230;g140393ef234_0_8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1" name="Google Shape;231;g140393ef234_0_853"/>
          <p:cNvSpPr/>
          <p:nvPr/>
        </p:nvSpPr>
        <p:spPr>
          <a:xfrm>
            <a:off x="653667" y="0"/>
            <a:ext cx="4032300" cy="85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140393ef234_0_853"/>
          <p:cNvSpPr txBox="1">
            <a:spLocks noGrp="1"/>
          </p:cNvSpPr>
          <p:nvPr>
            <p:ph type="subTitle" idx="1"/>
          </p:nvPr>
        </p:nvSpPr>
        <p:spPr>
          <a:xfrm>
            <a:off x="778800" y="410567"/>
            <a:ext cx="3907200" cy="27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003B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 sz="19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70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40393ef234_0_85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40393ef234_0_85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Montserrat Black"/>
              <a:buNone/>
              <a:defRPr sz="5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36" name="Google Shape;236;g140393ef234_0_85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7" name="Google Shape;237;g140393ef234_0_85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03B49"/>
              </a:buClr>
              <a:buSzPts val="2400"/>
              <a:buFont typeface="Lora"/>
              <a:buChar char="●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rgbClr val="003B49"/>
              </a:buClr>
              <a:buSzPts val="1900"/>
              <a:buFont typeface="Lora"/>
              <a:buChar char="○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rgbClr val="003B49"/>
              </a:buClr>
              <a:buSzPts val="1900"/>
              <a:buFont typeface="Lora"/>
              <a:buChar char="■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rgbClr val="003B49"/>
              </a:buClr>
              <a:buSzPts val="1900"/>
              <a:buFont typeface="Lora"/>
              <a:buChar char="●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rgbClr val="003B49"/>
              </a:buClr>
              <a:buSzPts val="1900"/>
              <a:buFont typeface="Lora"/>
              <a:buChar char="○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rgbClr val="003B49"/>
              </a:buClr>
              <a:buSzPts val="1900"/>
              <a:buFont typeface="Lora"/>
              <a:buChar char="■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rgbClr val="003B49"/>
              </a:buClr>
              <a:buSzPts val="1900"/>
              <a:buFont typeface="Lora"/>
              <a:buChar char="●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rgbClr val="003B49"/>
              </a:buClr>
              <a:buSzPts val="1900"/>
              <a:buFont typeface="Lora"/>
              <a:buChar char="○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rgbClr val="003B49"/>
              </a:buClr>
              <a:buSzPts val="1900"/>
              <a:buFont typeface="Lora"/>
              <a:buChar char="■"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38" name="Google Shape;238;g140393ef234_0_8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51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0393ef234_0_86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9"/>
              </a:buClr>
              <a:buSzPts val="2400"/>
              <a:buFont typeface="Lora"/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endParaRPr/>
          </a:p>
        </p:txBody>
      </p:sp>
      <p:sp>
        <p:nvSpPr>
          <p:cNvPr id="241" name="Google Shape;241;g140393ef234_0_86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rtl="0"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006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40393ef234_0_86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0"/>
              <a:buFont typeface="Montserrat Black"/>
              <a:buNone/>
              <a:defRPr sz="16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4" name="Google Shape;244;g140393ef234_0_86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45" name="Google Shape;245;g140393ef234_0_8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11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595959"/>
              </a:buClr>
              <a:buSzPts val="1333"/>
              <a:buFont typeface="Arial"/>
              <a:buNone/>
              <a:defRPr sz="1333" b="1" i="0">
                <a:solidFill>
                  <a:srgbClr val="595959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L="0" lvl="1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6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0393ef234_0_87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87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DEE39-37AB-4A73-9866-D8F954CC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72B6D-0599-3A22-9FF9-66285E053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8D328-BF80-97E5-0F5E-04C1E779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1C351-784D-5F74-E936-C455BBE7E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91302-9120-4A83-57F9-E439D04A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FEA2-AD64-4975-8BED-8D41F4752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26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584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915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703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E9C0-7935-EC4C-98B7-9D933D805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E33E8-E722-2542-A8BA-F4914B1A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FDE47-4656-4A4E-BBEE-E7F60541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F7BDA-7233-C647-8654-9B9FDC14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0037A-F010-734C-995F-4AC01D72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68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8543-4ACF-BC41-B591-F0FEF41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C0301-7C5A-C84B-B774-72C7C3213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105B-2149-C948-9E1B-5F518A0F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AABC3-502A-3946-849E-83CDA6DC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3846C-3A7A-E848-B143-41D949C8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10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B544-2E5B-D14C-A31C-8C64E3FA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CF37A-A1A8-7047-8FBB-49F27051A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AD940-3864-D84F-B9C6-F9AAC900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378EE-D97B-2241-A59D-492F8AE0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9DF74-CBCC-484E-9718-63ABC565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42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FF96-5944-594B-A35A-1A7FD6DE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CE23-4256-334E-A6F8-F9B31DC66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9501E-EB6C-FC49-825A-F3BD68D77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BE0B5-07A0-2443-8B45-10A80A70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CC45D-57B9-1342-989B-0DF4B5DC3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176CB-14BA-3648-99B4-18DF4277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01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108C4-2A01-B54E-9D15-AA6DF6EA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871F7-1DE4-BD48-96ED-1EAD3FF13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C6336-081B-B849-ABEA-2E63EA616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E7FD7-B756-0C48-8B76-3666BBA7C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462CF-5DDF-D64E-9E7A-EF05926075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5A478-AD47-CE4B-A04F-BEAA07C5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FFAECF-5402-E044-BD35-616590C5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61946-FF8C-A04C-BD45-4E582E6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○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Lora"/>
              <a:buChar char="■"/>
              <a:defRPr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595959"/>
              </a:buClr>
              <a:buSzPts val="1333"/>
              <a:buFont typeface="Arial"/>
              <a:buNone/>
              <a:defRPr sz="1333" b="1" i="0">
                <a:solidFill>
                  <a:srgbClr val="595959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L="0" lvl="1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6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0033A-0F75-DD4B-B3BB-EEA8A49A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020F3-2136-C144-B16C-DF3F0229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375E0-6055-E14F-9AF8-C300EB722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60A40-95CF-1D48-9F57-BA6B6222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72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379F07-6E95-774F-B388-09E043F8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10B10-4415-D048-B9FD-E82DE990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3786E-C083-804B-B41F-6AF4706F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84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F658-FDAD-4E4B-84FC-89691DF5C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872D0-0C94-8541-8186-E54104345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53E66-D13A-7545-807B-18F590B07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8A881-B720-334D-ACF1-DA14731D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A2F17-E5D0-8A44-AA37-BC5AC2C2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7162D-AAF9-3A45-A1E4-3924E65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30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8DCF-EAFC-6240-AE8A-34493F41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DFAF6-CC9B-454F-B1D9-C93041D19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FE00B-DF68-2848-9930-30208EF63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F228-AAE7-3749-A4E2-8D15CFB0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6045C-AD90-C545-8BC3-89C3B851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56924-6724-F64F-808E-2A20A529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6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277E-EA66-7545-AF4B-7B4AFA4B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1D862-259D-104F-8496-E03F3772E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7F704-FEE4-8743-9CB4-031B60C3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10059-33B6-584A-ACB0-B590C5C7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3B3C2-04B9-014F-B3DB-39D43C75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2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5589DA-3BC5-174F-B7F1-60BC3D606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1C43E-6762-304A-B8D0-C76DA8ABE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C7BDB-11A5-184A-9F13-17E23147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54561-E0A4-A648-9A3A-100DA68D7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949F0-E048-E346-B935-D9E876A2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5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  <a:defRPr sz="1867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  <a:defRPr sz="1867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595959"/>
              </a:buClr>
              <a:buSzPts val="1333"/>
              <a:buFont typeface="Arial"/>
              <a:buNone/>
              <a:defRPr sz="1333" b="1" i="0">
                <a:solidFill>
                  <a:srgbClr val="595959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L="0" lvl="1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6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Black"/>
              <a:buNone/>
              <a:defRPr sz="3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●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○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Font typeface="Lora"/>
              <a:buChar char="■"/>
              <a:defRPr sz="1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595959"/>
              </a:buClr>
              <a:buSzPts val="1333"/>
              <a:buFont typeface="Arial"/>
              <a:buNone/>
              <a:defRPr sz="1333" b="1" i="0">
                <a:solidFill>
                  <a:srgbClr val="595959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L="0" lvl="1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0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595959"/>
              </a:buClr>
              <a:buSzPts val="1333"/>
              <a:buFont typeface="Arial"/>
              <a:buNone/>
              <a:defRPr sz="1333" b="1" i="0">
                <a:solidFill>
                  <a:srgbClr val="595959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L="0" lvl="1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595959"/>
              </a:buClr>
              <a:buSzPts val="1333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Google Shape;42;p8"/>
          <p:cNvSpPr/>
          <p:nvPr/>
        </p:nvSpPr>
        <p:spPr>
          <a:xfrm>
            <a:off x="653667" y="0"/>
            <a:ext cx="4032400" cy="8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867"/>
              <a:buFont typeface="Arial"/>
              <a:buNone/>
            </a:pPr>
            <a:endParaRPr sz="1867" b="1" i="0" kern="0">
              <a:solidFill>
                <a:srgbClr val="000000"/>
              </a:solidFill>
              <a:latin typeface="Montserrat SemiBold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778800" y="410567"/>
            <a:ext cx="39072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003B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78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49"/>
              </a:buClr>
              <a:buSzPts val="1800"/>
              <a:buFont typeface="Lora"/>
              <a:buNone/>
              <a:defRPr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1pPr>
            <a:lvl2pPr marL="0" lvl="1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2pPr>
            <a:lvl3pPr marL="0" lvl="2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3pPr>
            <a:lvl4pPr marL="0" lvl="3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4pPr>
            <a:lvl5pPr marL="0" lvl="4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5pPr>
            <a:lvl6pPr marL="0" lvl="5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6pPr>
            <a:lvl7pPr marL="0" lvl="6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7pPr>
            <a:lvl8pPr marL="0" lvl="7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8pPr>
            <a:lvl9pPr marL="0" lvl="8" indent="0" algn="r">
              <a:buClr>
                <a:srgbClr val="003B49"/>
              </a:buClr>
              <a:buSzPts val="1333"/>
              <a:buFont typeface="Lora"/>
              <a:buNone/>
              <a:defRPr sz="1333">
                <a:solidFill>
                  <a:srgbClr val="003B49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52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139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78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ora"/>
              <a:buChar char="●"/>
              <a:defRPr sz="1800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○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■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○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■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●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ora"/>
              <a:buChar char="○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Lora"/>
              <a:buChar char="■"/>
              <a:defRPr sz="1867" b="0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buClr>
                <a:srgbClr val="000000"/>
              </a:buClr>
              <a:buSzPts val="1333"/>
              <a:buFont typeface="Arial"/>
              <a:buNone/>
              <a:defRPr sz="1333" b="1" i="0" u="none" strike="noStrike" cap="none">
                <a:solidFill>
                  <a:srgbClr val="595959"/>
                </a:solidFill>
                <a:latin typeface="Montserrat SemiBold" pitchFamily="2" charset="77"/>
                <a:ea typeface="Montserrat SemiBold" pitchFamily="2" charset="77"/>
                <a:cs typeface="Arial"/>
                <a:sym typeface="Arial"/>
              </a:defRPr>
            </a:lvl1pPr>
            <a:lvl2pPr marL="0" marR="0" lvl="1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kern="0" smtClean="0"/>
              <a:pPr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89355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8" r:id="rId7"/>
    <p:sldLayoutId id="2147483860" r:id="rId8"/>
    <p:sldLayoutId id="2147483861" r:id="rId9"/>
    <p:sldLayoutId id="21474838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40393ef234_0_8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Montserrat Black"/>
              <a:buNone/>
              <a:defRPr sz="37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g140393ef234_0_8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ora"/>
              <a:buChar char="●"/>
              <a:defRPr sz="24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■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■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●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ora"/>
              <a:buChar char="○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Lora"/>
              <a:buChar char="■"/>
              <a:defRPr sz="19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204" name="Google Shape;204;g140393ef234_0_8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4009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671" r:id="rId12"/>
    <p:sldLayoutId id="2147483672" r:id="rId13"/>
    <p:sldLayoutId id="214748367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6E74F-6142-B84A-8B5D-0928DAF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15C47-717F-B24C-8767-EEDFAF735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F1DF3-273A-1545-92E0-B08C420B0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5111F-5E78-2C44-ABF3-DAAF7B7B060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66F3A-FF52-AD41-BE0A-F31C13311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9DE73-8E91-464B-9425-495E06399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0B39-D4BA-AA46-9627-F1CD3AE0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microsoft.com/office/2018/10/relationships/comments" Target="../comments/modernComment_15F_C8C7F1A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E0A07EF1-3294-FE01-B31A-5D959A341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07" t="10486" r="3142" b="70566"/>
          <a:stretch/>
        </p:blipFill>
        <p:spPr>
          <a:xfrm>
            <a:off x="-2381" y="-2976"/>
            <a:ext cx="12204829" cy="6884873"/>
          </a:xfrm>
          <a:prstGeom prst="rect">
            <a:avLst/>
          </a:prstGeom>
        </p:spPr>
      </p:pic>
      <p:sp>
        <p:nvSpPr>
          <p:cNvPr id="568" name="Google Shape;568;g140393ef234_0_661"/>
          <p:cNvSpPr txBox="1">
            <a:spLocks noGrp="1"/>
          </p:cNvSpPr>
          <p:nvPr>
            <p:ph type="ctrTitle"/>
          </p:nvPr>
        </p:nvSpPr>
        <p:spPr>
          <a:xfrm>
            <a:off x="415611" y="18338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Montserrat SemiBold" panose="00000700000000000000" pitchFamily="2" charset="0"/>
              </a:rPr>
              <a:t>Denby</a:t>
            </a:r>
            <a:r>
              <a:rPr lang="en-US" sz="4000" dirty="0">
                <a:latin typeface="Montserrat SemiBold" panose="00000700000000000000" pitchFamily="2" charset="0"/>
              </a:rPr>
              <a:t>/Whittier</a:t>
            </a:r>
            <a:br>
              <a:rPr lang="en-US" sz="4000" dirty="0">
                <a:latin typeface="Montserrat SemiBold" panose="00000700000000000000" pitchFamily="2" charset="0"/>
              </a:rPr>
            </a:br>
            <a:r>
              <a:rPr lang="en-US" sz="4000" dirty="0">
                <a:latin typeface="Montserrat SemiBold" panose="00000700000000000000" pitchFamily="2" charset="0"/>
              </a:rPr>
              <a:t>Neighborhood Framework Plan</a:t>
            </a:r>
            <a:endParaRPr sz="4000" dirty="0">
              <a:latin typeface="Montserrat SemiBold" panose="000007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30969-4F77-2B49-6BAD-8973B2AB85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B8878-D757-2C62-4294-AA63D2CCBB7B}"/>
              </a:ext>
            </a:extLst>
          </p:cNvPr>
          <p:cNvSpPr txBox="1"/>
          <p:nvPr/>
        </p:nvSpPr>
        <p:spPr>
          <a:xfrm rot="18083058">
            <a:off x="4425718" y="2184924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Kelly 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F2BAD-BE86-C013-AC51-26493962D35D}"/>
              </a:ext>
            </a:extLst>
          </p:cNvPr>
          <p:cNvSpPr txBox="1"/>
          <p:nvPr/>
        </p:nvSpPr>
        <p:spPr>
          <a:xfrm rot="1780679">
            <a:off x="7513849" y="1444730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Kingsville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B4AB4-8AAB-FB8D-21C9-C8ED381C8EAB}"/>
              </a:ext>
            </a:extLst>
          </p:cNvPr>
          <p:cNvSpPr txBox="1"/>
          <p:nvPr/>
        </p:nvSpPr>
        <p:spPr>
          <a:xfrm rot="16200000">
            <a:off x="3688042" y="4803280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5C9D7-CC11-3377-107A-510EBE29A072}"/>
              </a:ext>
            </a:extLst>
          </p:cNvPr>
          <p:cNvSpPr txBox="1"/>
          <p:nvPr/>
        </p:nvSpPr>
        <p:spPr>
          <a:xfrm rot="20348446">
            <a:off x="4876562" y="5561721"/>
            <a:ext cx="575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Harper</a:t>
            </a:r>
          </a:p>
        </p:txBody>
      </p:sp>
      <p:pic>
        <p:nvPicPr>
          <p:cNvPr id="14" name="Google Shape;303;g140393ef234_0_344">
            <a:extLst>
              <a:ext uri="{FF2B5EF4-FFF2-40B4-BE49-F238E27FC236}">
                <a16:creationId xmlns:a16="http://schemas.microsoft.com/office/drawing/2014/main" id="{D89516F4-71F3-4854-D223-AE772AF1EAF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16" y="5570233"/>
            <a:ext cx="784871" cy="888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DED433-0FD9-1A5A-2161-A939F8B67A3B}"/>
              </a:ext>
            </a:extLst>
          </p:cNvPr>
          <p:cNvSpPr/>
          <p:nvPr/>
        </p:nvSpPr>
        <p:spPr>
          <a:xfrm>
            <a:off x="4477024" y="3871203"/>
            <a:ext cx="2260555" cy="83099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2400" b="1" dirty="0">
              <a:solidFill>
                <a:srgbClr val="FFFFFF"/>
              </a:solidFill>
              <a:latin typeface="Montserrat Medium" pitchFamily="2" charset="77"/>
              <a:ea typeface="Montserrat"/>
              <a:cs typeface="Montserrat"/>
              <a:sym typeface="Montserrat"/>
            </a:endParaRPr>
          </a:p>
          <a:p>
            <a:r>
              <a:rPr lang="en-US" sz="2400" b="1" dirty="0">
                <a:solidFill>
                  <a:srgbClr val="FFFFFF"/>
                </a:solidFill>
                <a:latin typeface="Montserrat" panose="00000300000000000000" pitchFamily="2" charset="0"/>
                <a:sym typeface="Montserrat"/>
              </a:rPr>
              <a:t>SPRING 2023</a:t>
            </a:r>
            <a:endParaRPr lang="en-US" sz="2400" b="1" dirty="0">
              <a:solidFill>
                <a:srgbClr val="000000"/>
              </a:solidFill>
              <a:latin typeface="Montserra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85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0" y="0"/>
            <a:ext cx="12191999" cy="640080"/>
          </a:xfrm>
          <a:custGeom>
            <a:avLst/>
            <a:gdLst/>
            <a:ahLst/>
            <a:cxnLst/>
            <a:rect l="l" t="t" r="r" b="b"/>
            <a:pathLst>
              <a:path w="9522460" h="1446530">
                <a:moveTo>
                  <a:pt x="9521952" y="0"/>
                </a:moveTo>
                <a:lnTo>
                  <a:pt x="0" y="0"/>
                </a:lnTo>
                <a:lnTo>
                  <a:pt x="0" y="1446276"/>
                </a:lnTo>
                <a:lnTo>
                  <a:pt x="9521952" y="1446276"/>
                </a:lnTo>
                <a:lnTo>
                  <a:pt x="9521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4"/>
          <p:cNvSpPr txBox="1">
            <a:spLocks noGrp="1"/>
          </p:cNvSpPr>
          <p:nvPr>
            <p:ph type="title"/>
          </p:nvPr>
        </p:nvSpPr>
        <p:spPr>
          <a:xfrm>
            <a:off x="381000" y="92093"/>
            <a:ext cx="10085669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pc="-125" dirty="0" err="1">
                <a:solidFill>
                  <a:schemeClr val="accent5">
                    <a:lumMod val="75000"/>
                  </a:schemeClr>
                </a:solidFill>
              </a:rPr>
              <a:t>Denby</a:t>
            </a: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/Whittier Framework Study Area:</a:t>
            </a:r>
            <a:endParaRPr spc="-12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AF277C0-C964-FF0B-A200-9BE8BE4331AE}"/>
              </a:ext>
            </a:extLst>
          </p:cNvPr>
          <p:cNvSpPr txBox="1"/>
          <p:nvPr/>
        </p:nvSpPr>
        <p:spPr>
          <a:xfrm>
            <a:off x="342304" y="1492168"/>
            <a:ext cx="3685166" cy="44704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7785">
              <a:spcBef>
                <a:spcPts val="100"/>
              </a:spcBef>
              <a:buClr>
                <a:srgbClr val="FFFFFF"/>
              </a:buClr>
              <a:tabLst>
                <a:tab pos="469265" algn="l"/>
                <a:tab pos="469900" algn="l"/>
              </a:tabLst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The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Denby/Whittier 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study area boundaries are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Harper Woods (NE) 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–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Kelly (NW) 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–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Hayes (W) 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–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I-94 (SE)</a:t>
            </a:r>
            <a:r>
              <a:rPr lang="en-US" sz="2400" b="1" spc="-80" dirty="0">
                <a:solidFill>
                  <a:schemeClr val="accent1">
                    <a:lumMod val="50000"/>
                  </a:schemeClr>
                </a:solidFill>
                <a:latin typeface="Montserrat"/>
                <a:cs typeface="BentonSans Bold"/>
              </a:rPr>
              <a:t>. </a:t>
            </a:r>
            <a:endParaRPr lang="en-US" sz="2400" spc="-5">
              <a:solidFill>
                <a:schemeClr val="accent1">
                  <a:lumMod val="50000"/>
                </a:schemeClr>
              </a:solidFill>
              <a:latin typeface="Montserrat" panose="00000300000000000000" pitchFamily="2" charset="0"/>
              <a:cs typeface="BentonSans Bold"/>
            </a:endParaRPr>
          </a:p>
          <a:p>
            <a:pPr marL="12065" marR="57785">
              <a:spcBef>
                <a:spcPts val="100"/>
              </a:spcBef>
              <a:tabLst>
                <a:tab pos="469265" algn="l"/>
                <a:tab pos="469900" algn="l"/>
              </a:tabLst>
              <a:defRPr/>
            </a:pPr>
            <a:endParaRPr lang="en-US" sz="2400" spc="-80" dirty="0">
              <a:solidFill>
                <a:srgbClr val="FFFFFF"/>
              </a:solidFill>
              <a:latin typeface="Montserrat"/>
              <a:cs typeface="BentonSans Bold"/>
            </a:endParaRPr>
          </a:p>
          <a:p>
            <a:pPr marL="12065" marR="57785">
              <a:spcBef>
                <a:spcPts val="100"/>
              </a:spcBef>
              <a:tabLst>
                <a:tab pos="469265" algn="l"/>
                <a:tab pos="469900" algn="l"/>
              </a:tabLst>
              <a:defRPr/>
            </a:pPr>
            <a:r>
              <a:rPr lang="en-US" sz="2400" spc="-80" dirty="0">
                <a:solidFill>
                  <a:srgbClr val="FFFFFF"/>
                </a:solidFill>
                <a:latin typeface="Montserrat"/>
                <a:cs typeface="BentonSans Bold"/>
              </a:rPr>
              <a:t>The study area 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includes the neighborhoods of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Moross-Morang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,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Denby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,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Yorkshire Woods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, and the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"/>
                <a:cs typeface="BentonSans Bold"/>
              </a:rPr>
              <a:t>eastern portion of Outer-Drive Hayes</a:t>
            </a:r>
            <a:r>
              <a:rPr kumimoji="0" lang="en-US" sz="240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.</a:t>
            </a:r>
            <a:r>
              <a:rPr lang="en-US" sz="2400" spc="-80" dirty="0">
                <a:solidFill>
                  <a:srgbClr val="FFFFFF"/>
                </a:solidFill>
                <a:latin typeface="Montserrat"/>
                <a:cs typeface="BentonSans Bold"/>
              </a:rPr>
              <a:t> </a:t>
            </a:r>
            <a:endParaRPr lang="en-US" sz="2400" i="0" u="none" strike="noStrike" kern="1200" cap="none" spc="-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300000000000000" pitchFamily="2" charset="0"/>
              <a:cs typeface="BentonSans Regular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02238CC-59B9-8F90-39F1-047F0F284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b="1812"/>
          <a:stretch/>
        </p:blipFill>
        <p:spPr>
          <a:xfrm>
            <a:off x="5246068" y="710528"/>
            <a:ext cx="6734175" cy="60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41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0634" y="1452808"/>
            <a:ext cx="1137141" cy="1132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1987" y="4091710"/>
            <a:ext cx="4082056" cy="13515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48"/>
                </a:solidFill>
                <a:effectLst/>
                <a:uLnTx/>
                <a:uFillTx/>
                <a:latin typeface="montserrat black"/>
              </a:rPr>
              <a:t>MOBILITY &amp; STREETSCAPES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Improve Whittier and Kelly streetscapes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Make it easier and safer to shop locally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Make it easier to get to work 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75917" y="4194090"/>
            <a:ext cx="1137141" cy="1137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0202" y="1490113"/>
            <a:ext cx="1137141" cy="1132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7244" y="1046907"/>
            <a:ext cx="4506351" cy="26442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48"/>
                </a:solidFill>
                <a:effectLst/>
                <a:uLnTx/>
                <a:uFillTx/>
                <a:latin typeface="montserrat black"/>
              </a:rPr>
              <a:t>HOUSING &amp; </a:t>
            </a:r>
            <a:r>
              <a:rPr lang="en-US" sz="1400" dirty="0">
                <a:solidFill>
                  <a:srgbClr val="003A48"/>
                </a:solidFill>
                <a:latin typeface="montserrat black"/>
              </a:rPr>
              <a:t>NEIGHBORHOODS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 black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Analyze the housing market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 black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Explore new development opportunities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Diversify housing options to meet the needs of all households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Identify programs to support homeowners and tenants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003A48"/>
              </a:solidFill>
              <a:latin typeface="BentonSans Regular" panose="02000503040000020004" pitchFamily="5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93402" y="1046075"/>
            <a:ext cx="3951678" cy="19979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48"/>
                </a:solidFill>
                <a:effectLst/>
                <a:uLnTx/>
                <a:uFillTx/>
                <a:latin typeface="montserrat black"/>
              </a:rPr>
              <a:t>COMMERCIAL </a:t>
            </a:r>
            <a:r>
              <a:rPr lang="en-US" sz="1400" dirty="0">
                <a:solidFill>
                  <a:srgbClr val="003A48"/>
                </a:solidFill>
                <a:latin typeface="montserrat black"/>
              </a:rPr>
              <a:t>&amp; ECONOMIC DEVELOPMENT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 black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Analyze the commercial market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Revitalize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48"/>
                </a:solidFill>
                <a:effectLst/>
                <a:uLnTx/>
                <a:uFillTx/>
                <a:latin typeface="Montserrat"/>
              </a:rPr>
              <a:t> </a:t>
            </a:r>
            <a:r>
              <a:rPr lang="en-US" sz="1400" dirty="0">
                <a:solidFill>
                  <a:srgbClr val="003A48"/>
                </a:solidFill>
                <a:latin typeface="Montserrat"/>
              </a:rPr>
              <a:t>Whittier and Kelly Corridors</a:t>
            </a:r>
            <a:endParaRPr lang="en-US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Support small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48"/>
                </a:solidFill>
                <a:effectLst/>
                <a:uLnTx/>
                <a:uFillTx/>
                <a:latin typeface="Montserrat"/>
              </a:rPr>
              <a:t> business </a:t>
            </a:r>
            <a:r>
              <a:rPr lang="en-US" sz="1400" dirty="0">
                <a:solidFill>
                  <a:srgbClr val="003A48"/>
                </a:solidFill>
                <a:latin typeface="Montserrat"/>
              </a:rPr>
              <a:t>development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BentonSans Regular" panose="0200050304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1C4A28-25A7-4559-BB79-15298F058E1F}"/>
              </a:ext>
            </a:extLst>
          </p:cNvPr>
          <p:cNvSpPr txBox="1"/>
          <p:nvPr/>
        </p:nvSpPr>
        <p:spPr>
          <a:xfrm>
            <a:off x="1518768" y="4092490"/>
            <a:ext cx="4852223" cy="19949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dirty="0">
                <a:solidFill>
                  <a:srgbClr val="003A48"/>
                </a:solidFill>
                <a:latin typeface="montserrat black"/>
              </a:rPr>
              <a:t>ENVIRONMENT AND HEALTH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 black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Analyze environmental conditions and the existing food system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Strengthen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A48"/>
                </a:solidFill>
                <a:effectLst/>
                <a:uLnTx/>
                <a:uFillTx/>
                <a:latin typeface="Montserrat"/>
              </a:rPr>
              <a:t> community infrastructure and networks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3A48"/>
              </a:solidFill>
              <a:effectLst/>
              <a:uLnTx/>
              <a:uFillTx/>
              <a:latin typeface="Montserra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3A48"/>
                </a:solidFill>
                <a:latin typeface="Montserrat"/>
              </a:rPr>
              <a:t>Act on the City’s “Sustainability Action Agenda”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F23F66-ECCF-43E2-8417-9AC185E6A7E0}"/>
              </a:ext>
            </a:extLst>
          </p:cNvPr>
          <p:cNvPicPr>
            <a:picLocks/>
          </p:cNvPicPr>
          <p:nvPr/>
        </p:nvPicPr>
        <p:blipFill>
          <a:blip r:embed="rId6" cstate="print">
            <a:duotone>
              <a:prstClr val="black"/>
              <a:srgbClr val="9FD5B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26877"/>
            <a:ext cx="865909" cy="863065"/>
          </a:xfrm>
          <a:prstGeom prst="ellipse">
            <a:avLst/>
          </a:prstGeom>
          <a:solidFill>
            <a:srgbClr val="365F71"/>
          </a:solidFill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chemeClr val="tx2">
                <a:alpha val="22000"/>
              </a:schemeClr>
            </a:outerShdw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820B97-81D3-24EC-B049-271556847227}"/>
              </a:ext>
            </a:extLst>
          </p:cNvPr>
          <p:cNvSpPr/>
          <p:nvPr/>
        </p:nvSpPr>
        <p:spPr>
          <a:xfrm>
            <a:off x="0" y="0"/>
            <a:ext cx="12192000" cy="6301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15E1AA44-C214-8D58-BF65-F90EAEAB9708}"/>
              </a:ext>
            </a:extLst>
          </p:cNvPr>
          <p:cNvSpPr txBox="1">
            <a:spLocks/>
          </p:cNvSpPr>
          <p:nvPr/>
        </p:nvSpPr>
        <p:spPr>
          <a:xfrm>
            <a:off x="381000" y="97694"/>
            <a:ext cx="9144000" cy="45589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marR="5080">
              <a:spcBef>
                <a:spcPts val="95"/>
              </a:spcBef>
            </a:pPr>
            <a:r>
              <a:rPr lang="en-US" kern="0" spc="-125" dirty="0">
                <a:solidFill>
                  <a:schemeClr val="bg1"/>
                </a:solidFill>
              </a:rPr>
              <a:t>FOCUS AREAS</a:t>
            </a:r>
          </a:p>
        </p:txBody>
      </p:sp>
    </p:spTree>
    <p:extLst>
      <p:ext uri="{BB962C8B-B14F-4D97-AF65-F5344CB8AC3E}">
        <p14:creationId xmlns:p14="http://schemas.microsoft.com/office/powerpoint/2010/main" val="3686542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859162" y="1515131"/>
            <a:ext cx="6332838" cy="40020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bject 3"/>
          <p:cNvSpPr/>
          <p:nvPr/>
        </p:nvSpPr>
        <p:spPr>
          <a:xfrm>
            <a:off x="0" y="0"/>
            <a:ext cx="12192000" cy="640080"/>
          </a:xfrm>
          <a:custGeom>
            <a:avLst/>
            <a:gdLst/>
            <a:ahLst/>
            <a:cxnLst/>
            <a:rect l="l" t="t" r="r" b="b"/>
            <a:pathLst>
              <a:path w="9522460" h="1446530">
                <a:moveTo>
                  <a:pt x="9521952" y="0"/>
                </a:moveTo>
                <a:lnTo>
                  <a:pt x="0" y="0"/>
                </a:lnTo>
                <a:lnTo>
                  <a:pt x="0" y="1446276"/>
                </a:lnTo>
                <a:lnTo>
                  <a:pt x="9521952" y="1446276"/>
                </a:lnTo>
                <a:lnTo>
                  <a:pt x="9521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4"/>
          <p:cNvSpPr txBox="1">
            <a:spLocks noGrp="1"/>
          </p:cNvSpPr>
          <p:nvPr>
            <p:ph type="title"/>
          </p:nvPr>
        </p:nvSpPr>
        <p:spPr>
          <a:xfrm>
            <a:off x="345850" y="98842"/>
            <a:ext cx="10085669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Planning with community</a:t>
            </a:r>
            <a:endParaRPr spc="-12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6202" y="900707"/>
            <a:ext cx="5476504" cy="56323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"/>
              </a:rPr>
              <a:t>Center residents and community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bg1"/>
              </a:solidFill>
              <a:latin typeface="Montserrat" panose="000003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"/>
              </a:rPr>
              <a:t>Co-author a plan for the future of the neighborhood</a:t>
            </a:r>
            <a:endParaRPr lang="en-US" sz="2400" b="1" dirty="0">
              <a:solidFill>
                <a:schemeClr val="bg1"/>
              </a:solidFill>
              <a:latin typeface="Montserrat" panose="00000300000000000000" pitchFamily="2" charset="0"/>
            </a:endParaRPr>
          </a:p>
          <a:p>
            <a:endParaRPr lang="en-US" sz="2400" b="1">
              <a:solidFill>
                <a:schemeClr val="bg1"/>
              </a:solidFill>
              <a:latin typeface="Montserrat" panose="000003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"/>
              </a:rPr>
              <a:t>Residents will know what to expect for their neighborhood in the years to come</a:t>
            </a:r>
          </a:p>
          <a:p>
            <a:endParaRPr lang="en-US" sz="2400" b="1">
              <a:solidFill>
                <a:schemeClr val="bg1"/>
              </a:solidFill>
              <a:latin typeface="Montserrat" panose="000003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"/>
              </a:rPr>
              <a:t>Plan of action will identify opportunities for residents, community groups, and public and private partners to work together</a:t>
            </a:r>
          </a:p>
        </p:txBody>
      </p:sp>
    </p:spTree>
    <p:extLst>
      <p:ext uri="{BB962C8B-B14F-4D97-AF65-F5344CB8AC3E}">
        <p14:creationId xmlns:p14="http://schemas.microsoft.com/office/powerpoint/2010/main" val="227041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/>
          <p:nvPr/>
        </p:nvSpPr>
        <p:spPr>
          <a:xfrm>
            <a:off x="0" y="0"/>
            <a:ext cx="12191999" cy="640080"/>
          </a:xfrm>
          <a:custGeom>
            <a:avLst/>
            <a:gdLst/>
            <a:ahLst/>
            <a:cxnLst/>
            <a:rect l="l" t="t" r="r" b="b"/>
            <a:pathLst>
              <a:path w="9522460" h="1446530">
                <a:moveTo>
                  <a:pt x="9521952" y="0"/>
                </a:moveTo>
                <a:lnTo>
                  <a:pt x="0" y="0"/>
                </a:lnTo>
                <a:lnTo>
                  <a:pt x="0" y="1446276"/>
                </a:lnTo>
                <a:lnTo>
                  <a:pt x="9521952" y="1446276"/>
                </a:lnTo>
                <a:lnTo>
                  <a:pt x="9521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4"/>
          <p:cNvSpPr txBox="1">
            <a:spLocks noGrp="1"/>
          </p:cNvSpPr>
          <p:nvPr>
            <p:ph type="title"/>
          </p:nvPr>
        </p:nvSpPr>
        <p:spPr>
          <a:xfrm>
            <a:off x="350178" y="96331"/>
            <a:ext cx="10085669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Engagement</a:t>
            </a:r>
            <a:endParaRPr spc="-125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847" y="1007325"/>
            <a:ext cx="479920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Montserrat" panose="00000300000000000000" pitchFamily="2" charset="0"/>
              </a:rPr>
              <a:t>Multiple Approaches: </a:t>
            </a:r>
            <a:r>
              <a:rPr lang="en-US" sz="2200" dirty="0">
                <a:solidFill>
                  <a:schemeClr val="bg1"/>
                </a:solidFill>
                <a:latin typeface="Montserrat" panose="00000300000000000000" pitchFamily="2" charset="0"/>
              </a:rPr>
              <a:t>Using a mix of online and in-person engagements</a:t>
            </a:r>
          </a:p>
          <a:p>
            <a:endParaRPr lang="en-US" sz="2200" dirty="0">
              <a:solidFill>
                <a:schemeClr val="bg1"/>
              </a:solidFill>
              <a:latin typeface="Montserrat" panose="000003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Montserrat" panose="00000300000000000000" pitchFamily="2" charset="0"/>
              </a:rPr>
              <a:t>Online: </a:t>
            </a:r>
            <a:r>
              <a:rPr lang="en-US" sz="2200" dirty="0">
                <a:solidFill>
                  <a:schemeClr val="bg1"/>
                </a:solidFill>
                <a:latin typeface="Montserrat" panose="00000300000000000000" pitchFamily="2" charset="0"/>
              </a:rPr>
              <a:t>town-halls, website, electronic surveys, social media, e-mail, texting and phone calls</a:t>
            </a:r>
          </a:p>
          <a:p>
            <a:endParaRPr lang="en-US" sz="2200" dirty="0">
              <a:solidFill>
                <a:schemeClr val="bg1"/>
              </a:solidFill>
              <a:latin typeface="Montserrat" panose="000003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Montserrat" panose="00000300000000000000" pitchFamily="2" charset="0"/>
              </a:rPr>
              <a:t>In-person: </a:t>
            </a:r>
            <a:r>
              <a:rPr lang="en-US" sz="2200" dirty="0">
                <a:solidFill>
                  <a:schemeClr val="bg1"/>
                </a:solidFill>
                <a:latin typeface="Montserrat" panose="00000300000000000000" pitchFamily="2" charset="0"/>
              </a:rPr>
              <a:t>Outdoor activities, neighborhood walks, signs / flyers, canvassing, and information packets /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Montserrat" panose="000003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Montserrat" panose="00000300000000000000" pitchFamily="2" charset="0"/>
              </a:rPr>
              <a:t>What do you suggest?      </a:t>
            </a:r>
            <a:r>
              <a:rPr lang="en-US" sz="2200" dirty="0">
                <a:solidFill>
                  <a:schemeClr val="bg1"/>
                </a:solidFill>
                <a:latin typeface="Montserrat" panose="00000300000000000000" pitchFamily="2" charset="0"/>
              </a:rPr>
              <a:t>Let’s get creative!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27" y="3213668"/>
            <a:ext cx="2740072" cy="3653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78" y="3213668"/>
            <a:ext cx="2733249" cy="364433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E801BC1-A6E4-4AB2-3E75-84A862F5E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0" t="-687" r="9289" b="7457"/>
          <a:stretch/>
        </p:blipFill>
        <p:spPr>
          <a:xfrm>
            <a:off x="6718678" y="615950"/>
            <a:ext cx="5473322" cy="32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1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04857" y="5194161"/>
            <a:ext cx="8251170" cy="75148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2400"/>
              </a:spcBef>
              <a:tabLst>
                <a:tab pos="469265" algn="l"/>
                <a:tab pos="469900" algn="l"/>
              </a:tabLst>
            </a:pPr>
            <a:r>
              <a:rPr lang="en-US" sz="2400" b="1" dirty="0">
                <a:solidFill>
                  <a:srgbClr val="FFFFFF"/>
                </a:solidFill>
                <a:latin typeface="Montserrat"/>
                <a:cs typeface="BentonSans Regular"/>
              </a:rPr>
              <a:t>Finalize recommendations and launch pilot projects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40080"/>
          </a:xfrm>
          <a:custGeom>
            <a:avLst/>
            <a:gdLst/>
            <a:ahLst/>
            <a:cxnLst/>
            <a:rect l="l" t="t" r="r" b="b"/>
            <a:pathLst>
              <a:path w="11137900" h="769620">
                <a:moveTo>
                  <a:pt x="11137392" y="0"/>
                </a:moveTo>
                <a:lnTo>
                  <a:pt x="0" y="0"/>
                </a:lnTo>
                <a:lnTo>
                  <a:pt x="0" y="769620"/>
                </a:lnTo>
                <a:lnTo>
                  <a:pt x="11137392" y="769620"/>
                </a:lnTo>
                <a:lnTo>
                  <a:pt x="11137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6947" y="26924"/>
            <a:ext cx="10026015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spc="-125" dirty="0">
                <a:solidFill>
                  <a:schemeClr val="accent5">
                    <a:lumMod val="75000"/>
                  </a:schemeClr>
                </a:solidFill>
              </a:rPr>
              <a:t>Anticipated Timeline</a:t>
            </a:r>
            <a:endParaRPr sz="3200" b="1" i="1" spc="-125" dirty="0">
              <a:solidFill>
                <a:schemeClr val="accent5">
                  <a:lumMod val="75000"/>
                </a:schemeClr>
              </a:solidFill>
              <a:latin typeface="Montserrat" panose="000003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42A011-2A11-4A01-8801-5AB787B0F3E8}"/>
              </a:ext>
            </a:extLst>
          </p:cNvPr>
          <p:cNvSpPr/>
          <p:nvPr/>
        </p:nvSpPr>
        <p:spPr>
          <a:xfrm>
            <a:off x="482442" y="2534756"/>
            <a:ext cx="3012469" cy="8639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0" i="0" u="none" strike="noStrike" kern="0" cap="none" spc="-12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 Black"/>
                <a:sym typeface="Montserrat Black"/>
              </a:rPr>
              <a:t>Fall 2023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336E81-26D7-4589-B2F1-5D40EE34E198}"/>
              </a:ext>
            </a:extLst>
          </p:cNvPr>
          <p:cNvSpPr/>
          <p:nvPr/>
        </p:nvSpPr>
        <p:spPr>
          <a:xfrm>
            <a:off x="482443" y="1219137"/>
            <a:ext cx="3012469" cy="8639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kern="0" spc="-125" dirty="0">
                <a:solidFill>
                  <a:schemeClr val="accent5">
                    <a:lumMod val="75000"/>
                  </a:schemeClr>
                </a:solidFill>
                <a:latin typeface="Montserrat Black"/>
                <a:sym typeface="Montserrat Black"/>
              </a:rPr>
              <a:t>Summer</a:t>
            </a:r>
            <a:r>
              <a:rPr kumimoji="0" lang="en-US" sz="2400" b="0" i="0" u="none" strike="noStrike" kern="0" cap="none" spc="-12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 Black"/>
                <a:sym typeface="Montserrat Black"/>
              </a:rPr>
              <a:t> </a:t>
            </a:r>
          </a:p>
          <a:p>
            <a:pPr algn="ctr"/>
            <a:r>
              <a:rPr kumimoji="0" lang="en-US" sz="2400" b="0" i="0" u="none" strike="noStrike" kern="0" cap="none" spc="-12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 Black"/>
                <a:sym typeface="Montserrat Black"/>
              </a:rPr>
              <a:t>2023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129C46-0734-4668-B2A1-B017885A339E}"/>
              </a:ext>
            </a:extLst>
          </p:cNvPr>
          <p:cNvSpPr/>
          <p:nvPr/>
        </p:nvSpPr>
        <p:spPr>
          <a:xfrm>
            <a:off x="482444" y="3876021"/>
            <a:ext cx="3012469" cy="8639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0" i="0" u="none" strike="noStrike" kern="0" cap="none" spc="-12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 Black"/>
                <a:sym typeface="Montserrat Black"/>
              </a:rPr>
              <a:t>Winter</a:t>
            </a:r>
          </a:p>
          <a:p>
            <a:pPr algn="ctr"/>
            <a:r>
              <a:rPr kumimoji="0" lang="en-US" sz="2400" b="0" i="0" u="none" strike="noStrike" kern="0" cap="none" spc="-12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 Black"/>
                <a:sym typeface="Montserrat Black"/>
              </a:rPr>
              <a:t>2024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276BE7-8B51-41A8-B373-F7797F3BCA84}"/>
              </a:ext>
            </a:extLst>
          </p:cNvPr>
          <p:cNvSpPr/>
          <p:nvPr/>
        </p:nvSpPr>
        <p:spPr>
          <a:xfrm>
            <a:off x="482444" y="5212690"/>
            <a:ext cx="3012469" cy="8639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kern="0" spc="-125" dirty="0">
                <a:solidFill>
                  <a:schemeClr val="accent5">
                    <a:lumMod val="75000"/>
                  </a:schemeClr>
                </a:solidFill>
                <a:latin typeface="Montserrat Black"/>
                <a:sym typeface="Montserrat Black"/>
              </a:rPr>
              <a:t>Spring - Summer</a:t>
            </a:r>
          </a:p>
          <a:p>
            <a:pPr algn="ctr"/>
            <a:r>
              <a:rPr lang="en-US" sz="2400" kern="0" spc="-125" dirty="0">
                <a:solidFill>
                  <a:schemeClr val="accent5">
                    <a:lumMod val="75000"/>
                  </a:schemeClr>
                </a:solidFill>
                <a:latin typeface="Montserrat Black"/>
                <a:sym typeface="Montserrat Black"/>
              </a:rPr>
              <a:t>2024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29AD2-A96E-4280-9DD2-FA4856994EB7}"/>
              </a:ext>
            </a:extLst>
          </p:cNvPr>
          <p:cNvSpPr txBox="1"/>
          <p:nvPr/>
        </p:nvSpPr>
        <p:spPr>
          <a:xfrm>
            <a:off x="3784289" y="2551212"/>
            <a:ext cx="6943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>
                <a:tab pos="469265" algn="l"/>
                <a:tab pos="469900" algn="l"/>
              </a:tabLst>
              <a:defRPr/>
            </a:pPr>
            <a:r>
              <a:rPr lang="en-US" sz="2400" b="1" dirty="0">
                <a:solidFill>
                  <a:srgbClr val="FFFFFF"/>
                </a:solidFill>
                <a:latin typeface="Montserrat" panose="00000300000000000000" pitchFamily="2" charset="0"/>
                <a:cs typeface="BentonSans Regular"/>
              </a:rPr>
              <a:t>P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300000000000000" pitchFamily="2" charset="0"/>
                <a:cs typeface="BentonSans Regular"/>
              </a:rPr>
              <a:t>roject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300000000000000" pitchFamily="2" charset="0"/>
                <a:cs typeface="BentonSans Regular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Montserrat" panose="00000300000000000000" pitchFamily="2" charset="0"/>
                <a:cs typeface="BentonSans Regular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300000000000000" pitchFamily="2" charset="0"/>
                <a:cs typeface="BentonSans Regular"/>
              </a:rPr>
              <a:t>ick-off, begin community meetings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300000000000000" pitchFamily="2" charset="0"/>
              <a:cs typeface="BentonSans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1F3F57-5FE1-429A-B378-F41EE4DACE04}"/>
              </a:ext>
            </a:extLst>
          </p:cNvPr>
          <p:cNvSpPr txBox="1"/>
          <p:nvPr/>
        </p:nvSpPr>
        <p:spPr>
          <a:xfrm>
            <a:off x="3784289" y="1229058"/>
            <a:ext cx="825116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370205">
              <a:spcBef>
                <a:spcPts val="2400"/>
              </a:spcBef>
              <a:tabLst>
                <a:tab pos="469265" algn="l"/>
                <a:tab pos="469900" algn="l"/>
              </a:tabLst>
              <a:defRPr/>
            </a:pP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Analysis of existing </a:t>
            </a:r>
            <a:r>
              <a:rPr lang="en-US" sz="24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conditions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 and </a:t>
            </a:r>
            <a:r>
              <a:rPr lang="en-US" sz="24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selecting a consultant team</a:t>
            </a:r>
            <a:endParaRPr lang="en-US" sz="24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300000000000000" pitchFamily="2" charset="0"/>
              <a:cs typeface="BentonSans Regular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C009B0-92AA-4ADB-949B-7356F0A9D6B9}"/>
              </a:ext>
            </a:extLst>
          </p:cNvPr>
          <p:cNvSpPr txBox="1"/>
          <p:nvPr/>
        </p:nvSpPr>
        <p:spPr>
          <a:xfrm>
            <a:off x="3784289" y="4077143"/>
            <a:ext cx="7925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  <a:tab pos="46990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300000000000000" pitchFamily="2" charset="0"/>
                <a:cs typeface="BentonSans Regular"/>
              </a:rPr>
              <a:t>Development of Preliminary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13679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0726" y="1745259"/>
            <a:ext cx="11260768" cy="192103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Clr>
                <a:srgbClr val="FFFFFF"/>
              </a:buClr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Invite us to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your community </a:t>
            </a: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group</a:t>
            </a:r>
            <a:r>
              <a:rPr sz="2800" b="1" spc="-85" dirty="0">
                <a:solidFill>
                  <a:srgbClr val="FFFFFF"/>
                </a:solidFill>
                <a:latin typeface="Montserrat"/>
                <a:cs typeface="BentonSans Regular"/>
              </a:rPr>
              <a:t> </a:t>
            </a: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gatherings</a:t>
            </a:r>
            <a:endParaRPr sz="2800" b="1" dirty="0">
              <a:latin typeface="Montserrat"/>
              <a:cs typeface="BentonSans Regular"/>
            </a:endParaRPr>
          </a:p>
          <a:p>
            <a:pPr marL="469900" marR="5080" indent="-457200">
              <a:spcBef>
                <a:spcPts val="24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Tell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your </a:t>
            </a: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neighbors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about the </a:t>
            </a: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planning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process</a:t>
            </a:r>
            <a:r>
              <a:rPr lang="en-US"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 </a:t>
            </a:r>
            <a:endParaRPr sz="2800" b="1" spc="-5" dirty="0">
              <a:solidFill>
                <a:srgbClr val="FFFFFF"/>
              </a:solidFill>
              <a:latin typeface="Montserrat"/>
              <a:cs typeface="BentonSans Regular"/>
            </a:endParaRPr>
          </a:p>
          <a:p>
            <a:pPr marL="469900" indent="-457200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Share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your </a:t>
            </a:r>
            <a:r>
              <a:rPr lang="en-US" sz="2800" b="1" dirty="0">
                <a:solidFill>
                  <a:srgbClr val="FFFFFF"/>
                </a:solidFill>
                <a:latin typeface="Montserrat"/>
                <a:cs typeface="BentonSans Regular"/>
              </a:rPr>
              <a:t>existing community plans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and </a:t>
            </a:r>
            <a:r>
              <a:rPr sz="2800" b="1" dirty="0">
                <a:solidFill>
                  <a:srgbClr val="FFFFFF"/>
                </a:solidFill>
                <a:latin typeface="Montserrat"/>
                <a:cs typeface="BentonSans Regular"/>
              </a:rPr>
              <a:t>ideas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with</a:t>
            </a:r>
            <a:r>
              <a:rPr sz="2800" b="1" spc="25" dirty="0">
                <a:solidFill>
                  <a:srgbClr val="FFFFFF"/>
                </a:solidFill>
                <a:latin typeface="Montserrat"/>
                <a:cs typeface="BentonSans Regular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Montserrat"/>
                <a:cs typeface="BentonSans Regular"/>
              </a:rPr>
              <a:t>us!</a:t>
            </a:r>
            <a:endParaRPr sz="2800" b="1" dirty="0">
              <a:latin typeface="Montserrat"/>
              <a:cs typeface="BentonSans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40080"/>
          </a:xfrm>
          <a:custGeom>
            <a:avLst/>
            <a:gdLst/>
            <a:ahLst/>
            <a:cxnLst/>
            <a:rect l="l" t="t" r="r" b="b"/>
            <a:pathLst>
              <a:path w="11137900" h="769620">
                <a:moveTo>
                  <a:pt x="11137392" y="0"/>
                </a:moveTo>
                <a:lnTo>
                  <a:pt x="0" y="0"/>
                </a:lnTo>
                <a:lnTo>
                  <a:pt x="0" y="769620"/>
                </a:lnTo>
                <a:lnTo>
                  <a:pt x="11137392" y="769620"/>
                </a:lnTo>
                <a:lnTo>
                  <a:pt x="11137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0726" y="102367"/>
            <a:ext cx="10026015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25" dirty="0">
                <a:solidFill>
                  <a:schemeClr val="accent5">
                    <a:lumMod val="75000"/>
                  </a:schemeClr>
                </a:solidFill>
              </a:rPr>
              <a:t>How you </a:t>
            </a:r>
            <a:r>
              <a:rPr spc="-120" dirty="0">
                <a:solidFill>
                  <a:schemeClr val="accent5">
                    <a:lumMod val="75000"/>
                  </a:schemeClr>
                </a:solidFill>
              </a:rPr>
              <a:t>can get </a:t>
            </a:r>
            <a:r>
              <a:rPr spc="-125" dirty="0">
                <a:solidFill>
                  <a:schemeClr val="accent5">
                    <a:lumMod val="75000"/>
                  </a:schemeClr>
                </a:solidFill>
              </a:rPr>
              <a:t>ready </a:t>
            </a: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spc="-125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5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5486400"/>
            <a:ext cx="1932431" cy="1222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18422" y="5885970"/>
            <a:ext cx="7833499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spcBef>
                <a:spcPts val="100"/>
              </a:spcBef>
            </a:pPr>
            <a:r>
              <a:rPr lang="en-US" sz="2400" b="1" spc="-100" dirty="0">
                <a:solidFill>
                  <a:schemeClr val="bg1"/>
                </a:solidFill>
                <a:latin typeface="Montserrat"/>
              </a:rPr>
              <a:t>Contact us for more information and to get involved!</a:t>
            </a:r>
            <a:br>
              <a:rPr lang="en-US" sz="2400" b="1" spc="-100" dirty="0">
                <a:solidFill>
                  <a:schemeClr val="bg1"/>
                </a:solidFill>
                <a:latin typeface="Montserrat"/>
              </a:rPr>
            </a:br>
            <a:r>
              <a:rPr lang="en-US" sz="2400" b="1" spc="-100" dirty="0">
                <a:solidFill>
                  <a:schemeClr val="accent5">
                    <a:lumMod val="75000"/>
                  </a:schemeClr>
                </a:solidFill>
                <a:latin typeface="Montserrat"/>
              </a:rPr>
              <a:t>denbywhittier@detroitmi.gov</a:t>
            </a:r>
            <a:br>
              <a:rPr lang="en-US" sz="2400" b="1" spc="-100" dirty="0">
                <a:latin typeface="Montserrat" panose="00000300000000000000" pitchFamily="2" charset="0"/>
              </a:rPr>
            </a:br>
            <a:endParaRPr sz="2400" b="1" u="sng" dirty="0">
              <a:solidFill>
                <a:schemeClr val="bg1"/>
              </a:solidFill>
              <a:latin typeface="Montserrat" panose="000003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1855" y="2222072"/>
            <a:ext cx="2900366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5" dirty="0">
                <a:solidFill>
                  <a:schemeClr val="bg1"/>
                </a:solidFill>
                <a:latin typeface="BentonSans Bold"/>
                <a:cs typeface="BentonSans Bold"/>
              </a:rPr>
              <a:t>Sara </a:t>
            </a:r>
            <a:r>
              <a:rPr lang="en-US" b="1" spc="-55" dirty="0" err="1">
                <a:solidFill>
                  <a:schemeClr val="bg1"/>
                </a:solidFill>
                <a:latin typeface="BentonSans Bold"/>
                <a:cs typeface="BentonSans Bold"/>
              </a:rPr>
              <a:t>Elbohy</a:t>
            </a:r>
            <a:endParaRPr sz="1800" dirty="0">
              <a:solidFill>
                <a:schemeClr val="bg1"/>
              </a:solidFill>
              <a:latin typeface="BentonSans Bold"/>
              <a:cs typeface="BentonSans Bold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50" dirty="0">
                <a:solidFill>
                  <a:schemeClr val="bg1"/>
                </a:solidFill>
                <a:latin typeface="Tahoma"/>
                <a:cs typeface="Tahoma"/>
              </a:rPr>
              <a:t>Urban</a:t>
            </a:r>
            <a:r>
              <a:rPr sz="14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chemeClr val="bg1"/>
                </a:solidFill>
                <a:latin typeface="Tahoma"/>
                <a:cs typeface="Tahoma"/>
              </a:rPr>
              <a:t>Planner</a:t>
            </a:r>
            <a:endParaRPr sz="14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US" sz="1400" spc="30" dirty="0">
                <a:solidFill>
                  <a:schemeClr val="bg1"/>
                </a:solidFill>
                <a:latin typeface="Tahoma"/>
                <a:cs typeface="Tahoma"/>
              </a:rPr>
              <a:t>313-224-1295 (o) </a:t>
            </a:r>
          </a:p>
          <a:p>
            <a:pPr marL="12700"/>
            <a:r>
              <a:rPr lang="en-US" sz="1400" spc="3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sara.elbohy@detroitmi.gov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5372"/>
          <a:stretch/>
        </p:blipFill>
        <p:spPr>
          <a:xfrm>
            <a:off x="228600" y="1918733"/>
            <a:ext cx="1429724" cy="1601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9"/>
          <a:stretch/>
        </p:blipFill>
        <p:spPr>
          <a:xfrm>
            <a:off x="4321093" y="1918733"/>
            <a:ext cx="7499780" cy="372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A7E42-F1B7-B9B1-81FE-2C5A61BFB1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5372"/>
          <a:stretch/>
        </p:blipFill>
        <p:spPr>
          <a:xfrm>
            <a:off x="228600" y="3884580"/>
            <a:ext cx="1429724" cy="1601820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F1F05712-25D4-DEE8-CB8E-1DFB695D271B}"/>
              </a:ext>
            </a:extLst>
          </p:cNvPr>
          <p:cNvSpPr txBox="1"/>
          <p:nvPr/>
        </p:nvSpPr>
        <p:spPr>
          <a:xfrm>
            <a:off x="1791855" y="4429765"/>
            <a:ext cx="2900366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5" dirty="0">
                <a:solidFill>
                  <a:schemeClr val="bg1"/>
                </a:solidFill>
                <a:latin typeface="BentonSans Bold"/>
                <a:cs typeface="BentonSans Bold"/>
              </a:rPr>
              <a:t>Allen Penniman</a:t>
            </a:r>
            <a:endParaRPr sz="1800" dirty="0">
              <a:solidFill>
                <a:schemeClr val="bg1"/>
              </a:solidFill>
              <a:latin typeface="BentonSans Bold"/>
              <a:cs typeface="BentonSans Bold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lang="en-US" sz="1200" spc="50" dirty="0">
                <a:solidFill>
                  <a:schemeClr val="bg1"/>
                </a:solidFill>
                <a:latin typeface="Tahoma"/>
                <a:cs typeface="Tahoma"/>
              </a:rPr>
              <a:t>East Region Director</a:t>
            </a:r>
            <a:endParaRPr lang="en-US" sz="1200" spc="-105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US" sz="1200" spc="30" dirty="0">
                <a:solidFill>
                  <a:schemeClr val="bg1"/>
                </a:solidFill>
                <a:latin typeface="Tahoma"/>
                <a:cs typeface="Tahoma"/>
              </a:rPr>
              <a:t>313-224-1332 (o) </a:t>
            </a:r>
          </a:p>
          <a:p>
            <a:pPr marL="12700"/>
            <a:r>
              <a:rPr lang="en-US" sz="1200" spc="3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pennimana@detroitmi.gov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CDD48D9-76FD-111D-AF79-D6204422056E}"/>
              </a:ext>
            </a:extLst>
          </p:cNvPr>
          <p:cNvSpPr/>
          <p:nvPr/>
        </p:nvSpPr>
        <p:spPr>
          <a:xfrm>
            <a:off x="0" y="0"/>
            <a:ext cx="12191999" cy="640080"/>
          </a:xfrm>
          <a:custGeom>
            <a:avLst/>
            <a:gdLst/>
            <a:ahLst/>
            <a:cxnLst/>
            <a:rect l="l" t="t" r="r" b="b"/>
            <a:pathLst>
              <a:path w="11137900" h="769620">
                <a:moveTo>
                  <a:pt x="11137392" y="0"/>
                </a:moveTo>
                <a:lnTo>
                  <a:pt x="0" y="0"/>
                </a:lnTo>
                <a:lnTo>
                  <a:pt x="0" y="769620"/>
                </a:lnTo>
                <a:lnTo>
                  <a:pt x="11137392" y="769620"/>
                </a:lnTo>
                <a:lnTo>
                  <a:pt x="11137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BC6BBE2A-3376-D2E6-2337-1EF95446533D}"/>
              </a:ext>
            </a:extLst>
          </p:cNvPr>
          <p:cNvSpPr txBox="1">
            <a:spLocks/>
          </p:cNvSpPr>
          <p:nvPr/>
        </p:nvSpPr>
        <p:spPr>
          <a:xfrm>
            <a:off x="370726" y="102367"/>
            <a:ext cx="10026015" cy="455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95"/>
              </a:spcBef>
            </a:pPr>
            <a:r>
              <a:rPr lang="en-US" kern="0" spc="-125" dirty="0">
                <a:solidFill>
                  <a:schemeClr val="accent5">
                    <a:lumMod val="75000"/>
                  </a:schemeClr>
                </a:solidFill>
              </a:rPr>
              <a:t>Let’s stay in touch!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DFC5A-9140-D3C3-1D44-928228180A28}"/>
              </a:ext>
            </a:extLst>
          </p:cNvPr>
          <p:cNvSpPr txBox="1"/>
          <p:nvPr/>
        </p:nvSpPr>
        <p:spPr>
          <a:xfrm>
            <a:off x="319356" y="742499"/>
            <a:ext cx="11963400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kern="0" spc="-125" dirty="0">
                <a:solidFill>
                  <a:schemeClr val="bg1"/>
                </a:solidFill>
                <a:latin typeface="Montserrat Black"/>
                <a:sym typeface="Montserrat Black"/>
              </a:rPr>
              <a:t>Visit our website to subscribe for updates: </a:t>
            </a:r>
          </a:p>
          <a:p>
            <a:r>
              <a:rPr lang="en-US" b="1" kern="0" spc="-125" dirty="0">
                <a:solidFill>
                  <a:srgbClr val="365F71"/>
                </a:solidFill>
                <a:latin typeface="Montserrat"/>
                <a:ea typeface="+mn-lt"/>
                <a:cs typeface="+mn-lt"/>
              </a:rPr>
              <a:t>https://detroitmi.gov/denbywhittier</a:t>
            </a:r>
            <a:endParaRPr lang="en-US" b="1" dirty="0">
              <a:solidFill>
                <a:srgbClr val="365F7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7585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/>
          <p:nvPr/>
        </p:nvSpPr>
        <p:spPr>
          <a:xfrm>
            <a:off x="173618" y="1293034"/>
            <a:ext cx="5617581" cy="450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8300" indent="-342900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What is a neighborhood framework plan?</a:t>
            </a:r>
          </a:p>
          <a:p>
            <a:pPr marL="368300" indent="-342900">
              <a:lnSpc>
                <a:spcPct val="150000"/>
              </a:lnSpc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bg1"/>
                </a:solidFill>
                <a:latin typeface="Montserrat" panose="00000300000000000000" pitchFamily="2" charset="0"/>
                <a:ea typeface="Montserrat"/>
                <a:cs typeface="Montserrat"/>
                <a:sym typeface="Montserrat"/>
              </a:rPr>
              <a:t>Community Engagement </a:t>
            </a:r>
            <a:endParaRPr lang="en-US" sz="2800" b="1" kern="0" dirty="0">
              <a:solidFill>
                <a:schemeClr val="bg1"/>
              </a:solidFill>
              <a:latin typeface="Montserrat" panose="00000300000000000000" pitchFamily="2" charset="0"/>
              <a:ea typeface="Montserrat"/>
              <a:cs typeface="Montserrat"/>
            </a:endParaRPr>
          </a:p>
          <a:p>
            <a:pPr marL="368300" indent="-342900">
              <a:lnSpc>
                <a:spcPct val="150000"/>
              </a:lnSpc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bg1"/>
                </a:solidFill>
                <a:latin typeface="Montserrat" panose="00000300000000000000" pitchFamily="2" charset="0"/>
                <a:ea typeface="Montserrat"/>
                <a:cs typeface="Montserrat"/>
                <a:sym typeface="Montserrat"/>
              </a:rPr>
              <a:t>Framework Timeline</a:t>
            </a:r>
          </a:p>
          <a:p>
            <a:pPr marL="368300" indent="-342900">
              <a:lnSpc>
                <a:spcPct val="150000"/>
              </a:lnSpc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bg1"/>
                </a:solidFill>
                <a:latin typeface="Montserrat" panose="00000300000000000000" pitchFamily="2" charset="0"/>
                <a:ea typeface="Montserrat"/>
                <a:cs typeface="Montserrat"/>
                <a:sym typeface="Montserrat"/>
              </a:rPr>
              <a:t>Next Steps</a:t>
            </a:r>
            <a:endParaRPr lang="en-US" sz="2800" b="1" kern="0" dirty="0">
              <a:solidFill>
                <a:schemeClr val="bg1"/>
              </a:solidFill>
              <a:latin typeface="Montserrat" panose="00000300000000000000" pitchFamily="2" charset="0"/>
              <a:ea typeface="Montserrat"/>
              <a:cs typeface="Montserrat"/>
            </a:endParaRPr>
          </a:p>
        </p:txBody>
      </p:sp>
      <p:sp>
        <p:nvSpPr>
          <p:cNvPr id="225" name="Google Shape;225;p38"/>
          <p:cNvSpPr/>
          <p:nvPr/>
        </p:nvSpPr>
        <p:spPr>
          <a:xfrm>
            <a:off x="3443105" y="60831"/>
            <a:ext cx="5305791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4000" b="1" kern="0">
              <a:solidFill>
                <a:schemeClr val="bg1"/>
              </a:solidFill>
              <a:latin typeface="Montserrat SemiBold" pitchFamily="2" charset="77"/>
              <a:cs typeface="Arial"/>
              <a:sym typeface="Arial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-1" y="0"/>
            <a:ext cx="12185014" cy="640080"/>
          </a:xfrm>
          <a:custGeom>
            <a:avLst/>
            <a:gdLst/>
            <a:ahLst/>
            <a:cxnLst/>
            <a:rect l="l" t="t" r="r" b="b"/>
            <a:pathLst>
              <a:path w="6626859" h="769620">
                <a:moveTo>
                  <a:pt x="6626364" y="0"/>
                </a:moveTo>
                <a:lnTo>
                  <a:pt x="0" y="0"/>
                </a:lnTo>
                <a:lnTo>
                  <a:pt x="0" y="769620"/>
                </a:lnTo>
                <a:lnTo>
                  <a:pt x="6626364" y="769620"/>
                </a:lnTo>
                <a:lnTo>
                  <a:pt x="6626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object 4"/>
          <p:cNvSpPr txBox="1">
            <a:spLocks/>
          </p:cNvSpPr>
          <p:nvPr/>
        </p:nvSpPr>
        <p:spPr>
          <a:xfrm>
            <a:off x="381000" y="87944"/>
            <a:ext cx="11811000" cy="4558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95"/>
              </a:spcBef>
              <a:defRPr/>
            </a:pPr>
            <a:r>
              <a:rPr kumimoji="0" lang="en-US" b="0" i="0" u="none" strike="noStrike" kern="0" cap="none" spc="-12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Montserrat Black"/>
                <a:sym typeface="Montserrat Black"/>
              </a:rPr>
              <a:t>Denby/Whittier Neighborhood Framework</a:t>
            </a:r>
            <a:r>
              <a:rPr lang="en-US" kern="0" spc="-120" dirty="0">
                <a:solidFill>
                  <a:schemeClr val="accent5">
                    <a:lumMod val="75000"/>
                  </a:schemeClr>
                </a:solidFill>
              </a:rPr>
              <a:t> Plan</a:t>
            </a:r>
            <a:endParaRPr kumimoji="0" lang="en-US" b="0" i="0" u="none" strike="noStrike" kern="0" cap="none" spc="-125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Montserrat Black"/>
              <a:sym typeface="Montserrat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FF6BB-40C7-AFAA-A603-87D29E814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72793" y="1345455"/>
            <a:ext cx="6219207" cy="4143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08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40080"/>
          </a:xfrm>
          <a:custGeom>
            <a:avLst/>
            <a:gdLst/>
            <a:ahLst/>
            <a:cxnLst/>
            <a:rect l="l" t="t" r="r" b="b"/>
            <a:pathLst>
              <a:path w="9522460" h="1446530">
                <a:moveTo>
                  <a:pt x="9521952" y="0"/>
                </a:moveTo>
                <a:lnTo>
                  <a:pt x="0" y="0"/>
                </a:lnTo>
                <a:lnTo>
                  <a:pt x="0" y="1446276"/>
                </a:lnTo>
                <a:lnTo>
                  <a:pt x="9521952" y="1446276"/>
                </a:lnTo>
                <a:lnTo>
                  <a:pt x="9521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6946" y="98842"/>
            <a:ext cx="10085669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pc="-125" dirty="0">
                <a:solidFill>
                  <a:schemeClr val="accent5">
                    <a:lumMod val="75000"/>
                  </a:schemeClr>
                </a:solidFill>
              </a:rPr>
              <a:t>What </a:t>
            </a:r>
            <a:r>
              <a:rPr lang="en-US" spc="-120" dirty="0">
                <a:solidFill>
                  <a:schemeClr val="accent5">
                    <a:lumMod val="75000"/>
                  </a:schemeClr>
                </a:solidFill>
              </a:rPr>
              <a:t>is a n</a:t>
            </a: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eighborhood</a:t>
            </a:r>
            <a:r>
              <a:rPr spc="-125" dirty="0">
                <a:solidFill>
                  <a:schemeClr val="accent5">
                    <a:lumMod val="75000"/>
                  </a:schemeClr>
                </a:solidFill>
              </a:rPr>
              <a:t> framework</a:t>
            </a:r>
            <a:r>
              <a:rPr spc="-105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spc="-125" dirty="0">
                <a:solidFill>
                  <a:schemeClr val="accent5">
                    <a:lumMod val="75000"/>
                  </a:schemeClr>
                </a:solidFill>
              </a:rPr>
              <a:t>plan?</a:t>
            </a:r>
            <a:endParaRPr lang="en-US" spc="-125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385600" y="1119827"/>
            <a:ext cx="3685166" cy="483978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7785">
              <a:spcBef>
                <a:spcPts val="100"/>
              </a:spcBef>
              <a:buClr>
                <a:srgbClr val="FFFFFF"/>
              </a:buClr>
              <a:tabLst>
                <a:tab pos="469265" algn="l"/>
                <a:tab pos="469900" algn="l"/>
              </a:tabLst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The </a:t>
            </a:r>
            <a:r>
              <a:rPr kumimoji="0" lang="en-US" sz="24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Bold"/>
              </a:rPr>
              <a:t>neighborhood framework plan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is a city-led </a:t>
            </a:r>
            <a:r>
              <a:rPr kumimoji="0" lang="en-US" sz="240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initiative to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build</a:t>
            </a:r>
            <a:r>
              <a:rPr lang="en-US" sz="2400" dirty="0">
                <a:solidFill>
                  <a:srgbClr val="FFFFFF"/>
                </a:solidFill>
                <a:latin typeface="Montserrat"/>
                <a:cs typeface="BentonSans Regular"/>
              </a:rPr>
              <a:t>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vibrant</a:t>
            </a:r>
            <a:r>
              <a:rPr kumimoji="0" lang="en-US" sz="240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 neighborhoods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in</a:t>
            </a:r>
            <a:r>
              <a:rPr kumimoji="0" lang="en-US" sz="240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 </a:t>
            </a:r>
            <a:r>
              <a:rPr kumimoji="0" lang="en-US" sz="240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BentonSans Regular"/>
              </a:rPr>
              <a:t>Detroit.</a:t>
            </a:r>
          </a:p>
          <a:p>
            <a:pPr marL="12065" marR="57785">
              <a:spcBef>
                <a:spcPts val="100"/>
              </a:spcBef>
              <a:tabLst>
                <a:tab pos="469265" algn="l"/>
                <a:tab pos="469900" algn="l"/>
              </a:tabLst>
              <a:defRPr/>
            </a:pPr>
            <a:endParaRPr lang="en-US" sz="2400" spc="-5" dirty="0">
              <a:solidFill>
                <a:srgbClr val="FFFFFF"/>
              </a:solidFill>
              <a:latin typeface="Montserrat"/>
              <a:cs typeface="BentonSans Regular"/>
            </a:endParaRPr>
          </a:p>
          <a:p>
            <a:pPr marL="12065" marR="57785">
              <a:spcBef>
                <a:spcPts val="100"/>
              </a:spcBef>
              <a:tabLst>
                <a:tab pos="469265" algn="l"/>
                <a:tab pos="469900" algn="l"/>
              </a:tabLst>
              <a:defRPr/>
            </a:pPr>
            <a:r>
              <a:rPr lang="en-US" sz="2400" spc="-5" dirty="0">
                <a:solidFill>
                  <a:srgbClr val="FFFFFF"/>
                </a:solidFill>
                <a:latin typeface="Montserrat SemiBold"/>
              </a:rPr>
              <a:t>The plan guides future investments and identifies priority projects to drive holistic neighborhood revitalization. </a:t>
            </a:r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B39B9FF0-1B49-C872-27D5-909D77DAD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96" y="1119827"/>
            <a:ext cx="7455104" cy="5071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58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946" y="1562336"/>
            <a:ext cx="1102169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4800" b="1" spc="-130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A </a:t>
            </a:r>
            <a:r>
              <a:rPr sz="4800" b="1" spc="-125" dirty="0">
                <a:solidFill>
                  <a:schemeClr val="accent1">
                    <a:lumMod val="50000"/>
                  </a:schemeClr>
                </a:solidFill>
                <a:latin typeface="Montserrat" panose="00000300000000000000" pitchFamily="2" charset="0"/>
                <a:cs typeface="BentonSans Bold"/>
              </a:rPr>
              <a:t>HEALTHY</a:t>
            </a:r>
            <a:r>
              <a:rPr sz="4800" b="1" spc="-125" dirty="0">
                <a:solidFill>
                  <a:srgbClr val="FFFF18"/>
                </a:solidFill>
                <a:latin typeface="Montserrat" panose="00000300000000000000" pitchFamily="2" charset="0"/>
                <a:cs typeface="BentonSans Bold"/>
              </a:rPr>
              <a:t> </a:t>
            </a:r>
            <a:r>
              <a:rPr sz="4800" b="1" spc="-125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AND </a:t>
            </a:r>
            <a:r>
              <a:rPr sz="4800" b="1" spc="-125" dirty="0">
                <a:solidFill>
                  <a:schemeClr val="accent1">
                    <a:lumMod val="50000"/>
                  </a:schemeClr>
                </a:solidFill>
                <a:latin typeface="Montserrat" panose="00000300000000000000" pitchFamily="2" charset="0"/>
                <a:cs typeface="BentonSans Bold"/>
              </a:rPr>
              <a:t>BEAUTIFUL </a:t>
            </a:r>
            <a:r>
              <a:rPr sz="4800" b="1" spc="-125" dirty="0">
                <a:solidFill>
                  <a:srgbClr val="FFFF18"/>
                </a:solidFill>
                <a:latin typeface="Montserrat" panose="00000300000000000000" pitchFamily="2" charset="0"/>
                <a:cs typeface="BentonSans Bold"/>
              </a:rPr>
              <a:t> </a:t>
            </a:r>
            <a:r>
              <a:rPr sz="4800" b="1" spc="-125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DETROIT, BUILT ON </a:t>
            </a:r>
            <a:r>
              <a:rPr sz="4800" b="1" spc="-125" dirty="0">
                <a:solidFill>
                  <a:schemeClr val="accent1">
                    <a:lumMod val="50000"/>
                  </a:schemeClr>
                </a:solidFill>
                <a:latin typeface="Montserrat" panose="00000300000000000000" pitchFamily="2" charset="0"/>
                <a:cs typeface="BentonSans Bold"/>
              </a:rPr>
              <a:t>INCLUSIONARY</a:t>
            </a:r>
            <a:r>
              <a:rPr sz="4800" b="1" spc="-125" dirty="0">
                <a:solidFill>
                  <a:srgbClr val="FFFF18"/>
                </a:solidFill>
                <a:latin typeface="Montserrat" panose="00000300000000000000" pitchFamily="2" charset="0"/>
                <a:cs typeface="BentonSans Bold"/>
              </a:rPr>
              <a:t>  </a:t>
            </a:r>
            <a:r>
              <a:rPr sz="4800" b="1" spc="-125" dirty="0">
                <a:solidFill>
                  <a:schemeClr val="accent1">
                    <a:lumMod val="50000"/>
                  </a:schemeClr>
                </a:solidFill>
                <a:latin typeface="Montserrat" panose="00000300000000000000" pitchFamily="2" charset="0"/>
                <a:cs typeface="BentonSans Bold"/>
              </a:rPr>
              <a:t>GROWTH</a:t>
            </a:r>
            <a:r>
              <a:rPr sz="4800" b="1" spc="-125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, </a:t>
            </a:r>
            <a:r>
              <a:rPr sz="4800" b="1" spc="-125" dirty="0">
                <a:solidFill>
                  <a:schemeClr val="accent1">
                    <a:lumMod val="50000"/>
                  </a:schemeClr>
                </a:solidFill>
                <a:latin typeface="Montserrat" panose="00000300000000000000" pitchFamily="2" charset="0"/>
                <a:cs typeface="BentonSans Bold"/>
              </a:rPr>
              <a:t>ECONOMIC </a:t>
            </a:r>
            <a:r>
              <a:rPr sz="4800" b="1" spc="-125" dirty="0">
                <a:solidFill>
                  <a:srgbClr val="FFFF18"/>
                </a:solidFill>
                <a:latin typeface="Montserrat" panose="00000300000000000000" pitchFamily="2" charset="0"/>
                <a:cs typeface="BentonSans Bold"/>
              </a:rPr>
              <a:t> </a:t>
            </a:r>
            <a:r>
              <a:rPr sz="4800" b="1" spc="-125" dirty="0">
                <a:solidFill>
                  <a:schemeClr val="accent1">
                    <a:lumMod val="50000"/>
                  </a:schemeClr>
                </a:solidFill>
                <a:latin typeface="Montserrat" panose="00000300000000000000" pitchFamily="2" charset="0"/>
                <a:cs typeface="BentonSans Bold"/>
              </a:rPr>
              <a:t>OPPORTUNITY</a:t>
            </a:r>
            <a:r>
              <a:rPr sz="4800" b="1" spc="-125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, AND </a:t>
            </a:r>
            <a:r>
              <a:rPr sz="4800" b="1" spc="-130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AN  </a:t>
            </a:r>
            <a:r>
              <a:rPr sz="4800" b="1" spc="-125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ATMOSPHERE </a:t>
            </a:r>
            <a:r>
              <a:rPr sz="4800" b="1" spc="-130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OF</a:t>
            </a:r>
            <a:r>
              <a:rPr sz="4800" b="1" spc="-75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 </a:t>
            </a:r>
            <a:r>
              <a:rPr sz="4800" b="1" spc="-125" dirty="0">
                <a:solidFill>
                  <a:schemeClr val="accent1">
                    <a:lumMod val="50000"/>
                  </a:schemeClr>
                </a:solidFill>
                <a:latin typeface="Montserrat" panose="00000300000000000000" pitchFamily="2" charset="0"/>
                <a:cs typeface="BentonSans Bold"/>
              </a:rPr>
              <a:t>TRUST</a:t>
            </a:r>
            <a:r>
              <a:rPr sz="4800" b="1" spc="-125" dirty="0">
                <a:solidFill>
                  <a:srgbClr val="FFFFFF"/>
                </a:solidFill>
                <a:latin typeface="Montserrat" panose="00000300000000000000" pitchFamily="2" charset="0"/>
                <a:cs typeface="BentonSans Bold"/>
              </a:rPr>
              <a:t>.</a:t>
            </a:r>
            <a:endParaRPr sz="4800" dirty="0">
              <a:solidFill>
                <a:prstClr val="black"/>
              </a:solidFill>
              <a:latin typeface="Montserrat" panose="00000300000000000000" pitchFamily="2" charset="0"/>
              <a:cs typeface="BentonSans Bold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0" y="0"/>
            <a:ext cx="12192000" cy="640080"/>
          </a:xfrm>
          <a:custGeom>
            <a:avLst/>
            <a:gdLst/>
            <a:ahLst/>
            <a:cxnLst/>
            <a:rect l="l" t="t" r="r" b="b"/>
            <a:pathLst>
              <a:path w="6626859" h="769620">
                <a:moveTo>
                  <a:pt x="6626364" y="0"/>
                </a:moveTo>
                <a:lnTo>
                  <a:pt x="0" y="0"/>
                </a:lnTo>
                <a:lnTo>
                  <a:pt x="0" y="769620"/>
                </a:lnTo>
                <a:lnTo>
                  <a:pt x="6626364" y="769620"/>
                </a:lnTo>
                <a:lnTo>
                  <a:pt x="6626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6947" y="37198"/>
            <a:ext cx="307340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20" dirty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sz="3200" spc="-18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spc="-125" dirty="0">
                <a:solidFill>
                  <a:schemeClr val="accent5">
                    <a:lumMod val="75000"/>
                  </a:schemeClr>
                </a:solidFill>
              </a:rPr>
              <a:t>Vision</a:t>
            </a: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sz="3200" spc="-125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9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E889B82-F2C3-41D8-B4E9-A59069D74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52C0A-1CE7-48ED-9D1C-92392FEAE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" r="4585" b="10229"/>
          <a:stretch/>
        </p:blipFill>
        <p:spPr>
          <a:xfrm>
            <a:off x="-9999" y="615950"/>
            <a:ext cx="12201999" cy="6485414"/>
          </a:xfrm>
          <a:prstGeom prst="rect">
            <a:avLst/>
          </a:prstGeom>
        </p:spPr>
      </p:pic>
      <p:sp>
        <p:nvSpPr>
          <p:cNvPr id="5" name="Google Shape;91;p18">
            <a:extLst>
              <a:ext uri="{FF2B5EF4-FFF2-40B4-BE49-F238E27FC236}">
                <a16:creationId xmlns:a16="http://schemas.microsoft.com/office/drawing/2014/main" id="{69EACBC5-387F-8C4A-B61F-7A184DA4D23D}"/>
              </a:ext>
            </a:extLst>
          </p:cNvPr>
          <p:cNvSpPr txBox="1">
            <a:spLocks/>
          </p:cNvSpPr>
          <p:nvPr/>
        </p:nvSpPr>
        <p:spPr>
          <a:xfrm>
            <a:off x="7813964" y="6737419"/>
            <a:ext cx="4378036" cy="36394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EB70D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LIVERNOIS AVE - </a:t>
            </a: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BEFORE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AD41E6F-2BFC-81B1-941D-30CA1FC2D5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12164"/>
            <a:ext cx="9965600" cy="3445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z="2400" spc="-125" dirty="0">
                <a:solidFill>
                  <a:srgbClr val="00717D"/>
                </a:solidFill>
                <a:latin typeface="montserrat black"/>
              </a:rPr>
              <a:t>What we've accomplished:</a:t>
            </a:r>
          </a:p>
        </p:txBody>
      </p:sp>
    </p:spTree>
    <p:extLst>
      <p:ext uri="{BB962C8B-B14F-4D97-AF65-F5344CB8AC3E}">
        <p14:creationId xmlns:p14="http://schemas.microsoft.com/office/powerpoint/2010/main" val="21067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the side of a snow covered street&#10;&#10;Description automatically generated">
            <a:extLst>
              <a:ext uri="{FF2B5EF4-FFF2-40B4-BE49-F238E27FC236}">
                <a16:creationId xmlns:a16="http://schemas.microsoft.com/office/drawing/2014/main" id="{8942B986-0CBD-413B-AC3D-308F97BBC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05" b="23280"/>
          <a:stretch/>
        </p:blipFill>
        <p:spPr>
          <a:xfrm>
            <a:off x="-9642" y="615949"/>
            <a:ext cx="12201642" cy="6242051"/>
          </a:xfrm>
          <a:prstGeom prst="rect">
            <a:avLst/>
          </a:prstGeom>
        </p:spPr>
      </p:pic>
      <p:sp>
        <p:nvSpPr>
          <p:cNvPr id="7" name="Google Shape;91;p18">
            <a:extLst>
              <a:ext uri="{FF2B5EF4-FFF2-40B4-BE49-F238E27FC236}">
                <a16:creationId xmlns:a16="http://schemas.microsoft.com/office/drawing/2014/main" id="{A4078340-D413-F64D-AFFF-A54805CB7366}"/>
              </a:ext>
            </a:extLst>
          </p:cNvPr>
          <p:cNvSpPr txBox="1">
            <a:spLocks/>
          </p:cNvSpPr>
          <p:nvPr/>
        </p:nvSpPr>
        <p:spPr>
          <a:xfrm>
            <a:off x="381000" y="6442589"/>
            <a:ext cx="4087761" cy="4064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EB70D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LIVERNOIS AVE - </a:t>
            </a:r>
            <a:r>
              <a:rPr lang="en-US" sz="2400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AFTER</a:t>
            </a:r>
          </a:p>
        </p:txBody>
      </p:sp>
      <p:sp>
        <p:nvSpPr>
          <p:cNvPr id="8" name="Google Shape;91;p18">
            <a:extLst>
              <a:ext uri="{FF2B5EF4-FFF2-40B4-BE49-F238E27FC236}">
                <a16:creationId xmlns:a16="http://schemas.microsoft.com/office/drawing/2014/main" id="{16387A9C-F92D-A04A-A5BD-527CCA9C23DB}"/>
              </a:ext>
            </a:extLst>
          </p:cNvPr>
          <p:cNvSpPr txBox="1">
            <a:spLocks/>
          </p:cNvSpPr>
          <p:nvPr/>
        </p:nvSpPr>
        <p:spPr>
          <a:xfrm>
            <a:off x="2033831" y="1204749"/>
            <a:ext cx="2434930" cy="6551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$45K Motor City Match recipient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5F26D1-8F98-6040-A2F1-72310B991414}"/>
              </a:ext>
            </a:extLst>
          </p:cNvPr>
          <p:cNvCxnSpPr/>
          <p:nvPr/>
        </p:nvCxnSpPr>
        <p:spPr>
          <a:xfrm flipH="1">
            <a:off x="1694618" y="1644016"/>
            <a:ext cx="339213" cy="398207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176538-FE45-C243-A2C0-228E293C52F9}"/>
              </a:ext>
            </a:extLst>
          </p:cNvPr>
          <p:cNvCxnSpPr/>
          <p:nvPr/>
        </p:nvCxnSpPr>
        <p:spPr>
          <a:xfrm flipH="1">
            <a:off x="5027753" y="2838636"/>
            <a:ext cx="339213" cy="398207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91;p18">
            <a:extLst>
              <a:ext uri="{FF2B5EF4-FFF2-40B4-BE49-F238E27FC236}">
                <a16:creationId xmlns:a16="http://schemas.microsoft.com/office/drawing/2014/main" id="{E0A3EA87-51E3-D942-80EE-EEC48A693F4D}"/>
              </a:ext>
            </a:extLst>
          </p:cNvPr>
          <p:cNvSpPr txBox="1">
            <a:spLocks/>
          </p:cNvSpPr>
          <p:nvPr/>
        </p:nvSpPr>
        <p:spPr>
          <a:xfrm>
            <a:off x="4201844" y="2050732"/>
            <a:ext cx="2434930" cy="6551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$45K Motor City Match recipient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F52FD63-86F9-8165-0230-8B240EC1E8EB}"/>
              </a:ext>
            </a:extLst>
          </p:cNvPr>
          <p:cNvSpPr txBox="1">
            <a:spLocks/>
          </p:cNvSpPr>
          <p:nvPr/>
        </p:nvSpPr>
        <p:spPr>
          <a:xfrm>
            <a:off x="381000" y="212164"/>
            <a:ext cx="9965600" cy="34458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95"/>
              </a:spcBef>
            </a:pPr>
            <a:r>
              <a:rPr lang="en-US" sz="2400" spc="-125">
                <a:solidFill>
                  <a:srgbClr val="00717D"/>
                </a:solidFill>
                <a:latin typeface="montserrat black"/>
              </a:rPr>
              <a:t>What we've accomplished:</a:t>
            </a:r>
            <a:endParaRPr lang="en-US" sz="2400" spc="-125" dirty="0">
              <a:solidFill>
                <a:srgbClr val="00717D"/>
              </a:solidFill>
              <a:latin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287784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e Obama Building opens in Detroit's Old Redford neighborhood">
            <a:extLst>
              <a:ext uri="{FF2B5EF4-FFF2-40B4-BE49-F238E27FC236}">
                <a16:creationId xmlns:a16="http://schemas.microsoft.com/office/drawing/2014/main" id="{8585F788-7A93-C24D-8787-B6F22740F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8" t="7041"/>
          <a:stretch/>
        </p:blipFill>
        <p:spPr bwMode="auto">
          <a:xfrm>
            <a:off x="0" y="615950"/>
            <a:ext cx="8623886" cy="62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Brandon | Building Comm. Value">
            <a:extLst>
              <a:ext uri="{FF2B5EF4-FFF2-40B4-BE49-F238E27FC236}">
                <a16:creationId xmlns:a16="http://schemas.microsoft.com/office/drawing/2014/main" id="{F5047D5A-58B3-EC4D-A7DC-7820D3665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8"/>
          <a:stretch/>
        </p:blipFill>
        <p:spPr bwMode="auto">
          <a:xfrm>
            <a:off x="8576744" y="615950"/>
            <a:ext cx="3615256" cy="36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586CB0-89AF-DC47-9130-F71DDFF711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77" t="12203" r="11280" b="4568"/>
          <a:stretch/>
        </p:blipFill>
        <p:spPr>
          <a:xfrm>
            <a:off x="8576744" y="4085303"/>
            <a:ext cx="3615256" cy="2772696"/>
          </a:xfrm>
          <a:prstGeom prst="rect">
            <a:avLst/>
          </a:prstGeom>
        </p:spPr>
      </p:pic>
      <p:sp>
        <p:nvSpPr>
          <p:cNvPr id="7" name="Google Shape;91;p18">
            <a:extLst>
              <a:ext uri="{FF2B5EF4-FFF2-40B4-BE49-F238E27FC236}">
                <a16:creationId xmlns:a16="http://schemas.microsoft.com/office/drawing/2014/main" id="{0566AD09-5737-DE47-B756-E6E40D08455C}"/>
              </a:ext>
            </a:extLst>
          </p:cNvPr>
          <p:cNvSpPr txBox="1">
            <a:spLocks/>
          </p:cNvSpPr>
          <p:nvPr/>
        </p:nvSpPr>
        <p:spPr>
          <a:xfrm>
            <a:off x="279401" y="683634"/>
            <a:ext cx="4348018" cy="58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EB70D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OBAMA BUILDING</a:t>
            </a:r>
            <a:r>
              <a:rPr lang="en-US" sz="2400" dirty="0">
                <a:solidFill>
                  <a:schemeClr val="bg1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 –</a:t>
            </a:r>
            <a:r>
              <a:rPr lang="en-US" sz="2400" dirty="0">
                <a:solidFill>
                  <a:srgbClr val="FEB70D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UNDER CONSTRUCTION</a:t>
            </a:r>
            <a:r>
              <a:rPr lang="en-US" sz="2400" dirty="0">
                <a:solidFill>
                  <a:schemeClr val="bg1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lang="en-US" sz="2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7260A-4543-FB43-B1AB-C9511004C7B6}"/>
              </a:ext>
            </a:extLst>
          </p:cNvPr>
          <p:cNvSpPr txBox="1"/>
          <p:nvPr/>
        </p:nvSpPr>
        <p:spPr>
          <a:xfrm>
            <a:off x="8576665" y="3590094"/>
            <a:ext cx="18876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itchFamily="2" charset="77"/>
                <a:cs typeface="Arial" panose="020B0604020202020204" pitchFamily="34" charset="0"/>
              </a:rPr>
              <a:t>Brandon Hodges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4921CED5-6272-88C4-DF2B-C2F3B8BE94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04279"/>
            <a:ext cx="9965600" cy="3445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z="2400" spc="-125" dirty="0">
                <a:solidFill>
                  <a:srgbClr val="00717D"/>
                </a:solidFill>
                <a:latin typeface="montserrat black"/>
              </a:rPr>
              <a:t>What we've accomplished:</a:t>
            </a:r>
          </a:p>
        </p:txBody>
      </p:sp>
    </p:spTree>
    <p:extLst>
      <p:ext uri="{BB962C8B-B14F-4D97-AF65-F5344CB8AC3E}">
        <p14:creationId xmlns:p14="http://schemas.microsoft.com/office/powerpoint/2010/main" val="129056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2192000" cy="640080"/>
          </a:xfrm>
          <a:custGeom>
            <a:avLst/>
            <a:gdLst/>
            <a:ahLst/>
            <a:cxnLst/>
            <a:rect l="l" t="t" r="r" b="b"/>
            <a:pathLst>
              <a:path w="9522460" h="1446530">
                <a:moveTo>
                  <a:pt x="9521952" y="0"/>
                </a:moveTo>
                <a:lnTo>
                  <a:pt x="0" y="0"/>
                </a:lnTo>
                <a:lnTo>
                  <a:pt x="0" y="1446276"/>
                </a:lnTo>
                <a:lnTo>
                  <a:pt x="9521952" y="1446276"/>
                </a:lnTo>
                <a:lnTo>
                  <a:pt x="9521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98842"/>
            <a:ext cx="9965600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What we've accomplished: 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E3E1A0C-DD54-1B7E-6030-B5D9DB6A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3" t="439" r="115" b="-250"/>
          <a:stretch/>
        </p:blipFill>
        <p:spPr>
          <a:xfrm>
            <a:off x="1" y="644769"/>
            <a:ext cx="8931535" cy="620923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3EE9DBA-2AE7-DD5E-93BB-7A4FA2CE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9" t="21491" r="32026" b="1754"/>
          <a:stretch/>
        </p:blipFill>
        <p:spPr>
          <a:xfrm>
            <a:off x="8968154" y="4801635"/>
            <a:ext cx="3223859" cy="206168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7E6B726-F9CD-F83D-6355-98B108B5B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" t="9951" r="-1460" b="5340"/>
          <a:stretch/>
        </p:blipFill>
        <p:spPr>
          <a:xfrm>
            <a:off x="8968154" y="644769"/>
            <a:ext cx="3233787" cy="4091357"/>
          </a:xfrm>
          <a:prstGeom prst="rect">
            <a:avLst/>
          </a:prstGeom>
        </p:spPr>
      </p:pic>
      <p:sp>
        <p:nvSpPr>
          <p:cNvPr id="2" name="Google Shape;91;p18">
            <a:extLst>
              <a:ext uri="{FF2B5EF4-FFF2-40B4-BE49-F238E27FC236}">
                <a16:creationId xmlns:a16="http://schemas.microsoft.com/office/drawing/2014/main" id="{AEE96874-47B1-313A-F8EA-C9DDE6290F7B}"/>
              </a:ext>
            </a:extLst>
          </p:cNvPr>
          <p:cNvSpPr txBox="1">
            <a:spLocks/>
          </p:cNvSpPr>
          <p:nvPr/>
        </p:nvSpPr>
        <p:spPr>
          <a:xfrm>
            <a:off x="297543" y="866014"/>
            <a:ext cx="3267693" cy="58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EB70D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THE RIBBON </a:t>
            </a:r>
            <a:r>
              <a:rPr lang="en-US" sz="2400" dirty="0">
                <a:solidFill>
                  <a:schemeClr val="bg1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–</a:t>
            </a:r>
            <a:r>
              <a:rPr lang="en-US" sz="2400" dirty="0">
                <a:solidFill>
                  <a:srgbClr val="FEB70D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UNDER CONSTRUCTION</a:t>
            </a:r>
            <a:r>
              <a:rPr lang="en-US" sz="2400" dirty="0">
                <a:solidFill>
                  <a:schemeClr val="bg1"/>
                </a:solidFill>
                <a:latin typeface="Montserrat Black" panose="00000A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lang="en-US" sz="2400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7482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6FF0B927-BB7E-4353-8F6F-ED2D1BDC4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-404"/>
          <a:stretch/>
        </p:blipFill>
        <p:spPr bwMode="auto">
          <a:xfrm>
            <a:off x="0" y="615949"/>
            <a:ext cx="12192000" cy="67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AFCDCBA1-4B38-6239-72CF-CE26CE268F3F}"/>
              </a:ext>
            </a:extLst>
          </p:cNvPr>
          <p:cNvSpPr/>
          <p:nvPr/>
        </p:nvSpPr>
        <p:spPr>
          <a:xfrm>
            <a:off x="0" y="0"/>
            <a:ext cx="12192000" cy="640080"/>
          </a:xfrm>
          <a:custGeom>
            <a:avLst/>
            <a:gdLst/>
            <a:ahLst/>
            <a:cxnLst/>
            <a:rect l="l" t="t" r="r" b="b"/>
            <a:pathLst>
              <a:path w="9522460" h="1446530">
                <a:moveTo>
                  <a:pt x="9521952" y="0"/>
                </a:moveTo>
                <a:lnTo>
                  <a:pt x="0" y="0"/>
                </a:lnTo>
                <a:lnTo>
                  <a:pt x="0" y="1446276"/>
                </a:lnTo>
                <a:lnTo>
                  <a:pt x="9521952" y="1446276"/>
                </a:lnTo>
                <a:lnTo>
                  <a:pt x="9521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78764950-9C2A-3DD9-5340-921CA99D16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98842"/>
            <a:ext cx="9965600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pc="-125" dirty="0">
                <a:solidFill>
                  <a:schemeClr val="accent5">
                    <a:lumMod val="75000"/>
                  </a:schemeClr>
                </a:solidFill>
              </a:rPr>
              <a:t>What we've accomplished: </a:t>
            </a:r>
          </a:p>
        </p:txBody>
      </p:sp>
    </p:spTree>
    <p:extLst>
      <p:ext uri="{BB962C8B-B14F-4D97-AF65-F5344CB8AC3E}">
        <p14:creationId xmlns:p14="http://schemas.microsoft.com/office/powerpoint/2010/main" val="373216890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3779FE2133F49976971284AD3FDC5" ma:contentTypeVersion="15" ma:contentTypeDescription="Create a new document." ma:contentTypeScope="" ma:versionID="76a95ee20c172703d0cac2240c614497">
  <xsd:schema xmlns:xsd="http://www.w3.org/2001/XMLSchema" xmlns:xs="http://www.w3.org/2001/XMLSchema" xmlns:p="http://schemas.microsoft.com/office/2006/metadata/properties" xmlns:ns1="http://schemas.microsoft.com/sharepoint/v3" xmlns:ns3="a126114c-3b1e-46e9-b8e7-8d234c8f60da" xmlns:ns4="ba9ff53b-c576-4d81-8303-3c56946860b5" targetNamespace="http://schemas.microsoft.com/office/2006/metadata/properties" ma:root="true" ma:fieldsID="3e8c6dc494d6a8e53adf7394477665c1" ns1:_="" ns3:_="" ns4:_="">
    <xsd:import namespace="http://schemas.microsoft.com/sharepoint/v3"/>
    <xsd:import namespace="a126114c-3b1e-46e9-b8e7-8d234c8f60da"/>
    <xsd:import namespace="ba9ff53b-c576-4d81-8303-3c56946860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6114c-3b1e-46e9-b8e7-8d234c8f60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ff53b-c576-4d81-8303-3c56946860b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ba9ff53b-c576-4d81-8303-3c56946860b5">
      <UserInfo>
        <DisplayName>Cassandra Dewitt</DisplayName>
        <AccountId>245</AccountId>
        <AccountType/>
      </UserInfo>
    </SharedWithUsers>
    <_activity xmlns="a126114c-3b1e-46e9-b8e7-8d234c8f60da" xsi:nil="true"/>
  </documentManagement>
</p:properties>
</file>

<file path=customXml/itemProps1.xml><?xml version="1.0" encoding="utf-8"?>
<ds:datastoreItem xmlns:ds="http://schemas.openxmlformats.org/officeDocument/2006/customXml" ds:itemID="{02913162-C974-458B-A1F4-314B39F7FF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26114c-3b1e-46e9-b8e7-8d234c8f60da"/>
    <ds:schemaRef ds:uri="ba9ff53b-c576-4d81-8303-3c56946860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5BF244-CC01-43FD-B663-71427B74E0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4A6305-9BFD-4F45-8D09-5BB7A104A89E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ba9ff53b-c576-4d81-8303-3c56946860b5"/>
    <ds:schemaRef ds:uri="a126114c-3b1e-46e9-b8e7-8d234c8f60da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4181</TotalTime>
  <Words>798</Words>
  <Application>Microsoft Office PowerPoint</Application>
  <PresentationFormat>Widescreen</PresentationFormat>
  <Paragraphs>123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BentonSans Bold</vt:lpstr>
      <vt:lpstr>BentonSans Regular</vt:lpstr>
      <vt:lpstr>Calibri</vt:lpstr>
      <vt:lpstr>Calibri Light</vt:lpstr>
      <vt:lpstr>Lora</vt:lpstr>
      <vt:lpstr>Montserrat</vt:lpstr>
      <vt:lpstr>montserrat black</vt:lpstr>
      <vt:lpstr>montserrat black</vt:lpstr>
      <vt:lpstr>Montserrat ExtraBold</vt:lpstr>
      <vt:lpstr>Montserrat Medium</vt:lpstr>
      <vt:lpstr>Montserrat SemiBold</vt:lpstr>
      <vt:lpstr>Tahoma</vt:lpstr>
      <vt:lpstr>Simple Light</vt:lpstr>
      <vt:lpstr>1_Simple Light</vt:lpstr>
      <vt:lpstr>Office Theme</vt:lpstr>
      <vt:lpstr>Denby/Whittier Neighborhood Framework Plan</vt:lpstr>
      <vt:lpstr>PowerPoint Presentation</vt:lpstr>
      <vt:lpstr>What is a neighborhood framework plan?</vt:lpstr>
      <vt:lpstr>The Vision:</vt:lpstr>
      <vt:lpstr>What we've accomplished:</vt:lpstr>
      <vt:lpstr>PowerPoint Presentation</vt:lpstr>
      <vt:lpstr>What we've accomplished:</vt:lpstr>
      <vt:lpstr>What we've accomplished: </vt:lpstr>
      <vt:lpstr>What we've accomplished: </vt:lpstr>
      <vt:lpstr>Denby/Whittier Framework Study Area:</vt:lpstr>
      <vt:lpstr>PowerPoint Presentation</vt:lpstr>
      <vt:lpstr>Planning with community</vt:lpstr>
      <vt:lpstr>Engagement</vt:lpstr>
      <vt:lpstr>Anticipated Timeline</vt:lpstr>
      <vt:lpstr>How you can get ready :</vt:lpstr>
      <vt:lpstr>Contact us for more information and to get involved! denbywhittier@detroitmi.gov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LAFAYETTE WEST  ANNUAL COMMUNITY BENEFITS UPDATE MEETING FEBRUARY 27, 2020</dc:title>
  <dc:creator>Nathan Keup</dc:creator>
  <cp:lastModifiedBy>Sara ElBohy</cp:lastModifiedBy>
  <cp:revision>879</cp:revision>
  <cp:lastPrinted>2021-09-13T18:12:00Z</cp:lastPrinted>
  <dcterms:created xsi:type="dcterms:W3CDTF">2020-02-05T18:39:40Z</dcterms:created>
  <dcterms:modified xsi:type="dcterms:W3CDTF">2023-05-02T13:55:13Z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0x01010012B3779FE2133F49976971284AD3FDC5</vt:lpwstr>
  </property>
  <property fmtid="{D5CDD505-2E9C-101B-9397-08002B2CF9AE}" pid="3" name="MediaServiceImageTags">
    <vt:lpwstr/>
  </property>
</Properties>
</file>