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4"/>
    <p:sldMasterId id="2147483650" r:id="rId5"/>
    <p:sldMasterId id="2147483704" r:id="rId6"/>
    <p:sldMasterId id="2147483694" r:id="rId7"/>
  </p:sldMasterIdLst>
  <p:notesMasterIdLst>
    <p:notesMasterId r:id="rId45"/>
  </p:notesMasterIdLst>
  <p:sldIdLst>
    <p:sldId id="256" r:id="rId8"/>
    <p:sldId id="282" r:id="rId9"/>
    <p:sldId id="309" r:id="rId10"/>
    <p:sldId id="359" r:id="rId11"/>
    <p:sldId id="363" r:id="rId12"/>
    <p:sldId id="338" r:id="rId13"/>
    <p:sldId id="339" r:id="rId14"/>
    <p:sldId id="340" r:id="rId15"/>
    <p:sldId id="341" r:id="rId16"/>
    <p:sldId id="342" r:id="rId17"/>
    <p:sldId id="364" r:id="rId18"/>
    <p:sldId id="351" r:id="rId19"/>
    <p:sldId id="350" r:id="rId20"/>
    <p:sldId id="343" r:id="rId21"/>
    <p:sldId id="344" r:id="rId22"/>
    <p:sldId id="365" r:id="rId23"/>
    <p:sldId id="345" r:id="rId24"/>
    <p:sldId id="346" r:id="rId25"/>
    <p:sldId id="347" r:id="rId26"/>
    <p:sldId id="366" r:id="rId27"/>
    <p:sldId id="348" r:id="rId28"/>
    <p:sldId id="352" r:id="rId29"/>
    <p:sldId id="353" r:id="rId30"/>
    <p:sldId id="354" r:id="rId31"/>
    <p:sldId id="288" r:id="rId32"/>
    <p:sldId id="349" r:id="rId33"/>
    <p:sldId id="367" r:id="rId34"/>
    <p:sldId id="360" r:id="rId35"/>
    <p:sldId id="362" r:id="rId36"/>
    <p:sldId id="361" r:id="rId37"/>
    <p:sldId id="368" r:id="rId38"/>
    <p:sldId id="320" r:id="rId39"/>
    <p:sldId id="322" r:id="rId40"/>
    <p:sldId id="357" r:id="rId41"/>
    <p:sldId id="356" r:id="rId42"/>
    <p:sldId id="321" r:id="rId43"/>
    <p:sldId id="358"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Montserrat Black" panose="00000A00000000000000" pitchFamily="2" charset="0"/>
      <p:bold r:id="rId54"/>
      <p:boldItalic r:id="rId55"/>
    </p:embeddedFont>
    <p:embeddedFont>
      <p:font typeface="Montserrat ExtraBold" panose="00000900000000000000" pitchFamily="2" charset="0"/>
      <p:bold r:id="rId56"/>
      <p:boldItalic r:id="rId57"/>
    </p:embeddedFont>
    <p:embeddedFont>
      <p:font typeface="Montserrat Light" panose="00000400000000000000" pitchFamily="2" charset="0"/>
      <p:regular r:id="rId58"/>
      <p:italic r:id="rId59"/>
    </p:embeddedFont>
    <p:embeddedFont>
      <p:font typeface="Montserrat SemiBold" panose="00000700000000000000" pitchFamily="2" charset="0"/>
      <p:bold r:id="rId60"/>
      <p:boldItalic r:id="rId61"/>
    </p:embeddedFont>
    <p:embeddedFont>
      <p:font typeface="Open Sans" panose="020B0606030504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CA74C-2534-5AD4-AC41-220D3ECF61C7}" v="277" dt="2023-02-20T15:06:47.965"/>
    <p1510:client id="{2BB892A8-C705-17F2-7BCC-FADF637C81A8}" v="2" dt="2023-03-23T16:33:59.719"/>
    <p1510:client id="{2E824700-4DCD-40D6-8686-C1607BB715EC}" v="41" dt="2023-01-23T19:12:44.991"/>
    <p1510:client id="{4D51264F-28F6-A4FA-4BF2-7A96FB02A39F}" v="2" dt="2023-01-23T16:29:26.595"/>
    <p1510:client id="{50E1C340-A1D7-F9DE-3455-55E5908A2DA4}" v="48" dt="2023-02-16T22:08:21.025"/>
    <p1510:client id="{866B072A-2295-BFD8-A7E9-24B5D4144BDD}" v="84" dt="2023-02-16T22:05:22.139"/>
    <p1510:client id="{AC437453-C86F-6272-5F11-DB23FE3D6A7D}" v="509" dt="2023-02-16T21:42:20.674"/>
    <p1510:client id="{E69C9E36-E7AB-D318-10AF-C2A79156D6C1}" v="45" dt="2023-01-23T16:27:39.989"/>
    <p1510:client id="{F512DAF8-F8EF-03A2-5FE8-F1590D5C1F1C}" v="490" dt="2023-03-23T19:00:05.809"/>
    <p1510:client id="{F76542A7-80F6-6429-FE4A-E257510BA5DF}" v="2734" dt="2023-02-17T22:44:54.789"/>
  </p1510:revLst>
</p1510:revInfo>
</file>

<file path=ppt/tableStyles.xml><?xml version="1.0" encoding="utf-8"?>
<a:tblStyleLst xmlns:a="http://schemas.openxmlformats.org/drawingml/2006/main" def="{133FD2DE-DCEA-42D3-B814-E29F0D542640}">
  <a:tblStyle styleId="{133FD2DE-DCEA-42D3-B814-E29F0D5426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E65A71-F6BE-4FF1-911E-A377EEF9EE02}"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snapToGrid="0">
      <p:cViewPr varScale="1">
        <p:scale>
          <a:sx n="140" d="100"/>
          <a:sy n="140" d="100"/>
        </p:scale>
        <p:origin x="6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6.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9.fntdata"/><Relationship Id="rId62" Type="http://schemas.openxmlformats.org/officeDocument/2006/relationships/font" Target="fonts/font17.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5.fntdata"/><Relationship Id="rId55"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26D83-2375-46D8-9540-9A827A2EBA20}" type="doc">
      <dgm:prSet loTypeId="urn:microsoft.com/office/officeart/2005/8/layout/bProcess3" loCatId="process" qsTypeId="urn:microsoft.com/office/officeart/2005/8/quickstyle/simple1" qsCatId="simple" csTypeId="urn:microsoft.com/office/officeart/2005/8/colors/accent1_5" csCatId="accent1" phldr="1"/>
      <dgm:spPr/>
    </dgm:pt>
    <dgm:pt modelId="{4216802A-6027-4E87-B36F-98E7008F0BF6}">
      <dgm:prSet phldr="0"/>
      <dgm:spPr/>
      <dgm:t>
        <a:bodyPr/>
        <a:lstStyle/>
        <a:p>
          <a:pPr algn="l" rtl="0"/>
          <a:r>
            <a:rPr lang="en-US" dirty="0">
              <a:latin typeface="Montserrat"/>
            </a:rPr>
            <a:t>Contact 313-596-2954 to schedule appointment </a:t>
          </a:r>
          <a:endParaRPr lang="en-US" dirty="0"/>
        </a:p>
      </dgm:t>
    </dgm:pt>
    <dgm:pt modelId="{FE334318-90B8-4EC9-AF45-2C1D109BB648}" type="parTrans" cxnId="{C29D451F-6CD3-4868-90AC-4C31A6D32E8B}">
      <dgm:prSet/>
      <dgm:spPr/>
    </dgm:pt>
    <dgm:pt modelId="{B89FD7C8-8838-463E-81B7-D93A3F279BE9}" type="sibTrans" cxnId="{C29D451F-6CD3-4868-90AC-4C31A6D32E8B}">
      <dgm:prSet/>
      <dgm:spPr/>
      <dgm:t>
        <a:bodyPr/>
        <a:lstStyle/>
        <a:p>
          <a:endParaRPr lang="en-US"/>
        </a:p>
      </dgm:t>
    </dgm:pt>
    <dgm:pt modelId="{269522A1-B3AB-445A-AD05-A02D526986B0}">
      <dgm:prSet phldr="0"/>
      <dgm:spPr/>
      <dgm:t>
        <a:bodyPr/>
        <a:lstStyle/>
        <a:p>
          <a:pPr algn="l"/>
          <a:r>
            <a:rPr lang="en-US" dirty="0">
              <a:latin typeface="Montserrat"/>
            </a:rPr>
            <a:t>Confirm date and time with inspector </a:t>
          </a:r>
          <a:endParaRPr lang="en-US" dirty="0"/>
        </a:p>
      </dgm:t>
    </dgm:pt>
    <dgm:pt modelId="{5AE5B397-77F2-48E5-AF42-6F91B948EA1F}" type="parTrans" cxnId="{CEB9155D-9127-40BC-BD4A-B481361B0A4D}">
      <dgm:prSet/>
      <dgm:spPr/>
    </dgm:pt>
    <dgm:pt modelId="{55A1EEBF-E4A4-4953-B76B-64842A5E1DC6}" type="sibTrans" cxnId="{CEB9155D-9127-40BC-BD4A-B481361B0A4D}">
      <dgm:prSet/>
      <dgm:spPr/>
      <dgm:t>
        <a:bodyPr/>
        <a:lstStyle/>
        <a:p>
          <a:endParaRPr lang="en-US"/>
        </a:p>
      </dgm:t>
    </dgm:pt>
    <dgm:pt modelId="{20C54FED-94FE-442F-9E8C-238A392F21CA}">
      <dgm:prSet phldr="0"/>
      <dgm:spPr/>
      <dgm:t>
        <a:bodyPr/>
        <a:lstStyle/>
        <a:p>
          <a:pPr algn="l"/>
          <a:r>
            <a:rPr lang="en-US" dirty="0">
              <a:latin typeface="Montserrat"/>
            </a:rPr>
            <a:t>Complete inspection – New billing for fire permit will be created </a:t>
          </a:r>
          <a:endParaRPr lang="en-US" dirty="0"/>
        </a:p>
      </dgm:t>
    </dgm:pt>
    <dgm:pt modelId="{CB198E69-67AF-4370-A17F-095D3BBC2D33}" type="parTrans" cxnId="{456EE62A-D223-4F55-970A-0E762E67DF35}">
      <dgm:prSet/>
      <dgm:spPr/>
    </dgm:pt>
    <dgm:pt modelId="{3D17305B-24BC-4062-90A8-0247368625D9}" type="sibTrans" cxnId="{456EE62A-D223-4F55-970A-0E762E67DF35}">
      <dgm:prSet/>
      <dgm:spPr/>
      <dgm:t>
        <a:bodyPr/>
        <a:lstStyle/>
        <a:p>
          <a:endParaRPr lang="en-US"/>
        </a:p>
      </dgm:t>
    </dgm:pt>
    <dgm:pt modelId="{F4A36124-9193-4E4A-9E2B-5CD77EF873B4}">
      <dgm:prSet phldr="0"/>
      <dgm:spPr/>
      <dgm:t>
        <a:bodyPr/>
        <a:lstStyle/>
        <a:p>
          <a:pPr algn="l"/>
          <a:r>
            <a:rPr lang="en-US" b="1" dirty="0">
              <a:latin typeface="Montserrat"/>
            </a:rPr>
            <a:t>Pay invoice once created</a:t>
          </a:r>
          <a:r>
            <a:rPr lang="en-US" dirty="0">
              <a:latin typeface="Montserrat"/>
            </a:rPr>
            <a:t>; call (313) 596-2963 to confirm invoice amount </a:t>
          </a:r>
          <a:endParaRPr lang="en-US" dirty="0"/>
        </a:p>
      </dgm:t>
    </dgm:pt>
    <dgm:pt modelId="{4823731E-FE81-4A80-9AB7-311F6BAFAA6E}" type="parTrans" cxnId="{0A169971-320B-4BC7-A256-035759E94110}">
      <dgm:prSet/>
      <dgm:spPr/>
    </dgm:pt>
    <dgm:pt modelId="{AE3CFB1D-4414-4AB4-A4C3-028B0501698F}" type="sibTrans" cxnId="{0A169971-320B-4BC7-A256-035759E94110}">
      <dgm:prSet/>
      <dgm:spPr/>
      <dgm:t>
        <a:bodyPr/>
        <a:lstStyle/>
        <a:p>
          <a:endParaRPr lang="en-US"/>
        </a:p>
      </dgm:t>
    </dgm:pt>
    <dgm:pt modelId="{F444A6E7-F207-4202-B727-FB0034EE80EF}">
      <dgm:prSet phldr="0"/>
      <dgm:spPr/>
      <dgm:t>
        <a:bodyPr/>
        <a:lstStyle/>
        <a:p>
          <a:pPr algn="l"/>
          <a:r>
            <a:rPr lang="en-US" dirty="0">
              <a:latin typeface="Montserrat"/>
            </a:rPr>
            <a:t>Clearance called in or cleared via Accela workflow by FMD staff. </a:t>
          </a:r>
          <a:endParaRPr lang="en-US" dirty="0"/>
        </a:p>
      </dgm:t>
    </dgm:pt>
    <dgm:pt modelId="{DD47A1C6-BA72-4C53-A86E-123561BBEB30}" type="parTrans" cxnId="{5E2F1164-E7F6-43DD-8B81-3858D5FBDB61}">
      <dgm:prSet/>
      <dgm:spPr/>
    </dgm:pt>
    <dgm:pt modelId="{3274FB9F-4501-4D14-A3C9-1338E77007E6}" type="sibTrans" cxnId="{5E2F1164-E7F6-43DD-8B81-3858D5FBDB61}">
      <dgm:prSet/>
      <dgm:spPr/>
      <dgm:t>
        <a:bodyPr/>
        <a:lstStyle/>
        <a:p>
          <a:endParaRPr lang="en-US"/>
        </a:p>
      </dgm:t>
    </dgm:pt>
    <dgm:pt modelId="{37414BDA-8F5B-4231-A849-9A45C402B3BB}">
      <dgm:prSet phldr="0"/>
      <dgm:spPr/>
      <dgm:t>
        <a:bodyPr/>
        <a:lstStyle/>
        <a:p>
          <a:pPr algn="l"/>
          <a:r>
            <a:rPr lang="en-US" dirty="0">
              <a:latin typeface="Montserrat"/>
            </a:rPr>
            <a:t>Process is complete </a:t>
          </a:r>
          <a:endParaRPr lang="en-US" dirty="0"/>
        </a:p>
      </dgm:t>
    </dgm:pt>
    <dgm:pt modelId="{E0048971-12AE-4E4C-8C92-33BE51FDF1BE}" type="parTrans" cxnId="{581DC8D5-26ED-43F5-9659-E48F0AB058D0}">
      <dgm:prSet/>
      <dgm:spPr/>
    </dgm:pt>
    <dgm:pt modelId="{F34BD74A-768A-49B6-A324-7B7A463FE53E}" type="sibTrans" cxnId="{581DC8D5-26ED-43F5-9659-E48F0AB058D0}">
      <dgm:prSet/>
      <dgm:spPr/>
    </dgm:pt>
    <dgm:pt modelId="{DBABDF46-55EC-4215-A0D5-2F2DC2547D17}" type="pres">
      <dgm:prSet presAssocID="{12626D83-2375-46D8-9540-9A827A2EBA20}" presName="Name0" presStyleCnt="0">
        <dgm:presLayoutVars>
          <dgm:dir/>
          <dgm:resizeHandles val="exact"/>
        </dgm:presLayoutVars>
      </dgm:prSet>
      <dgm:spPr/>
    </dgm:pt>
    <dgm:pt modelId="{D40A80A8-C6C9-4240-BC2E-A8EEC5B0FA58}" type="pres">
      <dgm:prSet presAssocID="{4216802A-6027-4E87-B36F-98E7008F0BF6}" presName="node" presStyleLbl="node1" presStyleIdx="0" presStyleCnt="6">
        <dgm:presLayoutVars>
          <dgm:bulletEnabled val="1"/>
        </dgm:presLayoutVars>
      </dgm:prSet>
      <dgm:spPr/>
    </dgm:pt>
    <dgm:pt modelId="{391D9AA7-F0BD-4741-AFF0-FAEFB8E7A92A}" type="pres">
      <dgm:prSet presAssocID="{B89FD7C8-8838-463E-81B7-D93A3F279BE9}" presName="sibTrans" presStyleLbl="sibTrans1D1" presStyleIdx="0" presStyleCnt="5"/>
      <dgm:spPr/>
    </dgm:pt>
    <dgm:pt modelId="{78E2D03C-AD49-4A9C-B9F4-6BED26E201BA}" type="pres">
      <dgm:prSet presAssocID="{B89FD7C8-8838-463E-81B7-D93A3F279BE9}" presName="connectorText" presStyleLbl="sibTrans1D1" presStyleIdx="0" presStyleCnt="5"/>
      <dgm:spPr/>
    </dgm:pt>
    <dgm:pt modelId="{5B16D997-44D1-404C-A231-372CA536165E}" type="pres">
      <dgm:prSet presAssocID="{269522A1-B3AB-445A-AD05-A02D526986B0}" presName="node" presStyleLbl="node1" presStyleIdx="1" presStyleCnt="6">
        <dgm:presLayoutVars>
          <dgm:bulletEnabled val="1"/>
        </dgm:presLayoutVars>
      </dgm:prSet>
      <dgm:spPr/>
    </dgm:pt>
    <dgm:pt modelId="{F0C2302C-AA54-4195-937E-CDF98C4E9C22}" type="pres">
      <dgm:prSet presAssocID="{55A1EEBF-E4A4-4953-B76B-64842A5E1DC6}" presName="sibTrans" presStyleLbl="sibTrans1D1" presStyleIdx="1" presStyleCnt="5"/>
      <dgm:spPr/>
    </dgm:pt>
    <dgm:pt modelId="{9F7849A2-44F0-4091-A42C-7D48DB770575}" type="pres">
      <dgm:prSet presAssocID="{55A1EEBF-E4A4-4953-B76B-64842A5E1DC6}" presName="connectorText" presStyleLbl="sibTrans1D1" presStyleIdx="1" presStyleCnt="5"/>
      <dgm:spPr/>
    </dgm:pt>
    <dgm:pt modelId="{3B563D3B-109E-460E-A0EE-F6969357EF90}" type="pres">
      <dgm:prSet presAssocID="{20C54FED-94FE-442F-9E8C-238A392F21CA}" presName="node" presStyleLbl="node1" presStyleIdx="2" presStyleCnt="6">
        <dgm:presLayoutVars>
          <dgm:bulletEnabled val="1"/>
        </dgm:presLayoutVars>
      </dgm:prSet>
      <dgm:spPr/>
    </dgm:pt>
    <dgm:pt modelId="{933EB7F8-7C7E-4D61-871A-52594C485960}" type="pres">
      <dgm:prSet presAssocID="{3D17305B-24BC-4062-90A8-0247368625D9}" presName="sibTrans" presStyleLbl="sibTrans1D1" presStyleIdx="2" presStyleCnt="5"/>
      <dgm:spPr/>
    </dgm:pt>
    <dgm:pt modelId="{E9E31322-A025-4B1F-A30B-D47583DF8CD7}" type="pres">
      <dgm:prSet presAssocID="{3D17305B-24BC-4062-90A8-0247368625D9}" presName="connectorText" presStyleLbl="sibTrans1D1" presStyleIdx="2" presStyleCnt="5"/>
      <dgm:spPr/>
    </dgm:pt>
    <dgm:pt modelId="{3121C74E-A7B3-4305-BC42-61139020DF22}" type="pres">
      <dgm:prSet presAssocID="{F4A36124-9193-4E4A-9E2B-5CD77EF873B4}" presName="node" presStyleLbl="node1" presStyleIdx="3" presStyleCnt="6">
        <dgm:presLayoutVars>
          <dgm:bulletEnabled val="1"/>
        </dgm:presLayoutVars>
      </dgm:prSet>
      <dgm:spPr/>
    </dgm:pt>
    <dgm:pt modelId="{3FEF8066-FBB3-4C09-A577-3E2470E96B61}" type="pres">
      <dgm:prSet presAssocID="{AE3CFB1D-4414-4AB4-A4C3-028B0501698F}" presName="sibTrans" presStyleLbl="sibTrans1D1" presStyleIdx="3" presStyleCnt="5"/>
      <dgm:spPr/>
    </dgm:pt>
    <dgm:pt modelId="{5C9F8628-3373-4332-B0C7-BDB769FC7E00}" type="pres">
      <dgm:prSet presAssocID="{AE3CFB1D-4414-4AB4-A4C3-028B0501698F}" presName="connectorText" presStyleLbl="sibTrans1D1" presStyleIdx="3" presStyleCnt="5"/>
      <dgm:spPr/>
    </dgm:pt>
    <dgm:pt modelId="{DFE00C73-9A2D-4D76-84EB-E07035051841}" type="pres">
      <dgm:prSet presAssocID="{F444A6E7-F207-4202-B727-FB0034EE80EF}" presName="node" presStyleLbl="node1" presStyleIdx="4" presStyleCnt="6">
        <dgm:presLayoutVars>
          <dgm:bulletEnabled val="1"/>
        </dgm:presLayoutVars>
      </dgm:prSet>
      <dgm:spPr/>
    </dgm:pt>
    <dgm:pt modelId="{D7A7B3B9-4315-4972-A67A-FADC6C95F434}" type="pres">
      <dgm:prSet presAssocID="{3274FB9F-4501-4D14-A3C9-1338E77007E6}" presName="sibTrans" presStyleLbl="sibTrans1D1" presStyleIdx="4" presStyleCnt="5"/>
      <dgm:spPr/>
    </dgm:pt>
    <dgm:pt modelId="{B4573004-706A-46E3-AC9A-59DA3214A8B0}" type="pres">
      <dgm:prSet presAssocID="{3274FB9F-4501-4D14-A3C9-1338E77007E6}" presName="connectorText" presStyleLbl="sibTrans1D1" presStyleIdx="4" presStyleCnt="5"/>
      <dgm:spPr/>
    </dgm:pt>
    <dgm:pt modelId="{B20D0405-B827-41C9-BEBE-203DC0FBEA82}" type="pres">
      <dgm:prSet presAssocID="{37414BDA-8F5B-4231-A849-9A45C402B3BB}" presName="node" presStyleLbl="node1" presStyleIdx="5" presStyleCnt="6">
        <dgm:presLayoutVars>
          <dgm:bulletEnabled val="1"/>
        </dgm:presLayoutVars>
      </dgm:prSet>
      <dgm:spPr/>
    </dgm:pt>
  </dgm:ptLst>
  <dgm:cxnLst>
    <dgm:cxn modelId="{C29D451F-6CD3-4868-90AC-4C31A6D32E8B}" srcId="{12626D83-2375-46D8-9540-9A827A2EBA20}" destId="{4216802A-6027-4E87-B36F-98E7008F0BF6}" srcOrd="0" destOrd="0" parTransId="{FE334318-90B8-4EC9-AF45-2C1D109BB648}" sibTransId="{B89FD7C8-8838-463E-81B7-D93A3F279BE9}"/>
    <dgm:cxn modelId="{62824C1F-4524-4F5B-BC32-68097A8032A6}" type="presOf" srcId="{AE3CFB1D-4414-4AB4-A4C3-028B0501698F}" destId="{3FEF8066-FBB3-4C09-A577-3E2470E96B61}" srcOrd="0" destOrd="0" presId="urn:microsoft.com/office/officeart/2005/8/layout/bProcess3"/>
    <dgm:cxn modelId="{456EE62A-D223-4F55-970A-0E762E67DF35}" srcId="{12626D83-2375-46D8-9540-9A827A2EBA20}" destId="{20C54FED-94FE-442F-9E8C-238A392F21CA}" srcOrd="2" destOrd="0" parTransId="{CB198E69-67AF-4370-A17F-095D3BBC2D33}" sibTransId="{3D17305B-24BC-4062-90A8-0247368625D9}"/>
    <dgm:cxn modelId="{CEB9155D-9127-40BC-BD4A-B481361B0A4D}" srcId="{12626D83-2375-46D8-9540-9A827A2EBA20}" destId="{269522A1-B3AB-445A-AD05-A02D526986B0}" srcOrd="1" destOrd="0" parTransId="{5AE5B397-77F2-48E5-AF42-6F91B948EA1F}" sibTransId="{55A1EEBF-E4A4-4953-B76B-64842A5E1DC6}"/>
    <dgm:cxn modelId="{5E2F1164-E7F6-43DD-8B81-3858D5FBDB61}" srcId="{12626D83-2375-46D8-9540-9A827A2EBA20}" destId="{F444A6E7-F207-4202-B727-FB0034EE80EF}" srcOrd="4" destOrd="0" parTransId="{DD47A1C6-BA72-4C53-A86E-123561BBEB30}" sibTransId="{3274FB9F-4501-4D14-A3C9-1338E77007E6}"/>
    <dgm:cxn modelId="{A6298B68-C607-444A-8ABC-68C83F747F85}" type="presOf" srcId="{12626D83-2375-46D8-9540-9A827A2EBA20}" destId="{DBABDF46-55EC-4215-A0D5-2F2DC2547D17}" srcOrd="0" destOrd="0" presId="urn:microsoft.com/office/officeart/2005/8/layout/bProcess3"/>
    <dgm:cxn modelId="{C1E42469-0FF1-411D-A706-257318564804}" type="presOf" srcId="{269522A1-B3AB-445A-AD05-A02D526986B0}" destId="{5B16D997-44D1-404C-A231-372CA536165E}" srcOrd="0" destOrd="0" presId="urn:microsoft.com/office/officeart/2005/8/layout/bProcess3"/>
    <dgm:cxn modelId="{D382094A-9F38-4372-AFA0-298A2983F3CD}" type="presOf" srcId="{20C54FED-94FE-442F-9E8C-238A392F21CA}" destId="{3B563D3B-109E-460E-A0EE-F6969357EF90}" srcOrd="0" destOrd="0" presId="urn:microsoft.com/office/officeart/2005/8/layout/bProcess3"/>
    <dgm:cxn modelId="{5F7BD76B-F3E9-4530-9667-C080CEFF40BC}" type="presOf" srcId="{B89FD7C8-8838-463E-81B7-D93A3F279BE9}" destId="{391D9AA7-F0BD-4741-AFF0-FAEFB8E7A92A}" srcOrd="0" destOrd="0" presId="urn:microsoft.com/office/officeart/2005/8/layout/bProcess3"/>
    <dgm:cxn modelId="{A73B656F-B17B-4A14-8C0B-AE51FA1757A4}" type="presOf" srcId="{3D17305B-24BC-4062-90A8-0247368625D9}" destId="{E9E31322-A025-4B1F-A30B-D47583DF8CD7}" srcOrd="1" destOrd="0" presId="urn:microsoft.com/office/officeart/2005/8/layout/bProcess3"/>
    <dgm:cxn modelId="{0A169971-320B-4BC7-A256-035759E94110}" srcId="{12626D83-2375-46D8-9540-9A827A2EBA20}" destId="{F4A36124-9193-4E4A-9E2B-5CD77EF873B4}" srcOrd="3" destOrd="0" parTransId="{4823731E-FE81-4A80-9AB7-311F6BAFAA6E}" sibTransId="{AE3CFB1D-4414-4AB4-A4C3-028B0501698F}"/>
    <dgm:cxn modelId="{AF839473-1296-4905-A159-3ED386B80E05}" type="presOf" srcId="{3D17305B-24BC-4062-90A8-0247368625D9}" destId="{933EB7F8-7C7E-4D61-871A-52594C485960}" srcOrd="0" destOrd="0" presId="urn:microsoft.com/office/officeart/2005/8/layout/bProcess3"/>
    <dgm:cxn modelId="{BE9D8B7F-9BDB-48DB-895C-4553C9F664D5}" type="presOf" srcId="{37414BDA-8F5B-4231-A849-9A45C402B3BB}" destId="{B20D0405-B827-41C9-BEBE-203DC0FBEA82}" srcOrd="0" destOrd="0" presId="urn:microsoft.com/office/officeart/2005/8/layout/bProcess3"/>
    <dgm:cxn modelId="{3346BF87-50C6-46A9-9052-43CD56BA62F0}" type="presOf" srcId="{55A1EEBF-E4A4-4953-B76B-64842A5E1DC6}" destId="{9F7849A2-44F0-4091-A42C-7D48DB770575}" srcOrd="1" destOrd="0" presId="urn:microsoft.com/office/officeart/2005/8/layout/bProcess3"/>
    <dgm:cxn modelId="{83A30D8B-B024-48F2-9FC4-84B5A61EB646}" type="presOf" srcId="{AE3CFB1D-4414-4AB4-A4C3-028B0501698F}" destId="{5C9F8628-3373-4332-B0C7-BDB769FC7E00}" srcOrd="1" destOrd="0" presId="urn:microsoft.com/office/officeart/2005/8/layout/bProcess3"/>
    <dgm:cxn modelId="{FDE8D2A8-07C7-48F2-AA4F-93A77D75672A}" type="presOf" srcId="{4216802A-6027-4E87-B36F-98E7008F0BF6}" destId="{D40A80A8-C6C9-4240-BC2E-A8EEC5B0FA58}" srcOrd="0" destOrd="0" presId="urn:microsoft.com/office/officeart/2005/8/layout/bProcess3"/>
    <dgm:cxn modelId="{BDD034B8-BEA7-453A-B3CB-428F0DFF0E6F}" type="presOf" srcId="{3274FB9F-4501-4D14-A3C9-1338E77007E6}" destId="{B4573004-706A-46E3-AC9A-59DA3214A8B0}" srcOrd="1" destOrd="0" presId="urn:microsoft.com/office/officeart/2005/8/layout/bProcess3"/>
    <dgm:cxn modelId="{9A57ABB9-E408-4B3E-8AFB-A8EF254D4E7C}" type="presOf" srcId="{3274FB9F-4501-4D14-A3C9-1338E77007E6}" destId="{D7A7B3B9-4315-4972-A67A-FADC6C95F434}" srcOrd="0" destOrd="0" presId="urn:microsoft.com/office/officeart/2005/8/layout/bProcess3"/>
    <dgm:cxn modelId="{1C1339BC-CAA9-4026-9FDF-C35B387E6BAE}" type="presOf" srcId="{B89FD7C8-8838-463E-81B7-D93A3F279BE9}" destId="{78E2D03C-AD49-4A9C-B9F4-6BED26E201BA}" srcOrd="1" destOrd="0" presId="urn:microsoft.com/office/officeart/2005/8/layout/bProcess3"/>
    <dgm:cxn modelId="{581DC8D5-26ED-43F5-9659-E48F0AB058D0}" srcId="{12626D83-2375-46D8-9540-9A827A2EBA20}" destId="{37414BDA-8F5B-4231-A849-9A45C402B3BB}" srcOrd="5" destOrd="0" parTransId="{E0048971-12AE-4E4C-8C92-33BE51FDF1BE}" sibTransId="{F34BD74A-768A-49B6-A324-7B7A463FE53E}"/>
    <dgm:cxn modelId="{CA8C9EE8-A434-4B05-84A9-5C3FED48FFCB}" type="presOf" srcId="{F4A36124-9193-4E4A-9E2B-5CD77EF873B4}" destId="{3121C74E-A7B3-4305-BC42-61139020DF22}" srcOrd="0" destOrd="0" presId="urn:microsoft.com/office/officeart/2005/8/layout/bProcess3"/>
    <dgm:cxn modelId="{47119AEB-8D59-4942-AEDA-FF4BBE7344F4}" type="presOf" srcId="{55A1EEBF-E4A4-4953-B76B-64842A5E1DC6}" destId="{F0C2302C-AA54-4195-937E-CDF98C4E9C22}" srcOrd="0" destOrd="0" presId="urn:microsoft.com/office/officeart/2005/8/layout/bProcess3"/>
    <dgm:cxn modelId="{815F87F3-3F24-4FAE-9677-EC7A68029D44}" type="presOf" srcId="{F444A6E7-F207-4202-B727-FB0034EE80EF}" destId="{DFE00C73-9A2D-4D76-84EB-E07035051841}" srcOrd="0" destOrd="0" presId="urn:microsoft.com/office/officeart/2005/8/layout/bProcess3"/>
    <dgm:cxn modelId="{16578BFC-63FB-4124-87F7-36D886644771}" type="presParOf" srcId="{DBABDF46-55EC-4215-A0D5-2F2DC2547D17}" destId="{D40A80A8-C6C9-4240-BC2E-A8EEC5B0FA58}" srcOrd="0" destOrd="0" presId="urn:microsoft.com/office/officeart/2005/8/layout/bProcess3"/>
    <dgm:cxn modelId="{7D602D72-8A59-4844-8CA1-93C204B1EE0C}" type="presParOf" srcId="{DBABDF46-55EC-4215-A0D5-2F2DC2547D17}" destId="{391D9AA7-F0BD-4741-AFF0-FAEFB8E7A92A}" srcOrd="1" destOrd="0" presId="urn:microsoft.com/office/officeart/2005/8/layout/bProcess3"/>
    <dgm:cxn modelId="{A24DAFE4-AFA5-468F-982B-20F3440B9575}" type="presParOf" srcId="{391D9AA7-F0BD-4741-AFF0-FAEFB8E7A92A}" destId="{78E2D03C-AD49-4A9C-B9F4-6BED26E201BA}" srcOrd="0" destOrd="0" presId="urn:microsoft.com/office/officeart/2005/8/layout/bProcess3"/>
    <dgm:cxn modelId="{0568BA57-96A4-4C10-B860-855CCF9E7288}" type="presParOf" srcId="{DBABDF46-55EC-4215-A0D5-2F2DC2547D17}" destId="{5B16D997-44D1-404C-A231-372CA536165E}" srcOrd="2" destOrd="0" presId="urn:microsoft.com/office/officeart/2005/8/layout/bProcess3"/>
    <dgm:cxn modelId="{0427BE19-05F2-495F-AA5C-6ACCDB5BF201}" type="presParOf" srcId="{DBABDF46-55EC-4215-A0D5-2F2DC2547D17}" destId="{F0C2302C-AA54-4195-937E-CDF98C4E9C22}" srcOrd="3" destOrd="0" presId="urn:microsoft.com/office/officeart/2005/8/layout/bProcess3"/>
    <dgm:cxn modelId="{443E811E-3085-4390-8099-614C3C44B038}" type="presParOf" srcId="{F0C2302C-AA54-4195-937E-CDF98C4E9C22}" destId="{9F7849A2-44F0-4091-A42C-7D48DB770575}" srcOrd="0" destOrd="0" presId="urn:microsoft.com/office/officeart/2005/8/layout/bProcess3"/>
    <dgm:cxn modelId="{C441C6EE-7830-43B8-83F8-CE6CEDA8053B}" type="presParOf" srcId="{DBABDF46-55EC-4215-A0D5-2F2DC2547D17}" destId="{3B563D3B-109E-460E-A0EE-F6969357EF90}" srcOrd="4" destOrd="0" presId="urn:microsoft.com/office/officeart/2005/8/layout/bProcess3"/>
    <dgm:cxn modelId="{B1AF33CE-18DE-400C-8823-8160A0B8F425}" type="presParOf" srcId="{DBABDF46-55EC-4215-A0D5-2F2DC2547D17}" destId="{933EB7F8-7C7E-4D61-871A-52594C485960}" srcOrd="5" destOrd="0" presId="urn:microsoft.com/office/officeart/2005/8/layout/bProcess3"/>
    <dgm:cxn modelId="{64C3D8E9-151E-4BDE-B39A-E9B808B44BE7}" type="presParOf" srcId="{933EB7F8-7C7E-4D61-871A-52594C485960}" destId="{E9E31322-A025-4B1F-A30B-D47583DF8CD7}" srcOrd="0" destOrd="0" presId="urn:microsoft.com/office/officeart/2005/8/layout/bProcess3"/>
    <dgm:cxn modelId="{F1E18610-114D-4DC3-A801-7FA0CE536664}" type="presParOf" srcId="{DBABDF46-55EC-4215-A0D5-2F2DC2547D17}" destId="{3121C74E-A7B3-4305-BC42-61139020DF22}" srcOrd="6" destOrd="0" presId="urn:microsoft.com/office/officeart/2005/8/layout/bProcess3"/>
    <dgm:cxn modelId="{1A29C75D-04AE-4DB1-A064-F683BEFEFD6A}" type="presParOf" srcId="{DBABDF46-55EC-4215-A0D5-2F2DC2547D17}" destId="{3FEF8066-FBB3-4C09-A577-3E2470E96B61}" srcOrd="7" destOrd="0" presId="urn:microsoft.com/office/officeart/2005/8/layout/bProcess3"/>
    <dgm:cxn modelId="{C9A6D27E-F955-4F71-9108-F704C08E6C6C}" type="presParOf" srcId="{3FEF8066-FBB3-4C09-A577-3E2470E96B61}" destId="{5C9F8628-3373-4332-B0C7-BDB769FC7E00}" srcOrd="0" destOrd="0" presId="urn:microsoft.com/office/officeart/2005/8/layout/bProcess3"/>
    <dgm:cxn modelId="{7DDC04A9-DD21-4F8A-8D1A-666E9C88823F}" type="presParOf" srcId="{DBABDF46-55EC-4215-A0D5-2F2DC2547D17}" destId="{DFE00C73-9A2D-4D76-84EB-E07035051841}" srcOrd="8" destOrd="0" presId="urn:microsoft.com/office/officeart/2005/8/layout/bProcess3"/>
    <dgm:cxn modelId="{513D29EF-8561-4968-9804-A8F2D06458E4}" type="presParOf" srcId="{DBABDF46-55EC-4215-A0D5-2F2DC2547D17}" destId="{D7A7B3B9-4315-4972-A67A-FADC6C95F434}" srcOrd="9" destOrd="0" presId="urn:microsoft.com/office/officeart/2005/8/layout/bProcess3"/>
    <dgm:cxn modelId="{B502AFCD-AC2C-4A8A-81B3-E04995E10AB5}" type="presParOf" srcId="{D7A7B3B9-4315-4972-A67A-FADC6C95F434}" destId="{B4573004-706A-46E3-AC9A-59DA3214A8B0}" srcOrd="0" destOrd="0" presId="urn:microsoft.com/office/officeart/2005/8/layout/bProcess3"/>
    <dgm:cxn modelId="{06F90187-1FDC-42BD-8A7B-502FEB6E586D}" type="presParOf" srcId="{DBABDF46-55EC-4215-A0D5-2F2DC2547D17}" destId="{B20D0405-B827-41C9-BEBE-203DC0FBEA82}"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47822-E7B8-4BED-9C0D-01C98FFC038C}" type="doc">
      <dgm:prSet loTypeId="urn:microsoft.com/office/officeart/2005/8/layout/bProcess3" loCatId="process" qsTypeId="urn:microsoft.com/office/officeart/2005/8/quickstyle/simple1" qsCatId="simple" csTypeId="urn:microsoft.com/office/officeart/2005/8/colors/accent1_5" csCatId="accent1" phldr="1"/>
      <dgm:spPr/>
      <dgm:t>
        <a:bodyPr/>
        <a:lstStyle/>
        <a:p>
          <a:endParaRPr lang="en-US"/>
        </a:p>
      </dgm:t>
    </dgm:pt>
    <dgm:pt modelId="{0FD57087-329C-4C26-BD62-AC2800063504}">
      <dgm:prSet phldr="0"/>
      <dgm:spPr/>
      <dgm:t>
        <a:bodyPr/>
        <a:lstStyle/>
        <a:p>
          <a:pPr algn="l" rtl="0"/>
          <a:r>
            <a:rPr lang="en-US" dirty="0">
              <a:latin typeface="Montserrat"/>
            </a:rPr>
            <a:t>Pay invoice via electronic system using Customer # as identifier</a:t>
          </a:r>
          <a:endParaRPr lang="en-US" dirty="0"/>
        </a:p>
      </dgm:t>
    </dgm:pt>
    <dgm:pt modelId="{5874D91F-672D-4C9B-BBEC-F2A3E432ACA7}" type="parTrans" cxnId="{85631BDA-8685-41F1-8C14-38A82A301053}">
      <dgm:prSet/>
      <dgm:spPr/>
    </dgm:pt>
    <dgm:pt modelId="{6EDBD733-B058-4A26-9635-D59F3EBDE4C6}" type="sibTrans" cxnId="{85631BDA-8685-41F1-8C14-38A82A301053}">
      <dgm:prSet/>
      <dgm:spPr/>
      <dgm:t>
        <a:bodyPr/>
        <a:lstStyle/>
        <a:p>
          <a:endParaRPr lang="en-US"/>
        </a:p>
      </dgm:t>
    </dgm:pt>
    <dgm:pt modelId="{7B0A5807-F56B-40C7-8316-A56D60055D02}">
      <dgm:prSet phldr="0"/>
      <dgm:spPr/>
      <dgm:t>
        <a:bodyPr/>
        <a:lstStyle/>
        <a:p>
          <a:pPr algn="l"/>
          <a:r>
            <a:rPr lang="en-US" dirty="0">
              <a:latin typeface="Montserrat"/>
            </a:rPr>
            <a:t>Contact office to schedule appointment</a:t>
          </a:r>
          <a:endParaRPr lang="en-US" dirty="0"/>
        </a:p>
      </dgm:t>
    </dgm:pt>
    <dgm:pt modelId="{129D6B57-802D-4803-A3D8-DB0952F7DD17}" type="parTrans" cxnId="{DD32FD5E-9333-423D-9DB8-C352B8F70B9A}">
      <dgm:prSet/>
      <dgm:spPr/>
    </dgm:pt>
    <dgm:pt modelId="{FF45EE4F-C45D-44B6-97FC-70E17DAB93FB}" type="sibTrans" cxnId="{DD32FD5E-9333-423D-9DB8-C352B8F70B9A}">
      <dgm:prSet/>
      <dgm:spPr/>
      <dgm:t>
        <a:bodyPr/>
        <a:lstStyle/>
        <a:p>
          <a:endParaRPr lang="en-US"/>
        </a:p>
      </dgm:t>
    </dgm:pt>
    <dgm:pt modelId="{5568DA94-E64F-406F-AE88-51611F2D0BB6}">
      <dgm:prSet phldr="0"/>
      <dgm:spPr/>
      <dgm:t>
        <a:bodyPr/>
        <a:lstStyle/>
        <a:p>
          <a:pPr algn="l"/>
          <a:r>
            <a:rPr lang="en-US" dirty="0">
              <a:latin typeface="Montserrat"/>
            </a:rPr>
            <a:t>Inspector will confirm time and date or visit during normal business hours</a:t>
          </a:r>
          <a:endParaRPr lang="en-US" dirty="0"/>
        </a:p>
      </dgm:t>
    </dgm:pt>
    <dgm:pt modelId="{9E48E961-52C7-4F5D-B710-BBDB00307D60}" type="parTrans" cxnId="{14E2A319-04C1-4632-8E08-E206067B00D5}">
      <dgm:prSet/>
      <dgm:spPr/>
    </dgm:pt>
    <dgm:pt modelId="{642177E4-1FC8-475A-9FB4-572A8BCEF548}" type="sibTrans" cxnId="{14E2A319-04C1-4632-8E08-E206067B00D5}">
      <dgm:prSet/>
      <dgm:spPr/>
      <dgm:t>
        <a:bodyPr/>
        <a:lstStyle/>
        <a:p>
          <a:endParaRPr lang="en-US"/>
        </a:p>
      </dgm:t>
    </dgm:pt>
    <dgm:pt modelId="{17B64469-B3D4-4C6C-86AD-B3C9C012D18A}">
      <dgm:prSet phldr="0"/>
      <dgm:spPr/>
      <dgm:t>
        <a:bodyPr/>
        <a:lstStyle/>
        <a:p>
          <a:pPr algn="l"/>
          <a:r>
            <a:rPr lang="en-US" dirty="0">
              <a:latin typeface="Montserrat"/>
            </a:rPr>
            <a:t>Inspection completed with no violations/ clear all violations</a:t>
          </a:r>
          <a:endParaRPr lang="en-US" dirty="0"/>
        </a:p>
      </dgm:t>
    </dgm:pt>
    <dgm:pt modelId="{B25B604B-1259-47AD-8B4C-F323C2978F40}" type="parTrans" cxnId="{C2C0946B-9632-4254-A891-B534FDD8DB47}">
      <dgm:prSet/>
      <dgm:spPr/>
    </dgm:pt>
    <dgm:pt modelId="{5BF668FC-1E48-4FC6-9CA8-01DDA07A6C4A}" type="sibTrans" cxnId="{C2C0946B-9632-4254-A891-B534FDD8DB47}">
      <dgm:prSet/>
      <dgm:spPr/>
      <dgm:t>
        <a:bodyPr/>
        <a:lstStyle/>
        <a:p>
          <a:endParaRPr lang="en-US"/>
        </a:p>
      </dgm:t>
    </dgm:pt>
    <dgm:pt modelId="{77F226E6-39A9-4A06-A0CE-DC2E3BB6454D}">
      <dgm:prSet phldr="0"/>
      <dgm:spPr/>
      <dgm:t>
        <a:bodyPr/>
        <a:lstStyle/>
        <a:p>
          <a:pPr algn="l"/>
          <a:r>
            <a:rPr lang="en-US" dirty="0">
              <a:latin typeface="Montserrat"/>
            </a:rPr>
            <a:t>Clearance completed via Accela workflow update</a:t>
          </a:r>
          <a:endParaRPr lang="en-US" dirty="0"/>
        </a:p>
      </dgm:t>
    </dgm:pt>
    <dgm:pt modelId="{D3382F96-65F0-4061-BD6C-666F70D7A536}" type="parTrans" cxnId="{FE11083A-3E21-4B83-8044-0973B6D5172B}">
      <dgm:prSet/>
      <dgm:spPr/>
    </dgm:pt>
    <dgm:pt modelId="{5CDB1A89-BFFB-4C30-B2F8-BC1F1B9B91C6}" type="sibTrans" cxnId="{FE11083A-3E21-4B83-8044-0973B6D5172B}">
      <dgm:prSet/>
      <dgm:spPr/>
      <dgm:t>
        <a:bodyPr/>
        <a:lstStyle/>
        <a:p>
          <a:endParaRPr lang="en-US"/>
        </a:p>
      </dgm:t>
    </dgm:pt>
    <dgm:pt modelId="{8A02E8AE-B654-4426-8BE7-2C74515F59FE}">
      <dgm:prSet phldr="0"/>
      <dgm:spPr/>
      <dgm:t>
        <a:bodyPr/>
        <a:lstStyle/>
        <a:p>
          <a:pPr algn="l" rtl="0"/>
          <a:r>
            <a:rPr lang="en-US" dirty="0">
              <a:latin typeface="Montserrat"/>
            </a:rPr>
            <a:t>Process complete</a:t>
          </a:r>
        </a:p>
      </dgm:t>
    </dgm:pt>
    <dgm:pt modelId="{EB5F1CA0-F775-49B4-A236-1712AB487C72}" type="parTrans" cxnId="{C550E175-1545-48A4-BE1E-A2D0DC73C1B7}">
      <dgm:prSet/>
      <dgm:spPr/>
    </dgm:pt>
    <dgm:pt modelId="{DB4E850B-DE49-4D8A-9E8D-87B75AA31DFD}" type="sibTrans" cxnId="{C550E175-1545-48A4-BE1E-A2D0DC73C1B7}">
      <dgm:prSet/>
      <dgm:spPr/>
    </dgm:pt>
    <dgm:pt modelId="{E370324A-2C4C-4486-AE4C-0AE791CA7B15}" type="pres">
      <dgm:prSet presAssocID="{E4647822-E7B8-4BED-9C0D-01C98FFC038C}" presName="Name0" presStyleCnt="0">
        <dgm:presLayoutVars>
          <dgm:dir/>
          <dgm:resizeHandles val="exact"/>
        </dgm:presLayoutVars>
      </dgm:prSet>
      <dgm:spPr/>
    </dgm:pt>
    <dgm:pt modelId="{3C0AC681-3A73-4AB2-9526-5DC033124A1E}" type="pres">
      <dgm:prSet presAssocID="{0FD57087-329C-4C26-BD62-AC2800063504}" presName="node" presStyleLbl="node1" presStyleIdx="0" presStyleCnt="6">
        <dgm:presLayoutVars>
          <dgm:bulletEnabled val="1"/>
        </dgm:presLayoutVars>
      </dgm:prSet>
      <dgm:spPr/>
    </dgm:pt>
    <dgm:pt modelId="{3E3F9C32-8D28-48B0-A7D3-096B1AD1F44C}" type="pres">
      <dgm:prSet presAssocID="{6EDBD733-B058-4A26-9635-D59F3EBDE4C6}" presName="sibTrans" presStyleLbl="sibTrans1D1" presStyleIdx="0" presStyleCnt="5"/>
      <dgm:spPr/>
    </dgm:pt>
    <dgm:pt modelId="{4FEA5FDA-363B-48F6-9FA0-232BE3C3DD6C}" type="pres">
      <dgm:prSet presAssocID="{6EDBD733-B058-4A26-9635-D59F3EBDE4C6}" presName="connectorText" presStyleLbl="sibTrans1D1" presStyleIdx="0" presStyleCnt="5"/>
      <dgm:spPr/>
    </dgm:pt>
    <dgm:pt modelId="{B237D4E5-6214-424D-A470-5C7BF024D97B}" type="pres">
      <dgm:prSet presAssocID="{7B0A5807-F56B-40C7-8316-A56D60055D02}" presName="node" presStyleLbl="node1" presStyleIdx="1" presStyleCnt="6">
        <dgm:presLayoutVars>
          <dgm:bulletEnabled val="1"/>
        </dgm:presLayoutVars>
      </dgm:prSet>
      <dgm:spPr/>
    </dgm:pt>
    <dgm:pt modelId="{5A4CC580-D7DA-4463-937B-4D239A6FCFF8}" type="pres">
      <dgm:prSet presAssocID="{FF45EE4F-C45D-44B6-97FC-70E17DAB93FB}" presName="sibTrans" presStyleLbl="sibTrans1D1" presStyleIdx="1" presStyleCnt="5"/>
      <dgm:spPr/>
    </dgm:pt>
    <dgm:pt modelId="{22F5E5E1-6D3B-4636-A936-F909C0885E67}" type="pres">
      <dgm:prSet presAssocID="{FF45EE4F-C45D-44B6-97FC-70E17DAB93FB}" presName="connectorText" presStyleLbl="sibTrans1D1" presStyleIdx="1" presStyleCnt="5"/>
      <dgm:spPr/>
    </dgm:pt>
    <dgm:pt modelId="{7DE3DC4D-8915-42DC-AF3D-A01AED0BFED5}" type="pres">
      <dgm:prSet presAssocID="{5568DA94-E64F-406F-AE88-51611F2D0BB6}" presName="node" presStyleLbl="node1" presStyleIdx="2" presStyleCnt="6">
        <dgm:presLayoutVars>
          <dgm:bulletEnabled val="1"/>
        </dgm:presLayoutVars>
      </dgm:prSet>
      <dgm:spPr/>
    </dgm:pt>
    <dgm:pt modelId="{9BACDA2C-164C-4936-8E84-D85272A86491}" type="pres">
      <dgm:prSet presAssocID="{642177E4-1FC8-475A-9FB4-572A8BCEF548}" presName="sibTrans" presStyleLbl="sibTrans1D1" presStyleIdx="2" presStyleCnt="5"/>
      <dgm:spPr/>
    </dgm:pt>
    <dgm:pt modelId="{A12C2882-5D7C-4C61-A0BB-FC149D77C140}" type="pres">
      <dgm:prSet presAssocID="{642177E4-1FC8-475A-9FB4-572A8BCEF548}" presName="connectorText" presStyleLbl="sibTrans1D1" presStyleIdx="2" presStyleCnt="5"/>
      <dgm:spPr/>
    </dgm:pt>
    <dgm:pt modelId="{D35DD138-6F47-47E3-8D26-6D752F9C2209}" type="pres">
      <dgm:prSet presAssocID="{17B64469-B3D4-4C6C-86AD-B3C9C012D18A}" presName="node" presStyleLbl="node1" presStyleIdx="3" presStyleCnt="6">
        <dgm:presLayoutVars>
          <dgm:bulletEnabled val="1"/>
        </dgm:presLayoutVars>
      </dgm:prSet>
      <dgm:spPr/>
    </dgm:pt>
    <dgm:pt modelId="{953C0CE8-FBF8-4611-A9AE-2B2936CD9C34}" type="pres">
      <dgm:prSet presAssocID="{5BF668FC-1E48-4FC6-9CA8-01DDA07A6C4A}" presName="sibTrans" presStyleLbl="sibTrans1D1" presStyleIdx="3" presStyleCnt="5"/>
      <dgm:spPr/>
    </dgm:pt>
    <dgm:pt modelId="{1C10C656-F5A3-49CA-89B3-176CDD55D90A}" type="pres">
      <dgm:prSet presAssocID="{5BF668FC-1E48-4FC6-9CA8-01DDA07A6C4A}" presName="connectorText" presStyleLbl="sibTrans1D1" presStyleIdx="3" presStyleCnt="5"/>
      <dgm:spPr/>
    </dgm:pt>
    <dgm:pt modelId="{628DA288-4782-4752-A557-1236D1D08AE7}" type="pres">
      <dgm:prSet presAssocID="{77F226E6-39A9-4A06-A0CE-DC2E3BB6454D}" presName="node" presStyleLbl="node1" presStyleIdx="4" presStyleCnt="6">
        <dgm:presLayoutVars>
          <dgm:bulletEnabled val="1"/>
        </dgm:presLayoutVars>
      </dgm:prSet>
      <dgm:spPr/>
    </dgm:pt>
    <dgm:pt modelId="{CD4874D3-D297-42F7-851E-24E415C6FAAE}" type="pres">
      <dgm:prSet presAssocID="{5CDB1A89-BFFB-4C30-B2F8-BC1F1B9B91C6}" presName="sibTrans" presStyleLbl="sibTrans1D1" presStyleIdx="4" presStyleCnt="5"/>
      <dgm:spPr/>
    </dgm:pt>
    <dgm:pt modelId="{ED90EA12-70BC-436A-8408-A03396AE4DFB}" type="pres">
      <dgm:prSet presAssocID="{5CDB1A89-BFFB-4C30-B2F8-BC1F1B9B91C6}" presName="connectorText" presStyleLbl="sibTrans1D1" presStyleIdx="4" presStyleCnt="5"/>
      <dgm:spPr/>
    </dgm:pt>
    <dgm:pt modelId="{7FCDC077-BC1B-498D-8D15-3F88D8194F5A}" type="pres">
      <dgm:prSet presAssocID="{8A02E8AE-B654-4426-8BE7-2C74515F59FE}" presName="node" presStyleLbl="node1" presStyleIdx="5" presStyleCnt="6">
        <dgm:presLayoutVars>
          <dgm:bulletEnabled val="1"/>
        </dgm:presLayoutVars>
      </dgm:prSet>
      <dgm:spPr/>
    </dgm:pt>
  </dgm:ptLst>
  <dgm:cxnLst>
    <dgm:cxn modelId="{D0286F0C-5DF8-4B66-91A4-3D1567E59445}" type="presOf" srcId="{7B0A5807-F56B-40C7-8316-A56D60055D02}" destId="{B237D4E5-6214-424D-A470-5C7BF024D97B}" srcOrd="0" destOrd="0" presId="urn:microsoft.com/office/officeart/2005/8/layout/bProcess3"/>
    <dgm:cxn modelId="{14E2A319-04C1-4632-8E08-E206067B00D5}" srcId="{E4647822-E7B8-4BED-9C0D-01C98FFC038C}" destId="{5568DA94-E64F-406F-AE88-51611F2D0BB6}" srcOrd="2" destOrd="0" parTransId="{9E48E961-52C7-4F5D-B710-BBDB00307D60}" sibTransId="{642177E4-1FC8-475A-9FB4-572A8BCEF548}"/>
    <dgm:cxn modelId="{07990121-1474-4502-ABA4-2EDA5E6E111B}" type="presOf" srcId="{6EDBD733-B058-4A26-9635-D59F3EBDE4C6}" destId="{4FEA5FDA-363B-48F6-9FA0-232BE3C3DD6C}" srcOrd="1" destOrd="0" presId="urn:microsoft.com/office/officeart/2005/8/layout/bProcess3"/>
    <dgm:cxn modelId="{44FCA42B-83F7-438B-90BC-6537B21B2C27}" type="presOf" srcId="{5CDB1A89-BFFB-4C30-B2F8-BC1F1B9B91C6}" destId="{ED90EA12-70BC-436A-8408-A03396AE4DFB}" srcOrd="1" destOrd="0" presId="urn:microsoft.com/office/officeart/2005/8/layout/bProcess3"/>
    <dgm:cxn modelId="{FE11083A-3E21-4B83-8044-0973B6D5172B}" srcId="{E4647822-E7B8-4BED-9C0D-01C98FFC038C}" destId="{77F226E6-39A9-4A06-A0CE-DC2E3BB6454D}" srcOrd="4" destOrd="0" parTransId="{D3382F96-65F0-4061-BD6C-666F70D7A536}" sibTransId="{5CDB1A89-BFFB-4C30-B2F8-BC1F1B9B91C6}"/>
    <dgm:cxn modelId="{4BEFD740-E86A-4C4E-B97D-72518A7EF884}" type="presOf" srcId="{8A02E8AE-B654-4426-8BE7-2C74515F59FE}" destId="{7FCDC077-BC1B-498D-8D15-3F88D8194F5A}" srcOrd="0" destOrd="0" presId="urn:microsoft.com/office/officeart/2005/8/layout/bProcess3"/>
    <dgm:cxn modelId="{DD32FD5E-9333-423D-9DB8-C352B8F70B9A}" srcId="{E4647822-E7B8-4BED-9C0D-01C98FFC038C}" destId="{7B0A5807-F56B-40C7-8316-A56D60055D02}" srcOrd="1" destOrd="0" parTransId="{129D6B57-802D-4803-A3D8-DB0952F7DD17}" sibTransId="{FF45EE4F-C45D-44B6-97FC-70E17DAB93FB}"/>
    <dgm:cxn modelId="{0E48D261-0625-4E93-B8F2-C4C96FA1FC09}" type="presOf" srcId="{5CDB1A89-BFFB-4C30-B2F8-BC1F1B9B91C6}" destId="{CD4874D3-D297-42F7-851E-24E415C6FAAE}" srcOrd="0" destOrd="0" presId="urn:microsoft.com/office/officeart/2005/8/layout/bProcess3"/>
    <dgm:cxn modelId="{AB914A62-324D-48F4-B70B-AAE2A5416531}" type="presOf" srcId="{5BF668FC-1E48-4FC6-9CA8-01DDA07A6C4A}" destId="{953C0CE8-FBF8-4611-A9AE-2B2936CD9C34}" srcOrd="0" destOrd="0" presId="urn:microsoft.com/office/officeart/2005/8/layout/bProcess3"/>
    <dgm:cxn modelId="{1774D767-4384-4A8F-8E25-42478028B6B0}" type="presOf" srcId="{6EDBD733-B058-4A26-9635-D59F3EBDE4C6}" destId="{3E3F9C32-8D28-48B0-A7D3-096B1AD1F44C}" srcOrd="0" destOrd="0" presId="urn:microsoft.com/office/officeart/2005/8/layout/bProcess3"/>
    <dgm:cxn modelId="{804C2449-D753-4348-ACB2-AB64F866F8C2}" type="presOf" srcId="{5568DA94-E64F-406F-AE88-51611F2D0BB6}" destId="{7DE3DC4D-8915-42DC-AF3D-A01AED0BFED5}" srcOrd="0" destOrd="0" presId="urn:microsoft.com/office/officeart/2005/8/layout/bProcess3"/>
    <dgm:cxn modelId="{5518D84A-9758-4CFE-9942-EDDC7EB8AACC}" type="presOf" srcId="{642177E4-1FC8-475A-9FB4-572A8BCEF548}" destId="{A12C2882-5D7C-4C61-A0BB-FC149D77C140}" srcOrd="1" destOrd="0" presId="urn:microsoft.com/office/officeart/2005/8/layout/bProcess3"/>
    <dgm:cxn modelId="{C2C0946B-9632-4254-A891-B534FDD8DB47}" srcId="{E4647822-E7B8-4BED-9C0D-01C98FFC038C}" destId="{17B64469-B3D4-4C6C-86AD-B3C9C012D18A}" srcOrd="3" destOrd="0" parTransId="{B25B604B-1259-47AD-8B4C-F323C2978F40}" sibTransId="{5BF668FC-1E48-4FC6-9CA8-01DDA07A6C4A}"/>
    <dgm:cxn modelId="{D3BCCE54-6688-4022-BBF6-0257AF80A0F6}" type="presOf" srcId="{E4647822-E7B8-4BED-9C0D-01C98FFC038C}" destId="{E370324A-2C4C-4486-AE4C-0AE791CA7B15}" srcOrd="0" destOrd="0" presId="urn:microsoft.com/office/officeart/2005/8/layout/bProcess3"/>
    <dgm:cxn modelId="{C550E175-1545-48A4-BE1E-A2D0DC73C1B7}" srcId="{E4647822-E7B8-4BED-9C0D-01C98FFC038C}" destId="{8A02E8AE-B654-4426-8BE7-2C74515F59FE}" srcOrd="5" destOrd="0" parTransId="{EB5F1CA0-F775-49B4-A236-1712AB487C72}" sibTransId="{DB4E850B-DE49-4D8A-9E8D-87B75AA31DFD}"/>
    <dgm:cxn modelId="{7385947D-A975-4A54-AFAE-FA227A6983AE}" type="presOf" srcId="{FF45EE4F-C45D-44B6-97FC-70E17DAB93FB}" destId="{22F5E5E1-6D3B-4636-A936-F909C0885E67}" srcOrd="1" destOrd="0" presId="urn:microsoft.com/office/officeart/2005/8/layout/bProcess3"/>
    <dgm:cxn modelId="{CF4C24A4-0836-458F-BED6-40B52E48C07D}" type="presOf" srcId="{642177E4-1FC8-475A-9FB4-572A8BCEF548}" destId="{9BACDA2C-164C-4936-8E84-D85272A86491}" srcOrd="0" destOrd="0" presId="urn:microsoft.com/office/officeart/2005/8/layout/bProcess3"/>
    <dgm:cxn modelId="{52F853C5-A1C7-4F71-B0B1-4025A2AF0A90}" type="presOf" srcId="{17B64469-B3D4-4C6C-86AD-B3C9C012D18A}" destId="{D35DD138-6F47-47E3-8D26-6D752F9C2209}" srcOrd="0" destOrd="0" presId="urn:microsoft.com/office/officeart/2005/8/layout/bProcess3"/>
    <dgm:cxn modelId="{02E729D5-06D0-44F2-8075-553E9E115BBC}" type="presOf" srcId="{5BF668FC-1E48-4FC6-9CA8-01DDA07A6C4A}" destId="{1C10C656-F5A3-49CA-89B3-176CDD55D90A}" srcOrd="1" destOrd="0" presId="urn:microsoft.com/office/officeart/2005/8/layout/bProcess3"/>
    <dgm:cxn modelId="{85631BDA-8685-41F1-8C14-38A82A301053}" srcId="{E4647822-E7B8-4BED-9C0D-01C98FFC038C}" destId="{0FD57087-329C-4C26-BD62-AC2800063504}" srcOrd="0" destOrd="0" parTransId="{5874D91F-672D-4C9B-BBEC-F2A3E432ACA7}" sibTransId="{6EDBD733-B058-4A26-9635-D59F3EBDE4C6}"/>
    <dgm:cxn modelId="{D71283F2-5A10-4627-90B9-EB87CE8563D7}" type="presOf" srcId="{FF45EE4F-C45D-44B6-97FC-70E17DAB93FB}" destId="{5A4CC580-D7DA-4463-937B-4D239A6FCFF8}" srcOrd="0" destOrd="0" presId="urn:microsoft.com/office/officeart/2005/8/layout/bProcess3"/>
    <dgm:cxn modelId="{C5F2A9FC-7CC5-43BC-929B-0FB7FDE21AD3}" type="presOf" srcId="{0FD57087-329C-4C26-BD62-AC2800063504}" destId="{3C0AC681-3A73-4AB2-9526-5DC033124A1E}" srcOrd="0" destOrd="0" presId="urn:microsoft.com/office/officeart/2005/8/layout/bProcess3"/>
    <dgm:cxn modelId="{93C3C5FF-E87A-49C7-B2B2-C5710243C1A5}" type="presOf" srcId="{77F226E6-39A9-4A06-A0CE-DC2E3BB6454D}" destId="{628DA288-4782-4752-A557-1236D1D08AE7}" srcOrd="0" destOrd="0" presId="urn:microsoft.com/office/officeart/2005/8/layout/bProcess3"/>
    <dgm:cxn modelId="{57930A32-1ACA-4CCC-8FD3-D4F3FDB00E63}" type="presParOf" srcId="{E370324A-2C4C-4486-AE4C-0AE791CA7B15}" destId="{3C0AC681-3A73-4AB2-9526-5DC033124A1E}" srcOrd="0" destOrd="0" presId="urn:microsoft.com/office/officeart/2005/8/layout/bProcess3"/>
    <dgm:cxn modelId="{4E8D6DD4-D937-488C-9AC4-71630D30682C}" type="presParOf" srcId="{E370324A-2C4C-4486-AE4C-0AE791CA7B15}" destId="{3E3F9C32-8D28-48B0-A7D3-096B1AD1F44C}" srcOrd="1" destOrd="0" presId="urn:microsoft.com/office/officeart/2005/8/layout/bProcess3"/>
    <dgm:cxn modelId="{C0A664FE-3BD8-4FA6-80B3-88490E10C444}" type="presParOf" srcId="{3E3F9C32-8D28-48B0-A7D3-096B1AD1F44C}" destId="{4FEA5FDA-363B-48F6-9FA0-232BE3C3DD6C}" srcOrd="0" destOrd="0" presId="urn:microsoft.com/office/officeart/2005/8/layout/bProcess3"/>
    <dgm:cxn modelId="{10229682-BEBE-464C-8A0B-3D14221C6F79}" type="presParOf" srcId="{E370324A-2C4C-4486-AE4C-0AE791CA7B15}" destId="{B237D4E5-6214-424D-A470-5C7BF024D97B}" srcOrd="2" destOrd="0" presId="urn:microsoft.com/office/officeart/2005/8/layout/bProcess3"/>
    <dgm:cxn modelId="{BF041CE3-EF06-4C37-AB74-E51715313E7B}" type="presParOf" srcId="{E370324A-2C4C-4486-AE4C-0AE791CA7B15}" destId="{5A4CC580-D7DA-4463-937B-4D239A6FCFF8}" srcOrd="3" destOrd="0" presId="urn:microsoft.com/office/officeart/2005/8/layout/bProcess3"/>
    <dgm:cxn modelId="{758D529D-48EA-4A6A-A430-24784F77FC48}" type="presParOf" srcId="{5A4CC580-D7DA-4463-937B-4D239A6FCFF8}" destId="{22F5E5E1-6D3B-4636-A936-F909C0885E67}" srcOrd="0" destOrd="0" presId="urn:microsoft.com/office/officeart/2005/8/layout/bProcess3"/>
    <dgm:cxn modelId="{3EE2D7BC-9495-4B2F-8D1C-D6CCE9931655}" type="presParOf" srcId="{E370324A-2C4C-4486-AE4C-0AE791CA7B15}" destId="{7DE3DC4D-8915-42DC-AF3D-A01AED0BFED5}" srcOrd="4" destOrd="0" presId="urn:microsoft.com/office/officeart/2005/8/layout/bProcess3"/>
    <dgm:cxn modelId="{E7D95E3C-DA14-4A4C-896D-4954236D0017}" type="presParOf" srcId="{E370324A-2C4C-4486-AE4C-0AE791CA7B15}" destId="{9BACDA2C-164C-4936-8E84-D85272A86491}" srcOrd="5" destOrd="0" presId="urn:microsoft.com/office/officeart/2005/8/layout/bProcess3"/>
    <dgm:cxn modelId="{E9D24FE3-A6DD-4FEE-8C86-01089BF4523D}" type="presParOf" srcId="{9BACDA2C-164C-4936-8E84-D85272A86491}" destId="{A12C2882-5D7C-4C61-A0BB-FC149D77C140}" srcOrd="0" destOrd="0" presId="urn:microsoft.com/office/officeart/2005/8/layout/bProcess3"/>
    <dgm:cxn modelId="{DAAA30C4-5196-465D-8BFB-407157ACBB67}" type="presParOf" srcId="{E370324A-2C4C-4486-AE4C-0AE791CA7B15}" destId="{D35DD138-6F47-47E3-8D26-6D752F9C2209}" srcOrd="6" destOrd="0" presId="urn:microsoft.com/office/officeart/2005/8/layout/bProcess3"/>
    <dgm:cxn modelId="{3D467EEE-A3BB-4145-9CBE-EBB9E9798FDA}" type="presParOf" srcId="{E370324A-2C4C-4486-AE4C-0AE791CA7B15}" destId="{953C0CE8-FBF8-4611-A9AE-2B2936CD9C34}" srcOrd="7" destOrd="0" presId="urn:microsoft.com/office/officeart/2005/8/layout/bProcess3"/>
    <dgm:cxn modelId="{BB03A597-5504-4F3A-B660-7764847CFA5F}" type="presParOf" srcId="{953C0CE8-FBF8-4611-A9AE-2B2936CD9C34}" destId="{1C10C656-F5A3-49CA-89B3-176CDD55D90A}" srcOrd="0" destOrd="0" presId="urn:microsoft.com/office/officeart/2005/8/layout/bProcess3"/>
    <dgm:cxn modelId="{57F458D7-5675-4F60-8C60-6A7FB8FFC89E}" type="presParOf" srcId="{E370324A-2C4C-4486-AE4C-0AE791CA7B15}" destId="{628DA288-4782-4752-A557-1236D1D08AE7}" srcOrd="8" destOrd="0" presId="urn:microsoft.com/office/officeart/2005/8/layout/bProcess3"/>
    <dgm:cxn modelId="{89636EE1-7AC9-441D-9814-572003385756}" type="presParOf" srcId="{E370324A-2C4C-4486-AE4C-0AE791CA7B15}" destId="{CD4874D3-D297-42F7-851E-24E415C6FAAE}" srcOrd="9" destOrd="0" presId="urn:microsoft.com/office/officeart/2005/8/layout/bProcess3"/>
    <dgm:cxn modelId="{887D7716-9CDB-4EC4-8E21-6EA3CCDC254A}" type="presParOf" srcId="{CD4874D3-D297-42F7-851E-24E415C6FAAE}" destId="{ED90EA12-70BC-436A-8408-A03396AE4DFB}" srcOrd="0" destOrd="0" presId="urn:microsoft.com/office/officeart/2005/8/layout/bProcess3"/>
    <dgm:cxn modelId="{1E59C518-ECAC-4343-AF2E-1214663DA76B}" type="presParOf" srcId="{E370324A-2C4C-4486-AE4C-0AE791CA7B15}" destId="{7FCDC077-BC1B-498D-8D15-3F88D8194F5A}"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D9AA7-F0BD-4741-AFF0-FAEFB8E7A92A}">
      <dsp:nvSpPr>
        <dsp:cNvPr id="0" name=""/>
        <dsp:cNvSpPr/>
      </dsp:nvSpPr>
      <dsp:spPr>
        <a:xfrm>
          <a:off x="1817141" y="1030219"/>
          <a:ext cx="386648" cy="91440"/>
        </a:xfrm>
        <a:custGeom>
          <a:avLst/>
          <a:gdLst/>
          <a:ahLst/>
          <a:cxnLst/>
          <a:rect l="0" t="0" r="0" b="0"/>
          <a:pathLst>
            <a:path>
              <a:moveTo>
                <a:pt x="0" y="45720"/>
              </a:moveTo>
              <a:lnTo>
                <a:pt x="386648"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0033" y="1073853"/>
        <a:ext cx="20862" cy="4172"/>
      </dsp:txXfrm>
    </dsp:sp>
    <dsp:sp modelId="{D40A80A8-C6C9-4240-BC2E-A8EEC5B0FA58}">
      <dsp:nvSpPr>
        <dsp:cNvPr id="0" name=""/>
        <dsp:cNvSpPr/>
      </dsp:nvSpPr>
      <dsp:spPr>
        <a:xfrm>
          <a:off x="4819" y="531702"/>
          <a:ext cx="1814121" cy="1088473"/>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Montserrat"/>
            </a:rPr>
            <a:t>Contact 313-596-2954 to schedule appointment </a:t>
          </a:r>
          <a:endParaRPr lang="en-US" sz="1100" kern="1200" dirty="0"/>
        </a:p>
      </dsp:txBody>
      <dsp:txXfrm>
        <a:off x="4819" y="531702"/>
        <a:ext cx="1814121" cy="1088473"/>
      </dsp:txXfrm>
    </dsp:sp>
    <dsp:sp modelId="{F0C2302C-AA54-4195-937E-CDF98C4E9C22}">
      <dsp:nvSpPr>
        <dsp:cNvPr id="0" name=""/>
        <dsp:cNvSpPr/>
      </dsp:nvSpPr>
      <dsp:spPr>
        <a:xfrm>
          <a:off x="4048510" y="1030219"/>
          <a:ext cx="386648" cy="91440"/>
        </a:xfrm>
        <a:custGeom>
          <a:avLst/>
          <a:gdLst/>
          <a:ahLst/>
          <a:cxnLst/>
          <a:rect l="0" t="0" r="0" b="0"/>
          <a:pathLst>
            <a:path>
              <a:moveTo>
                <a:pt x="0" y="45720"/>
              </a:moveTo>
              <a:lnTo>
                <a:pt x="386648" y="45720"/>
              </a:lnTo>
            </a:path>
          </a:pathLst>
        </a:custGeom>
        <a:noFill/>
        <a:ln w="9525" cap="flat" cmpd="sng" algn="ctr">
          <a:solidFill>
            <a:schemeClr val="accent1">
              <a:shade val="90000"/>
              <a:hueOff val="-78748"/>
              <a:satOff val="-19691"/>
              <a:lumOff val="125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1403" y="1073853"/>
        <a:ext cx="20862" cy="4172"/>
      </dsp:txXfrm>
    </dsp:sp>
    <dsp:sp modelId="{5B16D997-44D1-404C-A231-372CA536165E}">
      <dsp:nvSpPr>
        <dsp:cNvPr id="0" name=""/>
        <dsp:cNvSpPr/>
      </dsp:nvSpPr>
      <dsp:spPr>
        <a:xfrm>
          <a:off x="2236189" y="531702"/>
          <a:ext cx="1814121" cy="1088473"/>
        </a:xfrm>
        <a:prstGeom prst="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latin typeface="Montserrat"/>
            </a:rPr>
            <a:t>Confirm date and time with inspector </a:t>
          </a:r>
          <a:endParaRPr lang="en-US" sz="1100" kern="1200" dirty="0"/>
        </a:p>
      </dsp:txBody>
      <dsp:txXfrm>
        <a:off x="2236189" y="531702"/>
        <a:ext cx="1814121" cy="1088473"/>
      </dsp:txXfrm>
    </dsp:sp>
    <dsp:sp modelId="{933EB7F8-7C7E-4D61-871A-52594C485960}">
      <dsp:nvSpPr>
        <dsp:cNvPr id="0" name=""/>
        <dsp:cNvSpPr/>
      </dsp:nvSpPr>
      <dsp:spPr>
        <a:xfrm>
          <a:off x="911880" y="1618375"/>
          <a:ext cx="4462739" cy="386648"/>
        </a:xfrm>
        <a:custGeom>
          <a:avLst/>
          <a:gdLst/>
          <a:ahLst/>
          <a:cxnLst/>
          <a:rect l="0" t="0" r="0" b="0"/>
          <a:pathLst>
            <a:path>
              <a:moveTo>
                <a:pt x="4462739" y="0"/>
              </a:moveTo>
              <a:lnTo>
                <a:pt x="4462739" y="210424"/>
              </a:lnTo>
              <a:lnTo>
                <a:pt x="0" y="210424"/>
              </a:lnTo>
              <a:lnTo>
                <a:pt x="0" y="386648"/>
              </a:lnTo>
            </a:path>
          </a:pathLst>
        </a:custGeom>
        <a:noFill/>
        <a:ln w="9525" cap="flat" cmpd="sng" algn="ctr">
          <a:solidFill>
            <a:schemeClr val="accent1">
              <a:shade val="90000"/>
              <a:hueOff val="-157495"/>
              <a:satOff val="-39382"/>
              <a:lumOff val="250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1194" y="1809613"/>
        <a:ext cx="224110" cy="4172"/>
      </dsp:txXfrm>
    </dsp:sp>
    <dsp:sp modelId="{3B563D3B-109E-460E-A0EE-F6969357EF90}">
      <dsp:nvSpPr>
        <dsp:cNvPr id="0" name=""/>
        <dsp:cNvSpPr/>
      </dsp:nvSpPr>
      <dsp:spPr>
        <a:xfrm>
          <a:off x="4467558" y="531702"/>
          <a:ext cx="1814121" cy="1088473"/>
        </a:xfrm>
        <a:prstGeom prst="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latin typeface="Montserrat"/>
            </a:rPr>
            <a:t>Complete inspection – New billing for fire permit will be created </a:t>
          </a:r>
          <a:endParaRPr lang="en-US" sz="1100" kern="1200" dirty="0"/>
        </a:p>
      </dsp:txBody>
      <dsp:txXfrm>
        <a:off x="4467558" y="531702"/>
        <a:ext cx="1814121" cy="1088473"/>
      </dsp:txXfrm>
    </dsp:sp>
    <dsp:sp modelId="{3FEF8066-FBB3-4C09-A577-3E2470E96B61}">
      <dsp:nvSpPr>
        <dsp:cNvPr id="0" name=""/>
        <dsp:cNvSpPr/>
      </dsp:nvSpPr>
      <dsp:spPr>
        <a:xfrm>
          <a:off x="1817141" y="2535940"/>
          <a:ext cx="386648" cy="91440"/>
        </a:xfrm>
        <a:custGeom>
          <a:avLst/>
          <a:gdLst/>
          <a:ahLst/>
          <a:cxnLst/>
          <a:rect l="0" t="0" r="0" b="0"/>
          <a:pathLst>
            <a:path>
              <a:moveTo>
                <a:pt x="0" y="45720"/>
              </a:moveTo>
              <a:lnTo>
                <a:pt x="386648" y="45720"/>
              </a:lnTo>
            </a:path>
          </a:pathLst>
        </a:custGeom>
        <a:noFill/>
        <a:ln w="9525" cap="flat" cmpd="sng" algn="ctr">
          <a:solidFill>
            <a:schemeClr val="accent1">
              <a:shade val="90000"/>
              <a:hueOff val="-236243"/>
              <a:satOff val="-59073"/>
              <a:lumOff val="376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0033" y="2579574"/>
        <a:ext cx="20862" cy="4172"/>
      </dsp:txXfrm>
    </dsp:sp>
    <dsp:sp modelId="{3121C74E-A7B3-4305-BC42-61139020DF22}">
      <dsp:nvSpPr>
        <dsp:cNvPr id="0" name=""/>
        <dsp:cNvSpPr/>
      </dsp:nvSpPr>
      <dsp:spPr>
        <a:xfrm>
          <a:off x="4819" y="2037424"/>
          <a:ext cx="1814121" cy="1088473"/>
        </a:xfrm>
        <a:prstGeom prst="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b="1" kern="1200" dirty="0">
              <a:latin typeface="Montserrat"/>
            </a:rPr>
            <a:t>Pay invoice once created</a:t>
          </a:r>
          <a:r>
            <a:rPr lang="en-US" sz="1100" kern="1200" dirty="0">
              <a:latin typeface="Montserrat"/>
            </a:rPr>
            <a:t>; call (313) 596-2963 to confirm invoice amount </a:t>
          </a:r>
          <a:endParaRPr lang="en-US" sz="1100" kern="1200" dirty="0"/>
        </a:p>
      </dsp:txBody>
      <dsp:txXfrm>
        <a:off x="4819" y="2037424"/>
        <a:ext cx="1814121" cy="1088473"/>
      </dsp:txXfrm>
    </dsp:sp>
    <dsp:sp modelId="{D7A7B3B9-4315-4972-A67A-FADC6C95F434}">
      <dsp:nvSpPr>
        <dsp:cNvPr id="0" name=""/>
        <dsp:cNvSpPr/>
      </dsp:nvSpPr>
      <dsp:spPr>
        <a:xfrm>
          <a:off x="4048510" y="2535940"/>
          <a:ext cx="386648" cy="91440"/>
        </a:xfrm>
        <a:custGeom>
          <a:avLst/>
          <a:gdLst/>
          <a:ahLst/>
          <a:cxnLst/>
          <a:rect l="0" t="0" r="0" b="0"/>
          <a:pathLst>
            <a:path>
              <a:moveTo>
                <a:pt x="0" y="45720"/>
              </a:moveTo>
              <a:lnTo>
                <a:pt x="386648" y="45720"/>
              </a:lnTo>
            </a:path>
          </a:pathLst>
        </a:custGeom>
        <a:noFill/>
        <a:ln w="9525" cap="flat" cmpd="sng" algn="ctr">
          <a:solidFill>
            <a:schemeClr val="accent1">
              <a:shade val="90000"/>
              <a:hueOff val="-314991"/>
              <a:satOff val="-78764"/>
              <a:lumOff val="501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1403" y="2579574"/>
        <a:ext cx="20862" cy="4172"/>
      </dsp:txXfrm>
    </dsp:sp>
    <dsp:sp modelId="{DFE00C73-9A2D-4D76-84EB-E07035051841}">
      <dsp:nvSpPr>
        <dsp:cNvPr id="0" name=""/>
        <dsp:cNvSpPr/>
      </dsp:nvSpPr>
      <dsp:spPr>
        <a:xfrm>
          <a:off x="2236189" y="2037424"/>
          <a:ext cx="1814121" cy="1088473"/>
        </a:xfrm>
        <a:prstGeom prst="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latin typeface="Montserrat"/>
            </a:rPr>
            <a:t>Clearance called in or cleared via Accela workflow by FMD staff. </a:t>
          </a:r>
          <a:endParaRPr lang="en-US" sz="1100" kern="1200" dirty="0"/>
        </a:p>
      </dsp:txBody>
      <dsp:txXfrm>
        <a:off x="2236189" y="2037424"/>
        <a:ext cx="1814121" cy="1088473"/>
      </dsp:txXfrm>
    </dsp:sp>
    <dsp:sp modelId="{B20D0405-B827-41C9-BEBE-203DC0FBEA82}">
      <dsp:nvSpPr>
        <dsp:cNvPr id="0" name=""/>
        <dsp:cNvSpPr/>
      </dsp:nvSpPr>
      <dsp:spPr>
        <a:xfrm>
          <a:off x="4467558" y="2037424"/>
          <a:ext cx="1814121" cy="1088473"/>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latin typeface="Montserrat"/>
            </a:rPr>
            <a:t>Process is complete </a:t>
          </a:r>
          <a:endParaRPr lang="en-US" sz="1100" kern="1200" dirty="0"/>
        </a:p>
      </dsp:txBody>
      <dsp:txXfrm>
        <a:off x="4467558" y="2037424"/>
        <a:ext cx="1814121" cy="1088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F9C32-8D28-48B0-A7D3-096B1AD1F44C}">
      <dsp:nvSpPr>
        <dsp:cNvPr id="0" name=""/>
        <dsp:cNvSpPr/>
      </dsp:nvSpPr>
      <dsp:spPr>
        <a:xfrm>
          <a:off x="1876067" y="763212"/>
          <a:ext cx="400165" cy="91440"/>
        </a:xfrm>
        <a:custGeom>
          <a:avLst/>
          <a:gdLst/>
          <a:ahLst/>
          <a:cxnLst/>
          <a:rect l="0" t="0" r="0" b="0"/>
          <a:pathLst>
            <a:path>
              <a:moveTo>
                <a:pt x="0" y="45720"/>
              </a:moveTo>
              <a:lnTo>
                <a:pt x="400165"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5380" y="806778"/>
        <a:ext cx="21538" cy="4307"/>
      </dsp:txXfrm>
    </dsp:sp>
    <dsp:sp modelId="{3C0AC681-3A73-4AB2-9526-5DC033124A1E}">
      <dsp:nvSpPr>
        <dsp:cNvPr id="0" name=""/>
        <dsp:cNvSpPr/>
      </dsp:nvSpPr>
      <dsp:spPr>
        <a:xfrm>
          <a:off x="4975" y="247064"/>
          <a:ext cx="1872891" cy="1123735"/>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Montserrat"/>
            </a:rPr>
            <a:t>Pay invoice via electronic system using Customer # as identifier</a:t>
          </a:r>
          <a:endParaRPr lang="en-US" sz="1300" kern="1200" dirty="0"/>
        </a:p>
      </dsp:txBody>
      <dsp:txXfrm>
        <a:off x="4975" y="247064"/>
        <a:ext cx="1872891" cy="1123735"/>
      </dsp:txXfrm>
    </dsp:sp>
    <dsp:sp modelId="{5A4CC580-D7DA-4463-937B-4D239A6FCFF8}">
      <dsp:nvSpPr>
        <dsp:cNvPr id="0" name=""/>
        <dsp:cNvSpPr/>
      </dsp:nvSpPr>
      <dsp:spPr>
        <a:xfrm>
          <a:off x="4179724" y="763212"/>
          <a:ext cx="400165" cy="91440"/>
        </a:xfrm>
        <a:custGeom>
          <a:avLst/>
          <a:gdLst/>
          <a:ahLst/>
          <a:cxnLst/>
          <a:rect l="0" t="0" r="0" b="0"/>
          <a:pathLst>
            <a:path>
              <a:moveTo>
                <a:pt x="0" y="45720"/>
              </a:moveTo>
              <a:lnTo>
                <a:pt x="400165" y="45720"/>
              </a:lnTo>
            </a:path>
          </a:pathLst>
        </a:custGeom>
        <a:noFill/>
        <a:ln w="9525" cap="flat" cmpd="sng" algn="ctr">
          <a:solidFill>
            <a:schemeClr val="accent1">
              <a:shade val="90000"/>
              <a:hueOff val="-78748"/>
              <a:satOff val="-19691"/>
              <a:lumOff val="125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9037" y="806778"/>
        <a:ext cx="21538" cy="4307"/>
      </dsp:txXfrm>
    </dsp:sp>
    <dsp:sp modelId="{B237D4E5-6214-424D-A470-5C7BF024D97B}">
      <dsp:nvSpPr>
        <dsp:cNvPr id="0" name=""/>
        <dsp:cNvSpPr/>
      </dsp:nvSpPr>
      <dsp:spPr>
        <a:xfrm>
          <a:off x="2308632" y="247064"/>
          <a:ext cx="1872891" cy="1123735"/>
        </a:xfrm>
        <a:prstGeom prst="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latin typeface="Montserrat"/>
            </a:rPr>
            <a:t>Contact office to schedule appointment</a:t>
          </a:r>
          <a:endParaRPr lang="en-US" sz="1300" kern="1200" dirty="0"/>
        </a:p>
      </dsp:txBody>
      <dsp:txXfrm>
        <a:off x="2308632" y="247064"/>
        <a:ext cx="1872891" cy="1123735"/>
      </dsp:txXfrm>
    </dsp:sp>
    <dsp:sp modelId="{9BACDA2C-164C-4936-8E84-D85272A86491}">
      <dsp:nvSpPr>
        <dsp:cNvPr id="0" name=""/>
        <dsp:cNvSpPr/>
      </dsp:nvSpPr>
      <dsp:spPr>
        <a:xfrm>
          <a:off x="941421" y="1368999"/>
          <a:ext cx="4607314" cy="400165"/>
        </a:xfrm>
        <a:custGeom>
          <a:avLst/>
          <a:gdLst/>
          <a:ahLst/>
          <a:cxnLst/>
          <a:rect l="0" t="0" r="0" b="0"/>
          <a:pathLst>
            <a:path>
              <a:moveTo>
                <a:pt x="4607314" y="0"/>
              </a:moveTo>
              <a:lnTo>
                <a:pt x="4607314" y="217182"/>
              </a:lnTo>
              <a:lnTo>
                <a:pt x="0" y="217182"/>
              </a:lnTo>
              <a:lnTo>
                <a:pt x="0" y="400165"/>
              </a:lnTo>
            </a:path>
          </a:pathLst>
        </a:custGeom>
        <a:noFill/>
        <a:ln w="9525" cap="flat" cmpd="sng" algn="ctr">
          <a:solidFill>
            <a:schemeClr val="accent1">
              <a:shade val="90000"/>
              <a:hueOff val="-157495"/>
              <a:satOff val="-39382"/>
              <a:lumOff val="250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9393" y="1566928"/>
        <a:ext cx="231370" cy="4307"/>
      </dsp:txXfrm>
    </dsp:sp>
    <dsp:sp modelId="{7DE3DC4D-8915-42DC-AF3D-A01AED0BFED5}">
      <dsp:nvSpPr>
        <dsp:cNvPr id="0" name=""/>
        <dsp:cNvSpPr/>
      </dsp:nvSpPr>
      <dsp:spPr>
        <a:xfrm>
          <a:off x="4612289" y="247064"/>
          <a:ext cx="1872891" cy="1123735"/>
        </a:xfrm>
        <a:prstGeom prst="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latin typeface="Montserrat"/>
            </a:rPr>
            <a:t>Inspector will confirm time and date or visit during normal business hours</a:t>
          </a:r>
          <a:endParaRPr lang="en-US" sz="1300" kern="1200" dirty="0"/>
        </a:p>
      </dsp:txBody>
      <dsp:txXfrm>
        <a:off x="4612289" y="247064"/>
        <a:ext cx="1872891" cy="1123735"/>
      </dsp:txXfrm>
    </dsp:sp>
    <dsp:sp modelId="{953C0CE8-FBF8-4611-A9AE-2B2936CD9C34}">
      <dsp:nvSpPr>
        <dsp:cNvPr id="0" name=""/>
        <dsp:cNvSpPr/>
      </dsp:nvSpPr>
      <dsp:spPr>
        <a:xfrm>
          <a:off x="1876067" y="2317712"/>
          <a:ext cx="400165" cy="91440"/>
        </a:xfrm>
        <a:custGeom>
          <a:avLst/>
          <a:gdLst/>
          <a:ahLst/>
          <a:cxnLst/>
          <a:rect l="0" t="0" r="0" b="0"/>
          <a:pathLst>
            <a:path>
              <a:moveTo>
                <a:pt x="0" y="45720"/>
              </a:moveTo>
              <a:lnTo>
                <a:pt x="400165" y="45720"/>
              </a:lnTo>
            </a:path>
          </a:pathLst>
        </a:custGeom>
        <a:noFill/>
        <a:ln w="9525" cap="flat" cmpd="sng" algn="ctr">
          <a:solidFill>
            <a:schemeClr val="accent1">
              <a:shade val="90000"/>
              <a:hueOff val="-236243"/>
              <a:satOff val="-59073"/>
              <a:lumOff val="376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5380" y="2361278"/>
        <a:ext cx="21538" cy="4307"/>
      </dsp:txXfrm>
    </dsp:sp>
    <dsp:sp modelId="{D35DD138-6F47-47E3-8D26-6D752F9C2209}">
      <dsp:nvSpPr>
        <dsp:cNvPr id="0" name=""/>
        <dsp:cNvSpPr/>
      </dsp:nvSpPr>
      <dsp:spPr>
        <a:xfrm>
          <a:off x="4975" y="1801565"/>
          <a:ext cx="1872891" cy="1123735"/>
        </a:xfrm>
        <a:prstGeom prst="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latin typeface="Montserrat"/>
            </a:rPr>
            <a:t>Inspection completed with no violations/ clear all violations</a:t>
          </a:r>
          <a:endParaRPr lang="en-US" sz="1300" kern="1200" dirty="0"/>
        </a:p>
      </dsp:txBody>
      <dsp:txXfrm>
        <a:off x="4975" y="1801565"/>
        <a:ext cx="1872891" cy="1123735"/>
      </dsp:txXfrm>
    </dsp:sp>
    <dsp:sp modelId="{CD4874D3-D297-42F7-851E-24E415C6FAAE}">
      <dsp:nvSpPr>
        <dsp:cNvPr id="0" name=""/>
        <dsp:cNvSpPr/>
      </dsp:nvSpPr>
      <dsp:spPr>
        <a:xfrm>
          <a:off x="4179724" y="2317712"/>
          <a:ext cx="400165" cy="91440"/>
        </a:xfrm>
        <a:custGeom>
          <a:avLst/>
          <a:gdLst/>
          <a:ahLst/>
          <a:cxnLst/>
          <a:rect l="0" t="0" r="0" b="0"/>
          <a:pathLst>
            <a:path>
              <a:moveTo>
                <a:pt x="0" y="45720"/>
              </a:moveTo>
              <a:lnTo>
                <a:pt x="400165" y="45720"/>
              </a:lnTo>
            </a:path>
          </a:pathLst>
        </a:custGeom>
        <a:noFill/>
        <a:ln w="9525" cap="flat" cmpd="sng" algn="ctr">
          <a:solidFill>
            <a:schemeClr val="accent1">
              <a:shade val="90000"/>
              <a:hueOff val="-314991"/>
              <a:satOff val="-78764"/>
              <a:lumOff val="501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9037" y="2361278"/>
        <a:ext cx="21538" cy="4307"/>
      </dsp:txXfrm>
    </dsp:sp>
    <dsp:sp modelId="{628DA288-4782-4752-A557-1236D1D08AE7}">
      <dsp:nvSpPr>
        <dsp:cNvPr id="0" name=""/>
        <dsp:cNvSpPr/>
      </dsp:nvSpPr>
      <dsp:spPr>
        <a:xfrm>
          <a:off x="2308632" y="1801565"/>
          <a:ext cx="1872891" cy="1123735"/>
        </a:xfrm>
        <a:prstGeom prst="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latin typeface="Montserrat"/>
            </a:rPr>
            <a:t>Clearance completed via Accela workflow update</a:t>
          </a:r>
          <a:endParaRPr lang="en-US" sz="1300" kern="1200" dirty="0"/>
        </a:p>
      </dsp:txBody>
      <dsp:txXfrm>
        <a:off x="2308632" y="1801565"/>
        <a:ext cx="1872891" cy="1123735"/>
      </dsp:txXfrm>
    </dsp:sp>
    <dsp:sp modelId="{7FCDC077-BC1B-498D-8D15-3F88D8194F5A}">
      <dsp:nvSpPr>
        <dsp:cNvPr id="0" name=""/>
        <dsp:cNvSpPr/>
      </dsp:nvSpPr>
      <dsp:spPr>
        <a:xfrm>
          <a:off x="4612289" y="1801565"/>
          <a:ext cx="1872891" cy="1123735"/>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Montserrat"/>
            </a:rPr>
            <a:t>Process complete</a:t>
          </a:r>
        </a:p>
      </dsp:txBody>
      <dsp:txXfrm>
        <a:off x="4612289" y="1801565"/>
        <a:ext cx="1872891" cy="11237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ac60a4f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ac60a4f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11ca29b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11ca29b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99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11ca29b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11ca29b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91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4427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district business liaisons are here to assist you at any time you have any questions about doing business in Detroit.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2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district business liaisons are here to assist you at any time you have any questions about doing business in Detroit.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697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934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119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11ca29b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11ca29b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07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e71ba48fe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e71ba48f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7151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ac60a4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ac60a4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767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e71ba48fe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e71ba48f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073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e71ba48fe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e71ba48f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261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e71ba48fe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e71ba48f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302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e71ba48fe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e71ba48f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980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11ca29b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11ca29b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9FD5B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0" y="2411009"/>
            <a:ext cx="8520600" cy="913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3361334"/>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a:off x="0" y="4144275"/>
            <a:ext cx="9144000" cy="999300"/>
          </a:xfrm>
          <a:prstGeom prst="rect">
            <a:avLst/>
          </a:prstGeom>
          <a:solidFill>
            <a:srgbClr val="9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2">
            <a:alphaModFix/>
          </a:blip>
          <a:stretch>
            <a:fillRect/>
          </a:stretch>
        </p:blipFill>
        <p:spPr>
          <a:xfrm>
            <a:off x="3279283" y="736080"/>
            <a:ext cx="1197625" cy="1370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0" y="1584199"/>
            <a:ext cx="7645400" cy="3066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2703283-9297-425C-B136-D0D81113970C}"/>
              </a:ext>
            </a:extLst>
          </p:cNvPr>
          <p:cNvSpPr>
            <a:spLocks noGrp="1"/>
          </p:cNvSpPr>
          <p:nvPr>
            <p:ph type="title"/>
          </p:nvPr>
        </p:nvSpPr>
        <p:spPr>
          <a:xfrm>
            <a:off x="1617146" y="579860"/>
            <a:ext cx="6988375" cy="459674"/>
          </a:xfrm>
        </p:spPr>
        <p:txBody>
          <a:bodyPr/>
          <a:lstStyle/>
          <a:p>
            <a:r>
              <a:rPr lang="en-US" dirty="0"/>
              <a:t>Click to edit Master title style</a:t>
            </a:r>
          </a:p>
        </p:txBody>
      </p:sp>
    </p:spTree>
    <p:extLst>
      <p:ext uri="{BB962C8B-B14F-4D97-AF65-F5344CB8AC3E}">
        <p14:creationId xmlns:p14="http://schemas.microsoft.com/office/powerpoint/2010/main" val="97991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2Column">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616527" y="579860"/>
            <a:ext cx="6988375" cy="459674"/>
          </a:xfrm>
        </p:spPr>
        <p:txBody>
          <a:bodyPr/>
          <a:lstStyle/>
          <a:p>
            <a:r>
              <a:rPr lang="en-US" dirty="0"/>
              <a:t>CLICK TO EDIT MASTER TITLE STYLE</a:t>
            </a:r>
          </a:p>
        </p:txBody>
      </p:sp>
      <p:sp>
        <p:nvSpPr>
          <p:cNvPr id="3" name="Text Placeholder 2"/>
          <p:cNvSpPr>
            <a:spLocks noGrp="1"/>
          </p:cNvSpPr>
          <p:nvPr>
            <p:ph type="body" sz="quarter" idx="10"/>
          </p:nvPr>
        </p:nvSpPr>
        <p:spPr>
          <a:xfrm>
            <a:off x="960121" y="1584198"/>
            <a:ext cx="3575701" cy="32277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1"/>
          </p:nvPr>
        </p:nvSpPr>
        <p:spPr>
          <a:xfrm>
            <a:off x="5029201" y="1584198"/>
            <a:ext cx="3575701" cy="32277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97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0765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lang="en-US"/>
            </a:lvl1pPr>
          </a:lstStyle>
          <a:p>
            <a:endParaRPr lang="en-US" dirty="0"/>
          </a:p>
        </p:txBody>
      </p:sp>
    </p:spTree>
    <p:extLst>
      <p:ext uri="{BB962C8B-B14F-4D97-AF65-F5344CB8AC3E}">
        <p14:creationId xmlns:p14="http://schemas.microsoft.com/office/powerpoint/2010/main" val="223696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Holder 2"/>
          <p:cNvSpPr>
            <a:spLocks noGrp="1"/>
          </p:cNvSpPr>
          <p:nvPr>
            <p:ph type="title"/>
          </p:nvPr>
        </p:nvSpPr>
        <p:spPr>
          <a:xfrm>
            <a:off x="1616507" y="548640"/>
            <a:ext cx="7315200" cy="475488"/>
          </a:xfrm>
          <a:prstGeom prst="rect">
            <a:avLst/>
          </a:prstGeom>
        </p:spPr>
        <p:txBody>
          <a:bodyPr lIns="0" tIns="0" rIns="0" bIns="0" anchor="ctr">
            <a:normAutofit/>
          </a:bodyPr>
          <a:lstStyle>
            <a:lvl1pPr>
              <a:defRPr sz="2800" b="0" i="0">
                <a:solidFill>
                  <a:schemeClr val="bg1"/>
                </a:solidFill>
                <a:latin typeface="Montserrat" panose="02000505000000020004" pitchFamily="2" charset="0"/>
                <a:cs typeface="Montserrat" panose="02000505000000020004" pitchFamily="2" charset="0"/>
              </a:defRPr>
            </a:lvl1pPr>
          </a:lstStyle>
          <a:p>
            <a:endParaRPr lang="en-US" dirty="0"/>
          </a:p>
        </p:txBody>
      </p:sp>
    </p:spTree>
    <p:extLst>
      <p:ext uri="{BB962C8B-B14F-4D97-AF65-F5344CB8AC3E}">
        <p14:creationId xmlns:p14="http://schemas.microsoft.com/office/powerpoint/2010/main" val="144061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9FD5B3"/>
        </a:solid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9" name="Google Shape;18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90" name="Google Shape;190;p37"/>
          <p:cNvSpPr/>
          <p:nvPr/>
        </p:nvSpPr>
        <p:spPr>
          <a:xfrm>
            <a:off x="0" y="4144275"/>
            <a:ext cx="9144000" cy="999300"/>
          </a:xfrm>
          <a:prstGeom prst="rect">
            <a:avLst/>
          </a:prstGeom>
          <a:solidFill>
            <a:srgbClr val="9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SzPts val="1600"/>
              <a:buFont typeface="Open Sans"/>
              <a:buChar char="●"/>
              <a:defRPr sz="1600">
                <a:latin typeface="Open Sans"/>
                <a:ea typeface="Open Sans"/>
                <a:cs typeface="Open Sans"/>
                <a:sym typeface="Open Sans"/>
              </a:defRPr>
            </a:lvl1pPr>
            <a:lvl2pPr marL="914378" lvl="1" indent="-317492" rtl="0">
              <a:spcBef>
                <a:spcPts val="1600"/>
              </a:spcBef>
              <a:spcAft>
                <a:spcPts val="0"/>
              </a:spcAft>
              <a:buSzPts val="1400"/>
              <a:buFont typeface="Open Sans"/>
              <a:buChar char="○"/>
              <a:defRPr>
                <a:latin typeface="Open Sans"/>
                <a:ea typeface="Open Sans"/>
                <a:cs typeface="Open Sans"/>
                <a:sym typeface="Open Sans"/>
              </a:defRPr>
            </a:lvl2pPr>
            <a:lvl3pPr marL="1371566" lvl="2" indent="-317492" rtl="0">
              <a:spcBef>
                <a:spcPts val="1600"/>
              </a:spcBef>
              <a:spcAft>
                <a:spcPts val="0"/>
              </a:spcAft>
              <a:buSzPts val="1400"/>
              <a:buFont typeface="Open Sans"/>
              <a:buChar char="■"/>
              <a:defRPr>
                <a:latin typeface="Open Sans"/>
                <a:ea typeface="Open Sans"/>
                <a:cs typeface="Open Sans"/>
                <a:sym typeface="Open Sans"/>
              </a:defRPr>
            </a:lvl3pPr>
            <a:lvl4pPr marL="1828754" lvl="3" indent="-317492" rtl="0">
              <a:spcBef>
                <a:spcPts val="1600"/>
              </a:spcBef>
              <a:spcAft>
                <a:spcPts val="0"/>
              </a:spcAft>
              <a:buSzPts val="1400"/>
              <a:buFont typeface="Open Sans"/>
              <a:buChar char="●"/>
              <a:defRPr>
                <a:latin typeface="Open Sans"/>
                <a:ea typeface="Open Sans"/>
                <a:cs typeface="Open Sans"/>
                <a:sym typeface="Open Sans"/>
              </a:defRPr>
            </a:lvl4pPr>
            <a:lvl5pPr marL="2285943" lvl="4" indent="-317492" rtl="0">
              <a:spcBef>
                <a:spcPts val="1600"/>
              </a:spcBef>
              <a:spcAft>
                <a:spcPts val="0"/>
              </a:spcAft>
              <a:buSzPts val="1400"/>
              <a:buFont typeface="Open Sans"/>
              <a:buChar char="○"/>
              <a:defRPr>
                <a:latin typeface="Open Sans"/>
                <a:ea typeface="Open Sans"/>
                <a:cs typeface="Open Sans"/>
                <a:sym typeface="Open Sans"/>
              </a:defRPr>
            </a:lvl5pPr>
            <a:lvl6pPr marL="2743132" lvl="5" indent="-317492" rtl="0">
              <a:spcBef>
                <a:spcPts val="1600"/>
              </a:spcBef>
              <a:spcAft>
                <a:spcPts val="0"/>
              </a:spcAft>
              <a:buSzPts val="1400"/>
              <a:buFont typeface="Open Sans"/>
              <a:buChar char="■"/>
              <a:defRPr>
                <a:latin typeface="Open Sans"/>
                <a:ea typeface="Open Sans"/>
                <a:cs typeface="Open Sans"/>
                <a:sym typeface="Open Sans"/>
              </a:defRPr>
            </a:lvl6pPr>
            <a:lvl7pPr marL="3200320" lvl="6" indent="-317492" rtl="0">
              <a:spcBef>
                <a:spcPts val="1600"/>
              </a:spcBef>
              <a:spcAft>
                <a:spcPts val="0"/>
              </a:spcAft>
              <a:buSzPts val="1400"/>
              <a:buFont typeface="Open Sans"/>
              <a:buChar char="●"/>
              <a:defRPr>
                <a:latin typeface="Open Sans"/>
                <a:ea typeface="Open Sans"/>
                <a:cs typeface="Open Sans"/>
                <a:sym typeface="Open Sans"/>
              </a:defRPr>
            </a:lvl7pPr>
            <a:lvl8pPr marL="3657509" lvl="7" indent="-317492" rtl="0">
              <a:spcBef>
                <a:spcPts val="1600"/>
              </a:spcBef>
              <a:spcAft>
                <a:spcPts val="0"/>
              </a:spcAft>
              <a:buSzPts val="1400"/>
              <a:buFont typeface="Open Sans"/>
              <a:buChar char="○"/>
              <a:defRPr>
                <a:latin typeface="Open Sans"/>
                <a:ea typeface="Open Sans"/>
                <a:cs typeface="Open Sans"/>
                <a:sym typeface="Open Sans"/>
              </a:defRPr>
            </a:lvl8pPr>
            <a:lvl9pPr marL="4114697" lvl="8" indent="-317492" rtl="0">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
        <p:nvSpPr>
          <p:cNvPr id="201" name="Google Shape;20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02" name="Google Shape;202;p39"/>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17492" rtl="0">
              <a:spcBef>
                <a:spcPts val="1600"/>
              </a:spcBef>
              <a:spcAft>
                <a:spcPts val="0"/>
              </a:spcAft>
              <a:buSzPts val="1400"/>
              <a:buChar char="○"/>
              <a:defRPr/>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06" name="Google Shape;206;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07" name="Google Shape;20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08" name="Google Shape;208;p40"/>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12" name="Google Shape;212;p41"/>
          <p:cNvCxnSpPr/>
          <p:nvPr/>
        </p:nvCxnSpPr>
        <p:spPr>
          <a:xfrm>
            <a:off x="362925" y="1015050"/>
            <a:ext cx="8476500" cy="0"/>
          </a:xfrm>
          <a:prstGeom prst="straightConnector1">
            <a:avLst/>
          </a:prstGeom>
          <a:noFill/>
          <a:ln w="38100" cap="flat" cmpd="sng">
            <a:solidFill>
              <a:srgbClr val="FEB70D"/>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3"/>
        <p:cNvGrpSpPr/>
        <p:nvPr/>
      </p:nvGrpSpPr>
      <p:grpSpPr>
        <a:xfrm>
          <a:off x="0" y="0"/>
          <a:ext cx="0" cy="0"/>
          <a:chOff x="0" y="0"/>
          <a:chExt cx="0" cy="0"/>
        </a:xfrm>
      </p:grpSpPr>
      <p:sp>
        <p:nvSpPr>
          <p:cNvPr id="214" name="Google Shape;21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15" name="Google Shape;215;p42"/>
          <p:cNvSpPr txBox="1">
            <a:spLocks noGrp="1"/>
          </p:cNvSpPr>
          <p:nvPr>
            <p:ph type="title"/>
          </p:nvPr>
        </p:nvSpPr>
        <p:spPr>
          <a:xfrm>
            <a:off x="311700" y="445025"/>
            <a:ext cx="424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6" name="Google Shape;216;p42"/>
          <p:cNvCxnSpPr/>
          <p:nvPr/>
        </p:nvCxnSpPr>
        <p:spPr>
          <a:xfrm>
            <a:off x="362925" y="1015050"/>
            <a:ext cx="4217100" cy="0"/>
          </a:xfrm>
          <a:prstGeom prst="straightConnector1">
            <a:avLst/>
          </a:prstGeom>
          <a:noFill/>
          <a:ln w="38100" cap="flat" cmpd="sng">
            <a:solidFill>
              <a:srgbClr val="FEB70D"/>
            </a:solidFill>
            <a:prstDash val="solid"/>
            <a:round/>
            <a:headEnd type="none" w="med" len="med"/>
            <a:tailEnd type="none" w="med" len="med"/>
          </a:ln>
        </p:spPr>
      </p:cxnSp>
      <p:sp>
        <p:nvSpPr>
          <p:cNvPr id="217" name="Google Shape;217;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17492" rtl="0">
              <a:spcBef>
                <a:spcPts val="1600"/>
              </a:spcBef>
              <a:spcAft>
                <a:spcPts val="0"/>
              </a:spcAft>
              <a:buSzPts val="1400"/>
              <a:buChar char="○"/>
              <a:defRPr/>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Blank)">
  <p:cSld name="SECTION_HEADER_1">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9525" y="55757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8" name="Google Shape;28;p4"/>
          <p:cNvCxnSpPr/>
          <p:nvPr/>
        </p:nvCxnSpPr>
        <p:spPr>
          <a:xfrm>
            <a:off x="320275" y="1399371"/>
            <a:ext cx="8519100" cy="0"/>
          </a:xfrm>
          <a:prstGeom prst="straightConnector1">
            <a:avLst/>
          </a:prstGeom>
          <a:noFill/>
          <a:ln w="38100" cap="flat" cmpd="sng">
            <a:solidFill>
              <a:srgbClr val="FEB70D"/>
            </a:solidFill>
            <a:prstDash val="solid"/>
            <a:round/>
            <a:headEnd type="none" w="med" len="med"/>
            <a:tailEnd type="none" w="med" len="med"/>
          </a:ln>
        </p:spPr>
      </p:cxnSp>
      <p:sp>
        <p:nvSpPr>
          <p:cNvPr id="29" name="Google Shape;29;p4"/>
          <p:cNvSpPr txBox="1">
            <a:spLocks noGrp="1"/>
          </p:cNvSpPr>
          <p:nvPr>
            <p:ph type="subTitle" idx="1"/>
          </p:nvPr>
        </p:nvSpPr>
        <p:spPr>
          <a:xfrm>
            <a:off x="311700" y="1599661"/>
            <a:ext cx="8520600" cy="20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1"/>
        <p:cNvGrpSpPr/>
        <p:nvPr/>
      </p:nvGrpSpPr>
      <p:grpSpPr>
        <a:xfrm>
          <a:off x="0" y="0"/>
          <a:ext cx="0" cy="0"/>
          <a:chOff x="0" y="0"/>
          <a:chExt cx="0" cy="0"/>
        </a:xfrm>
      </p:grpSpPr>
      <p:sp>
        <p:nvSpPr>
          <p:cNvPr id="222" name="Google Shape;222;p44"/>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4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4" name="Google Shape;224;p4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5" name="Google Shape;225;p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89" lvl="0" indent="-342892" rtl="0">
              <a:spcBef>
                <a:spcPts val="0"/>
              </a:spcBef>
              <a:spcAft>
                <a:spcPts val="0"/>
              </a:spcAft>
              <a:buClr>
                <a:schemeClr val="dk1"/>
              </a:buClr>
              <a:buSzPts val="1800"/>
              <a:buChar char="●"/>
              <a:defRPr>
                <a:solidFill>
                  <a:schemeClr val="dk1"/>
                </a:solidFill>
              </a:defRPr>
            </a:lvl1pPr>
            <a:lvl2pPr marL="914378" lvl="1" indent="-317492" rtl="0">
              <a:spcBef>
                <a:spcPts val="1600"/>
              </a:spcBef>
              <a:spcAft>
                <a:spcPts val="0"/>
              </a:spcAft>
              <a:buClr>
                <a:schemeClr val="dk1"/>
              </a:buClr>
              <a:buSzPts val="1400"/>
              <a:buChar char="○"/>
              <a:defRPr>
                <a:solidFill>
                  <a:schemeClr val="dk1"/>
                </a:solidFill>
              </a:defRPr>
            </a:lvl2pPr>
            <a:lvl3pPr marL="1371566" lvl="2" indent="-317492" rtl="0">
              <a:spcBef>
                <a:spcPts val="1600"/>
              </a:spcBef>
              <a:spcAft>
                <a:spcPts val="0"/>
              </a:spcAft>
              <a:buClr>
                <a:schemeClr val="dk1"/>
              </a:buClr>
              <a:buSzPts val="1400"/>
              <a:buChar char="■"/>
              <a:defRPr>
                <a:solidFill>
                  <a:schemeClr val="dk1"/>
                </a:solidFill>
              </a:defRPr>
            </a:lvl3pPr>
            <a:lvl4pPr marL="1828754" lvl="3" indent="-317492" rtl="0">
              <a:spcBef>
                <a:spcPts val="1600"/>
              </a:spcBef>
              <a:spcAft>
                <a:spcPts val="0"/>
              </a:spcAft>
              <a:buClr>
                <a:schemeClr val="dk1"/>
              </a:buClr>
              <a:buSzPts val="1400"/>
              <a:buChar char="●"/>
              <a:defRPr>
                <a:solidFill>
                  <a:schemeClr val="dk1"/>
                </a:solidFill>
              </a:defRPr>
            </a:lvl4pPr>
            <a:lvl5pPr marL="2285943" lvl="4" indent="-317492" rtl="0">
              <a:spcBef>
                <a:spcPts val="1600"/>
              </a:spcBef>
              <a:spcAft>
                <a:spcPts val="0"/>
              </a:spcAft>
              <a:buClr>
                <a:schemeClr val="dk1"/>
              </a:buClr>
              <a:buSzPts val="1400"/>
              <a:buChar char="○"/>
              <a:defRPr>
                <a:solidFill>
                  <a:schemeClr val="dk1"/>
                </a:solidFill>
              </a:defRPr>
            </a:lvl5pPr>
            <a:lvl6pPr marL="2743132" lvl="5" indent="-317492" rtl="0">
              <a:spcBef>
                <a:spcPts val="1600"/>
              </a:spcBef>
              <a:spcAft>
                <a:spcPts val="0"/>
              </a:spcAft>
              <a:buClr>
                <a:schemeClr val="dk1"/>
              </a:buClr>
              <a:buSzPts val="1400"/>
              <a:buChar char="■"/>
              <a:defRPr>
                <a:solidFill>
                  <a:schemeClr val="dk1"/>
                </a:solidFill>
              </a:defRPr>
            </a:lvl6pPr>
            <a:lvl7pPr marL="3200320" lvl="6" indent="-317492" rtl="0">
              <a:spcBef>
                <a:spcPts val="1600"/>
              </a:spcBef>
              <a:spcAft>
                <a:spcPts val="0"/>
              </a:spcAft>
              <a:buClr>
                <a:schemeClr val="dk1"/>
              </a:buClr>
              <a:buSzPts val="1400"/>
              <a:buChar char="●"/>
              <a:defRPr>
                <a:solidFill>
                  <a:schemeClr val="dk1"/>
                </a:solidFill>
              </a:defRPr>
            </a:lvl7pPr>
            <a:lvl8pPr marL="3657509" lvl="7" indent="-317492" rtl="0">
              <a:spcBef>
                <a:spcPts val="1600"/>
              </a:spcBef>
              <a:spcAft>
                <a:spcPts val="0"/>
              </a:spcAft>
              <a:buClr>
                <a:schemeClr val="dk1"/>
              </a:buClr>
              <a:buSzPts val="1400"/>
              <a:buChar char="○"/>
              <a:defRPr>
                <a:solidFill>
                  <a:schemeClr val="dk1"/>
                </a:solidFill>
              </a:defRPr>
            </a:lvl8pPr>
            <a:lvl9pPr marL="4114697" lvl="8" indent="-317492" rtl="0">
              <a:spcBef>
                <a:spcPts val="1600"/>
              </a:spcBef>
              <a:spcAft>
                <a:spcPts val="1600"/>
              </a:spcAft>
              <a:buClr>
                <a:schemeClr val="dk1"/>
              </a:buClr>
              <a:buSzPts val="1400"/>
              <a:buChar char="■"/>
              <a:defRPr>
                <a:solidFill>
                  <a:schemeClr val="dk1"/>
                </a:solidFill>
              </a:defRPr>
            </a:lvl9pPr>
          </a:lstStyle>
          <a:p>
            <a:endParaRPr/>
          </a:p>
        </p:txBody>
      </p:sp>
      <p:sp>
        <p:nvSpPr>
          <p:cNvPr id="226" name="Google Shape;226;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7"/>
        <p:cNvGrpSpPr/>
        <p:nvPr/>
      </p:nvGrpSpPr>
      <p:grpSpPr>
        <a:xfrm>
          <a:off x="0" y="0"/>
          <a:ext cx="0" cy="0"/>
          <a:chOff x="0" y="0"/>
          <a:chExt cx="0" cy="0"/>
        </a:xfrm>
      </p:grpSpPr>
      <p:sp>
        <p:nvSpPr>
          <p:cNvPr id="228" name="Google Shape;228;p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SzPts val="1800"/>
              <a:buNone/>
              <a:defRPr/>
            </a:lvl1pPr>
          </a:lstStyle>
          <a:p>
            <a:endParaRPr/>
          </a:p>
        </p:txBody>
      </p:sp>
      <p:sp>
        <p:nvSpPr>
          <p:cNvPr id="229" name="Google Shape;22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0"/>
        <p:cNvGrpSpPr/>
        <p:nvPr/>
      </p:nvGrpSpPr>
      <p:grpSpPr>
        <a:xfrm>
          <a:off x="0" y="0"/>
          <a:ext cx="0" cy="0"/>
          <a:chOff x="0" y="0"/>
          <a:chExt cx="0" cy="0"/>
        </a:xfrm>
      </p:grpSpPr>
      <p:sp>
        <p:nvSpPr>
          <p:cNvPr id="231" name="Google Shape;231;p4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2" name="Google Shape;232;p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2" algn="ctr" rtl="0">
              <a:spcBef>
                <a:spcPts val="0"/>
              </a:spcBef>
              <a:spcAft>
                <a:spcPts val="0"/>
              </a:spcAft>
              <a:buSzPts val="1800"/>
              <a:buChar char="●"/>
              <a:defRPr/>
            </a:lvl1pPr>
            <a:lvl2pPr marL="914378" lvl="1" indent="-317492" algn="ctr" rtl="0">
              <a:spcBef>
                <a:spcPts val="1600"/>
              </a:spcBef>
              <a:spcAft>
                <a:spcPts val="0"/>
              </a:spcAft>
              <a:buSzPts val="1400"/>
              <a:buChar char="○"/>
              <a:defRPr/>
            </a:lvl2pPr>
            <a:lvl3pPr marL="1371566" lvl="2" indent="-317492" algn="ctr" rtl="0">
              <a:spcBef>
                <a:spcPts val="1600"/>
              </a:spcBef>
              <a:spcAft>
                <a:spcPts val="0"/>
              </a:spcAft>
              <a:buSzPts val="1400"/>
              <a:buChar char="■"/>
              <a:defRPr/>
            </a:lvl3pPr>
            <a:lvl4pPr marL="1828754" lvl="3" indent="-317492" algn="ctr" rtl="0">
              <a:spcBef>
                <a:spcPts val="1600"/>
              </a:spcBef>
              <a:spcAft>
                <a:spcPts val="0"/>
              </a:spcAft>
              <a:buSzPts val="1400"/>
              <a:buChar char="●"/>
              <a:defRPr/>
            </a:lvl4pPr>
            <a:lvl5pPr marL="2285943" lvl="4" indent="-317492" algn="ctr" rtl="0">
              <a:spcBef>
                <a:spcPts val="1600"/>
              </a:spcBef>
              <a:spcAft>
                <a:spcPts val="0"/>
              </a:spcAft>
              <a:buSzPts val="1400"/>
              <a:buChar char="○"/>
              <a:defRPr/>
            </a:lvl5pPr>
            <a:lvl6pPr marL="2743132" lvl="5" indent="-317492" algn="ctr" rtl="0">
              <a:spcBef>
                <a:spcPts val="1600"/>
              </a:spcBef>
              <a:spcAft>
                <a:spcPts val="0"/>
              </a:spcAft>
              <a:buSzPts val="1400"/>
              <a:buChar char="■"/>
              <a:defRPr/>
            </a:lvl6pPr>
            <a:lvl7pPr marL="3200320" lvl="6" indent="-317492" algn="ctr" rtl="0">
              <a:spcBef>
                <a:spcPts val="1600"/>
              </a:spcBef>
              <a:spcAft>
                <a:spcPts val="0"/>
              </a:spcAft>
              <a:buSzPts val="1400"/>
              <a:buChar char="●"/>
              <a:defRPr/>
            </a:lvl7pPr>
            <a:lvl8pPr marL="3657509" lvl="7" indent="-317492" algn="ctr" rtl="0">
              <a:spcBef>
                <a:spcPts val="1600"/>
              </a:spcBef>
              <a:spcAft>
                <a:spcPts val="0"/>
              </a:spcAft>
              <a:buSzPts val="1400"/>
              <a:buChar char="○"/>
              <a:defRPr/>
            </a:lvl8pPr>
            <a:lvl9pPr marL="4114697" lvl="8" indent="-317492" algn="ctr" rtl="0">
              <a:spcBef>
                <a:spcPts val="1600"/>
              </a:spcBef>
              <a:spcAft>
                <a:spcPts val="1600"/>
              </a:spcAft>
              <a:buSzPts val="1400"/>
              <a:buChar char="■"/>
              <a:defRPr/>
            </a:lvl9pPr>
          </a:lstStyle>
          <a:p>
            <a:endParaRPr/>
          </a:p>
        </p:txBody>
      </p:sp>
      <p:sp>
        <p:nvSpPr>
          <p:cNvPr id="233" name="Google Shape;23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sp>
        <p:nvSpPr>
          <p:cNvPr id="235" name="Google Shape;23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dirty="0"/>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cxnSp>
        <p:nvCxnSpPr>
          <p:cNvPr id="34" name="Google Shape;34;p5"/>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11700" y="299100"/>
            <a:ext cx="37266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8" name="Google Shape;48;p8"/>
          <p:cNvCxnSpPr/>
          <p:nvPr/>
        </p:nvCxnSpPr>
        <p:spPr>
          <a:xfrm>
            <a:off x="320275" y="1015050"/>
            <a:ext cx="3769500" cy="0"/>
          </a:xfrm>
          <a:prstGeom prst="straightConnector1">
            <a:avLst/>
          </a:prstGeom>
          <a:noFill/>
          <a:ln w="38100" cap="flat" cmpd="sng">
            <a:solidFill>
              <a:srgbClr val="FEB70D"/>
            </a:solidFill>
            <a:prstDash val="solid"/>
            <a:round/>
            <a:headEnd type="none" w="med" len="med"/>
            <a:tailEnd type="none" w="med" len="med"/>
          </a:ln>
        </p:spPr>
      </p:cxnSp>
      <p:sp>
        <p:nvSpPr>
          <p:cNvPr id="49" name="Google Shape;49;p8"/>
          <p:cNvSpPr txBox="1">
            <a:spLocks noGrp="1"/>
          </p:cNvSpPr>
          <p:nvPr>
            <p:ph type="body" idx="1"/>
          </p:nvPr>
        </p:nvSpPr>
        <p:spPr>
          <a:xfrm>
            <a:off x="311700" y="1152475"/>
            <a:ext cx="3778200" cy="34164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9"/>
          <p:cNvSpPr/>
          <p:nvPr/>
        </p:nvSpPr>
        <p:spPr>
          <a:xfrm>
            <a:off x="-6625" y="-6625"/>
            <a:ext cx="9150600" cy="4782600"/>
          </a:xfrm>
          <a:prstGeom prst="rect">
            <a:avLst/>
          </a:prstGeom>
          <a:solidFill>
            <a:srgbClr val="004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4800"/>
              <a:buNone/>
              <a:defRPr sz="48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 name="Google Shape;5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25"/>
            <a:ext cx="4572000" cy="5143500"/>
          </a:xfrm>
          <a:prstGeom prst="rect">
            <a:avLst/>
          </a:prstGeom>
          <a:solidFill>
            <a:srgbClr val="004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1"/>
              </a:buClr>
              <a:buSzPts val="1200"/>
              <a:buChar char="●"/>
              <a:defRPr>
                <a:solidFill>
                  <a:schemeClr val="dk1"/>
                </a:solidFill>
              </a:defRPr>
            </a:lvl1pPr>
            <a:lvl2pPr marL="914400" lvl="1" indent="-304800">
              <a:spcBef>
                <a:spcPts val="1600"/>
              </a:spcBef>
              <a:spcAft>
                <a:spcPts val="0"/>
              </a:spcAft>
              <a:buClr>
                <a:schemeClr val="dk1"/>
              </a:buClr>
              <a:buSzPts val="1200"/>
              <a:buChar char="○"/>
              <a:defRPr>
                <a:solidFill>
                  <a:schemeClr val="dk1"/>
                </a:solidFill>
              </a:defRPr>
            </a:lvl2pPr>
            <a:lvl3pPr marL="1371600" lvl="2" indent="-304800">
              <a:spcBef>
                <a:spcPts val="1600"/>
              </a:spcBef>
              <a:spcAft>
                <a:spcPts val="0"/>
              </a:spcAft>
              <a:buClr>
                <a:schemeClr val="dk1"/>
              </a:buClr>
              <a:buSzPts val="1200"/>
              <a:buChar char="■"/>
              <a:defRPr>
                <a:solidFill>
                  <a:schemeClr val="dk1"/>
                </a:solidFill>
              </a:defRPr>
            </a:lvl3pPr>
            <a:lvl4pPr marL="1828800" lvl="3" indent="-304800">
              <a:spcBef>
                <a:spcPts val="1600"/>
              </a:spcBef>
              <a:spcAft>
                <a:spcPts val="0"/>
              </a:spcAft>
              <a:buClr>
                <a:schemeClr val="dk1"/>
              </a:buClr>
              <a:buSzPts val="1200"/>
              <a:buChar char="●"/>
              <a:defRPr>
                <a:solidFill>
                  <a:schemeClr val="dk1"/>
                </a:solidFill>
              </a:defRPr>
            </a:lvl4pPr>
            <a:lvl5pPr marL="2286000" lvl="4" indent="-304800">
              <a:spcBef>
                <a:spcPts val="1600"/>
              </a:spcBef>
              <a:spcAft>
                <a:spcPts val="0"/>
              </a:spcAft>
              <a:buClr>
                <a:schemeClr val="dk1"/>
              </a:buClr>
              <a:buSzPts val="1200"/>
              <a:buChar char="○"/>
              <a:defRPr>
                <a:solidFill>
                  <a:schemeClr val="dk1"/>
                </a:solidFill>
              </a:defRPr>
            </a:lvl5pPr>
            <a:lvl6pPr marL="2743200" lvl="5" indent="-304800">
              <a:spcBef>
                <a:spcPts val="1600"/>
              </a:spcBef>
              <a:spcAft>
                <a:spcPts val="0"/>
              </a:spcAft>
              <a:buClr>
                <a:schemeClr val="dk1"/>
              </a:buClr>
              <a:buSzPts val="1200"/>
              <a:buChar char="■"/>
              <a:defRPr>
                <a:solidFill>
                  <a:schemeClr val="dk1"/>
                </a:solidFill>
              </a:defRPr>
            </a:lvl6pPr>
            <a:lvl7pPr marL="3200400" lvl="6" indent="-304800">
              <a:spcBef>
                <a:spcPts val="1600"/>
              </a:spcBef>
              <a:spcAft>
                <a:spcPts val="0"/>
              </a:spcAft>
              <a:buClr>
                <a:schemeClr val="dk1"/>
              </a:buClr>
              <a:buSzPts val="1200"/>
              <a:buChar char="●"/>
              <a:defRPr>
                <a:solidFill>
                  <a:schemeClr val="dk1"/>
                </a:solidFill>
              </a:defRPr>
            </a:lvl7pPr>
            <a:lvl8pPr marL="3657600" lvl="7" indent="-304800">
              <a:spcBef>
                <a:spcPts val="1600"/>
              </a:spcBef>
              <a:spcAft>
                <a:spcPts val="0"/>
              </a:spcAft>
              <a:buClr>
                <a:schemeClr val="dk1"/>
              </a:buClr>
              <a:buSzPts val="1200"/>
              <a:buChar char="○"/>
              <a:defRPr>
                <a:solidFill>
                  <a:schemeClr val="dk1"/>
                </a:solidFill>
              </a:defRPr>
            </a:lvl8pPr>
            <a:lvl9pPr marL="4114800" lvl="8" indent="-304800">
              <a:spcBef>
                <a:spcPts val="1600"/>
              </a:spcBef>
              <a:spcAft>
                <a:spcPts val="1600"/>
              </a:spcAft>
              <a:buClr>
                <a:schemeClr val="dk1"/>
              </a:buClr>
              <a:buSzPts val="1200"/>
              <a:buChar char="■"/>
              <a:defRPr>
                <a:solidFill>
                  <a:schemeClr val="dk1"/>
                </a:solidFill>
              </a:defRPr>
            </a:lvl9pPr>
          </a:lstStyle>
          <a:p>
            <a:endParaRPr/>
          </a:p>
        </p:txBody>
      </p:sp>
      <p:sp>
        <p:nvSpPr>
          <p:cNvPr id="60" name="Google Shape;6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0"/>
          <p:cNvSpPr/>
          <p:nvPr/>
        </p:nvSpPr>
        <p:spPr>
          <a:xfrm>
            <a:off x="7900" y="47768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0"/>
          <p:cNvPicPr preferRelativeResize="0"/>
          <p:nvPr/>
        </p:nvPicPr>
        <p:blipFill>
          <a:blip r:embed="rId2">
            <a:alphaModFix/>
          </a:blip>
          <a:stretch>
            <a:fillRect/>
          </a:stretch>
        </p:blipFill>
        <p:spPr>
          <a:xfrm>
            <a:off x="4400025" y="4502655"/>
            <a:ext cx="343941"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dirty="0"/>
          </a:p>
        </p:txBody>
      </p:sp>
      <p:sp>
        <p:nvSpPr>
          <p:cNvPr id="65" name="Google Shape;6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160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
        <p:nvSpPr>
          <p:cNvPr id="69" name="Google Shape;6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Black"/>
              <a:buNone/>
              <a:defRPr sz="2800">
                <a:solidFill>
                  <a:schemeClr val="lt1"/>
                </a:solidFill>
                <a:latin typeface="Montserrat Black"/>
                <a:ea typeface="Montserrat Black"/>
                <a:cs typeface="Montserrat Black"/>
                <a:sym typeface="Montserrat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5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50000"/>
              </a:lnSpc>
              <a:spcBef>
                <a:spcPts val="1600"/>
              </a:spcBef>
              <a:spcAft>
                <a:spcPts val="160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7900" y="47768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95" r:id="rId2"/>
    <p:sldLayoutId id="2147483696" r:id="rId3"/>
    <p:sldLayoutId id="2147483654" r:id="rId4"/>
    <p:sldLayoutId id="2147483689" r:id="rId5"/>
    <p:sldLayoutId id="2147483688" r:id="rId6"/>
    <p:sldLayoutId id="2147483692" r:id="rId7"/>
    <p:sldLayoutId id="2147483687"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98457" y="579861"/>
            <a:ext cx="7745543" cy="4596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a:endParaRPr lang="en-US" sz="1350" dirty="0"/>
          </a:p>
        </p:txBody>
      </p:sp>
      <p:pic>
        <p:nvPicPr>
          <p:cNvPr id="8" name="Picture 7" descr="City-of-Detroit-Logo.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83252" y="137456"/>
            <a:ext cx="1488685" cy="1116514"/>
          </a:xfrm>
          <a:prstGeom prst="rect">
            <a:avLst/>
          </a:prstGeom>
        </p:spPr>
      </p:pic>
      <p:sp>
        <p:nvSpPr>
          <p:cNvPr id="10" name="Rectangle 9"/>
          <p:cNvSpPr/>
          <p:nvPr userDrawn="1"/>
        </p:nvSpPr>
        <p:spPr>
          <a:xfrm>
            <a:off x="0" y="4950931"/>
            <a:ext cx="9144000" cy="19256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675" b="1" dirty="0"/>
              <a:t>7/7//2022</a:t>
            </a:r>
          </a:p>
        </p:txBody>
      </p:sp>
      <p:sp>
        <p:nvSpPr>
          <p:cNvPr id="13" name="Title Placeholder 12"/>
          <p:cNvSpPr>
            <a:spLocks noGrp="1"/>
          </p:cNvSpPr>
          <p:nvPr>
            <p:ph type="title"/>
          </p:nvPr>
        </p:nvSpPr>
        <p:spPr>
          <a:xfrm>
            <a:off x="1625401" y="579860"/>
            <a:ext cx="6988375" cy="459674"/>
          </a:xfrm>
          <a:prstGeom prst="rect">
            <a:avLst/>
          </a:prstGeom>
        </p:spPr>
        <p:txBody>
          <a:bodyPr vert="horz" lIns="0" tIns="0" rIns="0" bIns="0" rtlCol="0" anchor="ctr">
            <a:noAutofit/>
          </a:bodyPr>
          <a:lstStyle/>
          <a:p>
            <a:r>
              <a:rPr lang="en-US" dirty="0"/>
              <a:t>CLICK TO EDIT MASTER TITLE STYLE</a:t>
            </a:r>
          </a:p>
        </p:txBody>
      </p:sp>
      <p:sp>
        <p:nvSpPr>
          <p:cNvPr id="2" name="Text Placeholder 1"/>
          <p:cNvSpPr>
            <a:spLocks noGrp="1"/>
          </p:cNvSpPr>
          <p:nvPr>
            <p:ph type="body" idx="1"/>
          </p:nvPr>
        </p:nvSpPr>
        <p:spPr>
          <a:xfrm>
            <a:off x="959002" y="1582616"/>
            <a:ext cx="7654774" cy="301200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5027395"/>
      </p:ext>
    </p:extLst>
  </p:cSld>
  <p:clrMap bg1="lt1" tx1="dk1" bg2="lt2" tx2="dk2" accent1="accent1" accent2="accent2" accent3="accent3" accent4="accent4" accent5="accent5" accent6="accent6" hlink="hlink" folHlink="folHlink"/>
  <p:sldLayoutIdLst>
    <p:sldLayoutId id="2147483699" r:id="rId1"/>
    <p:sldLayoutId id="2147483703" r:id="rId2"/>
    <p:sldLayoutId id="2147483717" r:id="rId3"/>
  </p:sldLayoutIdLst>
  <p:txStyles>
    <p:titleStyle>
      <a:lvl1pPr algn="l" defTabSz="342900" rtl="0" eaLnBrk="1" latinLnBrk="0" hangingPunct="1">
        <a:spcBef>
          <a:spcPct val="0"/>
        </a:spcBef>
        <a:buNone/>
        <a:defRPr sz="1650" b="1" kern="1200">
          <a:solidFill>
            <a:srgbClr val="FFFFFF"/>
          </a:solidFill>
          <a:latin typeface="+mj-lt"/>
          <a:ea typeface="+mj-ea"/>
          <a:cs typeface="Arial Black"/>
        </a:defRPr>
      </a:lvl1pPr>
    </p:titleStyle>
    <p:bodyStyle>
      <a:lvl1pPr marL="167879" indent="-167879" algn="l" defTabSz="342900" rtl="0" eaLnBrk="1" latinLnBrk="0" hangingPunct="1">
        <a:spcBef>
          <a:spcPts val="0"/>
        </a:spcBef>
        <a:spcAft>
          <a:spcPts val="450"/>
        </a:spcAft>
        <a:buFont typeface="Arial"/>
        <a:buChar char="•"/>
        <a:defRPr sz="1200" kern="1200">
          <a:solidFill>
            <a:schemeClr val="tx1"/>
          </a:solidFill>
          <a:latin typeface="+mn-lt"/>
          <a:ea typeface="+mn-ea"/>
          <a:cs typeface="+mn-cs"/>
        </a:defRPr>
      </a:lvl1pPr>
      <a:lvl2pPr marL="427435" indent="-213122" algn="l" defTabSz="342900" rtl="0" eaLnBrk="1" latinLnBrk="0" hangingPunct="1">
        <a:spcBef>
          <a:spcPts val="0"/>
        </a:spcBef>
        <a:spcAft>
          <a:spcPts val="450"/>
        </a:spcAft>
        <a:buFont typeface="Arial"/>
        <a:buChar char="–"/>
        <a:defRPr sz="1200" kern="1200">
          <a:solidFill>
            <a:schemeClr val="tx1"/>
          </a:solidFill>
          <a:latin typeface="+mn-lt"/>
          <a:ea typeface="+mn-ea"/>
          <a:cs typeface="+mn-cs"/>
        </a:defRPr>
      </a:lvl2pPr>
      <a:lvl3pPr marL="686991" indent="-214313" algn="l" defTabSz="342900" rtl="0" eaLnBrk="1" latinLnBrk="0" hangingPunct="1">
        <a:spcBef>
          <a:spcPts val="0"/>
        </a:spcBef>
        <a:spcAft>
          <a:spcPts val="450"/>
        </a:spcAft>
        <a:buFont typeface="Arial"/>
        <a:buChar char="•"/>
        <a:defRPr sz="1200" kern="1200">
          <a:solidFill>
            <a:schemeClr val="tx1"/>
          </a:solidFill>
          <a:latin typeface="+mn-lt"/>
          <a:ea typeface="+mn-ea"/>
          <a:cs typeface="+mn-cs"/>
        </a:defRPr>
      </a:lvl3pPr>
      <a:lvl4pPr marL="946547" indent="-220266" algn="l" defTabSz="342900" rtl="0" eaLnBrk="1" latinLnBrk="0" hangingPunct="1">
        <a:spcBef>
          <a:spcPts val="0"/>
        </a:spcBef>
        <a:spcAft>
          <a:spcPts val="450"/>
        </a:spcAft>
        <a:buFont typeface="Arial"/>
        <a:buChar char="–"/>
        <a:defRPr sz="1200" kern="1200">
          <a:solidFill>
            <a:schemeClr val="tx1"/>
          </a:solidFill>
          <a:latin typeface="+mn-lt"/>
          <a:ea typeface="+mn-ea"/>
          <a:cs typeface="+mn-cs"/>
        </a:defRPr>
      </a:lvl4pPr>
      <a:lvl5pPr marL="1198960" indent="-214313" algn="l" defTabSz="342900" rtl="0" eaLnBrk="1" latinLnBrk="0" hangingPunct="1">
        <a:spcBef>
          <a:spcPts val="0"/>
        </a:spcBef>
        <a:spcAft>
          <a:spcPts val="450"/>
        </a:spcAft>
        <a:buFont typeface="Arial"/>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2AC772-CC72-4956-81F4-AFD01109D298}"/>
              </a:ext>
            </a:extLst>
          </p:cNvPr>
          <p:cNvSpPr/>
          <p:nvPr/>
        </p:nvSpPr>
        <p:spPr>
          <a:xfrm>
            <a:off x="0" y="4950932"/>
            <a:ext cx="9144000" cy="19256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buClrTx/>
              <a:buFontTx/>
              <a:buNone/>
            </a:pPr>
            <a:endParaRPr lang="en-US" sz="1350" kern="1200" dirty="0">
              <a:solidFill>
                <a:prstClr val="white"/>
              </a:solidFill>
            </a:endParaRPr>
          </a:p>
        </p:txBody>
      </p:sp>
      <p:sp>
        <p:nvSpPr>
          <p:cNvPr id="8" name="Rectangle 7">
            <a:extLst>
              <a:ext uri="{FF2B5EF4-FFF2-40B4-BE49-F238E27FC236}">
                <a16:creationId xmlns:a16="http://schemas.microsoft.com/office/drawing/2014/main" id="{3A4BF0BB-2706-4219-A924-A9106DB13A4D}"/>
              </a:ext>
            </a:extLst>
          </p:cNvPr>
          <p:cNvSpPr/>
          <p:nvPr/>
        </p:nvSpPr>
        <p:spPr>
          <a:xfrm>
            <a:off x="1398459" y="579862"/>
            <a:ext cx="7745543" cy="459673"/>
          </a:xfrm>
          <a:prstGeom prst="rect">
            <a:avLst/>
          </a:prstGeom>
          <a:solidFill>
            <a:srgbClr val="279989"/>
          </a:solidFill>
          <a:ln>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l" defTabSz="342892">
              <a:buClrTx/>
              <a:buFontTx/>
              <a:buNone/>
            </a:pPr>
            <a:endParaRPr lang="en-US" sz="1400" kern="1200" dirty="0">
              <a:solidFill>
                <a:srgbClr val="FFFFFF"/>
              </a:solidFill>
              <a:latin typeface="Montserrat ExtraBold" panose="00000900000000000000" pitchFamily="2" charset="0"/>
            </a:endParaRPr>
          </a:p>
        </p:txBody>
      </p:sp>
      <p:pic>
        <p:nvPicPr>
          <p:cNvPr id="9" name="Picture 8" descr="City-of-Detroit-Logo.png">
            <a:extLst>
              <a:ext uri="{FF2B5EF4-FFF2-40B4-BE49-F238E27FC236}">
                <a16:creationId xmlns:a16="http://schemas.microsoft.com/office/drawing/2014/main" id="{8635B3EF-937D-4D96-BA53-AF2CF9505F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253" y="137457"/>
            <a:ext cx="1488685" cy="1116514"/>
          </a:xfrm>
          <a:prstGeom prst="rect">
            <a:avLst/>
          </a:prstGeom>
        </p:spPr>
      </p:pic>
      <p:cxnSp>
        <p:nvCxnSpPr>
          <p:cNvPr id="11" name="Straight Connector 10">
            <a:extLst>
              <a:ext uri="{FF2B5EF4-FFF2-40B4-BE49-F238E27FC236}">
                <a16:creationId xmlns:a16="http://schemas.microsoft.com/office/drawing/2014/main" id="{7BBEE96B-38ED-4E29-B52C-2D401EB2A782}"/>
              </a:ext>
            </a:extLst>
          </p:cNvPr>
          <p:cNvCxnSpPr/>
          <p:nvPr/>
        </p:nvCxnSpPr>
        <p:spPr>
          <a:xfrm>
            <a:off x="1404215" y="1040607"/>
            <a:ext cx="7739785" cy="2381"/>
          </a:xfrm>
          <a:prstGeom prst="line">
            <a:avLst/>
          </a:prstGeom>
          <a:ln w="12700" cap="sq">
            <a:solidFill>
              <a:srgbClr val="FFC000"/>
            </a:solidFill>
            <a:beve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B3C118E-5BDE-479D-BC7B-840ACDC771F1}"/>
              </a:ext>
            </a:extLst>
          </p:cNvPr>
          <p:cNvCxnSpPr/>
          <p:nvPr/>
        </p:nvCxnSpPr>
        <p:spPr>
          <a:xfrm>
            <a:off x="1404215" y="1045369"/>
            <a:ext cx="7823200" cy="0"/>
          </a:xfrm>
          <a:prstGeom prst="line">
            <a:avLst/>
          </a:prstGeom>
          <a:ln w="12700" cap="sq">
            <a:solidFill>
              <a:srgbClr val="FFC000"/>
            </a:solidFill>
            <a:bevel/>
          </a:ln>
          <a:effectLst/>
        </p:spPr>
        <p:style>
          <a:lnRef idx="2">
            <a:schemeClr val="accent1"/>
          </a:lnRef>
          <a:fillRef idx="0">
            <a:schemeClr val="accent1"/>
          </a:fillRef>
          <a:effectRef idx="1">
            <a:schemeClr val="accent1"/>
          </a:effectRef>
          <a:fontRef idx="minor">
            <a:schemeClr val="tx1"/>
          </a:fontRef>
        </p:style>
      </p:cxnSp>
      <p:sp>
        <p:nvSpPr>
          <p:cNvPr id="13" name="Text Placeholder 9">
            <a:extLst>
              <a:ext uri="{FF2B5EF4-FFF2-40B4-BE49-F238E27FC236}">
                <a16:creationId xmlns:a16="http://schemas.microsoft.com/office/drawing/2014/main" id="{0810F788-2AB5-4C1C-ADA0-D6B702F46EF2}"/>
              </a:ext>
            </a:extLst>
          </p:cNvPr>
          <p:cNvSpPr txBox="1">
            <a:spLocks/>
          </p:cNvSpPr>
          <p:nvPr/>
        </p:nvSpPr>
        <p:spPr>
          <a:xfrm>
            <a:off x="485425" y="4887406"/>
            <a:ext cx="9318977" cy="285750"/>
          </a:xfrm>
          <a:prstGeom prst="rect">
            <a:avLst/>
          </a:prstGeom>
        </p:spPr>
        <p:txBody>
          <a:bodyPr anchor="b"/>
          <a:lstStyle>
            <a:lvl1pPr marL="0" indent="0" algn="l" defTabSz="914400" rtl="0" eaLnBrk="1" latinLnBrk="0" hangingPunct="1">
              <a:lnSpc>
                <a:spcPct val="90000"/>
              </a:lnSpc>
              <a:spcBef>
                <a:spcPts val="1000"/>
              </a:spcBef>
              <a:buFontTx/>
              <a:buNone/>
              <a:defRPr sz="1200" b="1" kern="1200">
                <a:solidFill>
                  <a:srgbClr val="F2F2F2"/>
                </a:solidFill>
                <a:latin typeface="Montserrat" panose="02000505000000020004" pitchFamily="2" charset="0"/>
                <a:ea typeface="+mn-ea"/>
                <a:cs typeface="+mn-cs"/>
              </a:defRPr>
            </a:lvl1pPr>
            <a:lvl2pPr marL="3429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100" dirty="0"/>
              <a:t>BAD ACTORS                                                                                                                                </a:t>
            </a:r>
            <a:fld id="{E58C3D3E-19F3-4E53-8CC1-92073893D695}" type="slidenum">
              <a:rPr lang="en-US" sz="1100" smtClean="0"/>
              <a:pPr>
                <a:buClrTx/>
              </a:pPr>
              <a:t>‹#›</a:t>
            </a:fld>
            <a:endParaRPr lang="en-US" sz="1100" dirty="0"/>
          </a:p>
        </p:txBody>
      </p:sp>
    </p:spTree>
    <p:extLst>
      <p:ext uri="{BB962C8B-B14F-4D97-AF65-F5344CB8AC3E}">
        <p14:creationId xmlns:p14="http://schemas.microsoft.com/office/powerpoint/2010/main" val="1964540532"/>
      </p:ext>
    </p:extLst>
  </p:cSld>
  <p:clrMap bg1="lt1" tx1="dk1" bg2="lt2" tx2="dk2" accent1="accent1" accent2="accent2" accent3="accent3" accent4="accent4" accent5="accent5" accent6="accent6" hlink="hlink" folHlink="folHlink"/>
  <p:sldLayoutIdLst>
    <p:sldLayoutId id="2147483713" r:id="rId1"/>
    <p:sldLayoutId id="2147483712" r:id="rId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dark-2">
    <p:bg>
      <p:bgPr>
        <a:solidFill>
          <a:schemeClr val="dk1"/>
        </a:solidFill>
        <a:effectLst/>
      </p:bgPr>
    </p:bg>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Black"/>
              <a:buNone/>
              <a:defRPr sz="2800">
                <a:solidFill>
                  <a:schemeClr val="lt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81" name="Google Shape;181;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
        <p:nvSpPr>
          <p:cNvPr id="182" name="Google Shape;18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fld id="{00000000-1234-1234-1234-123412341234}" type="slidenum">
              <a:rPr lang="en" smtClean="0"/>
              <a:pPr/>
              <a:t>‹#›</a:t>
            </a:fld>
            <a:endParaRPr lang="en"/>
          </a:p>
        </p:txBody>
      </p:sp>
      <p:sp>
        <p:nvSpPr>
          <p:cNvPr id="183" name="Google Shape;183;p36"/>
          <p:cNvSpPr/>
          <p:nvPr/>
        </p:nvSpPr>
        <p:spPr>
          <a:xfrm>
            <a:off x="7900" y="47768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36"/>
          <p:cNvSpPr txBox="1"/>
          <p:nvPr/>
        </p:nvSpPr>
        <p:spPr>
          <a:xfrm>
            <a:off x="5823793" y="4791225"/>
            <a:ext cx="3129600" cy="2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Montserrat Black"/>
              <a:ea typeface="Montserrat Black"/>
              <a:cs typeface="Montserrat Black"/>
              <a:sym typeface="Montserrat Black"/>
            </a:endParaRPr>
          </a:p>
        </p:txBody>
      </p:sp>
      <p:pic>
        <p:nvPicPr>
          <p:cNvPr id="8" name="Picture 7" descr="A green and white logo&#10;&#10;Description automatically generated with low confidence">
            <a:extLst>
              <a:ext uri="{FF2B5EF4-FFF2-40B4-BE49-F238E27FC236}">
                <a16:creationId xmlns:a16="http://schemas.microsoft.com/office/drawing/2014/main" id="{459EA515-3A45-814A-8B64-0790E12A4F3F}"/>
              </a:ext>
            </a:extLst>
          </p:cNvPr>
          <p:cNvPicPr>
            <a:picLocks noChangeAspect="1"/>
          </p:cNvPicPr>
          <p:nvPr userDrawn="1"/>
        </p:nvPicPr>
        <p:blipFill>
          <a:blip r:embed="rId11"/>
          <a:stretch>
            <a:fillRect/>
          </a:stretch>
        </p:blipFill>
        <p:spPr>
          <a:xfrm>
            <a:off x="3954183" y="4504897"/>
            <a:ext cx="1235634" cy="461510"/>
          </a:xfrm>
          <a:prstGeom prst="rect">
            <a:avLst/>
          </a:prstGeom>
        </p:spPr>
      </p:pic>
    </p:spTree>
  </p:cSld>
  <p:clrMap bg1="lt1" tx1="dk1" bg2="dk2" tx2="lt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 id="2147483714" r:id="rId6"/>
    <p:sldLayoutId id="2147483715" r:id="rId7"/>
    <p:sldLayoutId id="2147483716" r:id="rId8"/>
    <p:sldLayoutId id="2147483691"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troitmi.gov/departments/detroit-health-department"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gcc02.safelinks.protection.outlook.com/?url=https%3A%2F%2Fcod.divdatkiosknetwork.com%2FEnvironmentalHealth&amp;data=05%7C01%7Cmegan.spitz%40detroitmi.gov%7Cccdaa9ec48cd48dee04308db1106d305%7Ce154a7601d2d4ef68fd3ebc8b4ef31fd%7C0%7C0%7C638122493229523886%7CUnknown%7CTWFpbGZsb3d8eyJWIjoiMC4wLjAwMDAiLCJQIjoiV2luMzIiLCJBTiI6Ik1haWwiLCJXVCI6Mn0%3D%7C3000%7C%7C%7C&amp;sdata=hCdjhKx3VTONz9wD6Ci0qKXJ34AQqKTwbtPzY8m9iJk%3D&amp;reserved=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etroit-mi-us.avolvecloud.com/Portal/Login/Index/Detroit-MI"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etroitmi.gov/departments/detroit-fire-department/fire-marshal-division"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etroitmi.gov/departments/office-chief-financial-officer/ocfo-divisions/office-treasury/treasury-clearances"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detroitmi.gov/departments/office-chief-financial-officer/ocfo-divisions/office-treasury/treasury-clearanc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bit.ly/detroitclearance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detroitmi.gov/departments/police-department"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detroitmi.gov/pay-your-business-licensing-fees-online"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etroitmi.gov/departments/buildings-safety-engineering-and-environmental-department/bseed-divisions/licensing-and-permits/business-license-guid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app.smartsheet.com/b/form/020380fd470f43a6962006b54a7b9f78"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etroitmi.gov/departments/buildings-safety-engineering-and-environmental-department/bseed-divisions/licensing-and-permi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blcstaff@detroitmi.gov" TargetMode="External"/><Relationship Id="rId7" Type="http://schemas.openxmlformats.org/officeDocument/2006/relationships/hyperlink" Target="mailto:treasury@detroitmi.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Dfdfmdgeneral@detroitmi.gov" TargetMode="External"/><Relationship Id="rId5" Type="http://schemas.openxmlformats.org/officeDocument/2006/relationships/hyperlink" Target="mailto:foodsafetyDHD@detroitmi.gov" TargetMode="External"/><Relationship Id="rId4" Type="http://schemas.openxmlformats.org/officeDocument/2006/relationships/hyperlink" Target="mailto:PM@detroitmi.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detroitmi.gov/departments/buildings-safety-engineering-and-environmental-department/bseed-divisions/licensing-and-permi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detroitmi.gov/departments/buildings-safety-engineering-and-environmental-department/bseed-divisions/property-maintenance"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E2%80%93Nunnalvin@detroitmi.gov" TargetMode="External"/><Relationship Id="rId2" Type="http://schemas.openxmlformats.org/officeDocument/2006/relationships/hyperlink" Target="mailto:pm@detroitmi.gov" TargetMode="External"/><Relationship Id="rId1" Type="http://schemas.openxmlformats.org/officeDocument/2006/relationships/slideLayout" Target="../slideLayouts/slideLayout3.xml"/><Relationship Id="rId5" Type="http://schemas.openxmlformats.org/officeDocument/2006/relationships/hyperlink" Target="mailto:Veasyw@detroitmi.gov" TargetMode="External"/><Relationship Id="rId4" Type="http://schemas.openxmlformats.org/officeDocument/2006/relationships/hyperlink" Target="mailto:Watsonrob@detroitmi.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82246" y="1384998"/>
            <a:ext cx="8722241" cy="2052600"/>
          </a:xfrm>
          <a:prstGeom prst="rect">
            <a:avLst/>
          </a:prstGeom>
        </p:spPr>
        <p:txBody>
          <a:bodyPr spcFirstLastPara="1" wrap="square" lIns="91425" tIns="91425" rIns="91425" bIns="91425" anchor="b" anchorCtr="0">
            <a:noAutofit/>
          </a:bodyPr>
          <a:lstStyle/>
          <a:p>
            <a:r>
              <a:rPr lang="en" dirty="0"/>
              <a:t>Business Licensing</a:t>
            </a:r>
            <a:br>
              <a:rPr lang="en" dirty="0"/>
            </a:br>
            <a:r>
              <a:rPr lang="en" dirty="0"/>
              <a:t>Program Overview</a:t>
            </a:r>
            <a:endParaRPr lang="en-US" dirty="0"/>
          </a:p>
        </p:txBody>
      </p:sp>
      <p:sp>
        <p:nvSpPr>
          <p:cNvPr id="77" name="Google Shape;77;p14"/>
          <p:cNvSpPr txBox="1">
            <a:spLocks noGrp="1"/>
          </p:cNvSpPr>
          <p:nvPr>
            <p:ph type="subTitle" idx="1"/>
          </p:nvPr>
        </p:nvSpPr>
        <p:spPr>
          <a:xfrm>
            <a:off x="-78777" y="3359126"/>
            <a:ext cx="8520600" cy="1695900"/>
          </a:xfrm>
          <a:prstGeom prst="rect">
            <a:avLst/>
          </a:prstGeom>
        </p:spPr>
        <p:txBody>
          <a:bodyPr spcFirstLastPara="1" wrap="square" lIns="91425" tIns="91425" rIns="91425" bIns="91425" anchor="t" anchorCtr="0">
            <a:noAutofit/>
          </a:bodyPr>
          <a:lstStyle/>
          <a:p>
            <a:pPr marL="0" indent="0"/>
            <a:r>
              <a:rPr lang="en-US" dirty="0"/>
              <a:t>March 30,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47453" y="234717"/>
            <a:ext cx="8520600" cy="572700"/>
          </a:xfrm>
        </p:spPr>
        <p:txBody>
          <a:bodyPr/>
          <a:lstStyle/>
          <a:p>
            <a:r>
              <a:rPr lang="en-US" sz="2000" dirty="0"/>
              <a:t>DETROIT HEALTH DEPARTMENT: ENVIRONMENTAL HEALTH FOOD SAFTEY LICENSING (DHD)</a:t>
            </a:r>
          </a:p>
        </p:txBody>
      </p:sp>
      <p:sp>
        <p:nvSpPr>
          <p:cNvPr id="4" name="Text Placeholder 2">
            <a:extLst>
              <a:ext uri="{FF2B5EF4-FFF2-40B4-BE49-F238E27FC236}">
                <a16:creationId xmlns:a16="http://schemas.microsoft.com/office/drawing/2014/main" id="{0479309A-2EAD-8170-3084-436B056809F0}"/>
              </a:ext>
            </a:extLst>
          </p:cNvPr>
          <p:cNvSpPr txBox="1">
            <a:spLocks/>
          </p:cNvSpPr>
          <p:nvPr/>
        </p:nvSpPr>
        <p:spPr>
          <a:xfrm>
            <a:off x="373823" y="1331744"/>
            <a:ext cx="2651516" cy="2795588"/>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Montserrat"/>
              </a:rPr>
              <a:t>Sebrina Johnson</a:t>
            </a:r>
            <a:endParaRPr lang="en-US"/>
          </a:p>
          <a:p>
            <a:r>
              <a:rPr lang="en-US" sz="1200" dirty="0">
                <a:latin typeface="Montserrat"/>
              </a:rPr>
              <a:t>Environmental Health Specialist</a:t>
            </a:r>
          </a:p>
          <a:p>
            <a:endParaRPr lang="en-US" dirty="0">
              <a:latin typeface="Montserrat"/>
            </a:endParaRPr>
          </a:p>
          <a:p>
            <a:r>
              <a:rPr lang="en-US" dirty="0">
                <a:latin typeface="Montserrat"/>
              </a:rPr>
              <a:t>Taija Woods</a:t>
            </a:r>
          </a:p>
          <a:p>
            <a:r>
              <a:rPr lang="en-US" sz="1200" dirty="0">
                <a:latin typeface="Montserrat"/>
              </a:rPr>
              <a:t>Environmental Health Specialist</a:t>
            </a:r>
            <a:endParaRPr lang="en-US" sz="1200" dirty="0"/>
          </a:p>
          <a:p>
            <a:endParaRPr lang="en-US" dirty="0">
              <a:latin typeface="Montserrat"/>
            </a:endParaRPr>
          </a:p>
          <a:p>
            <a:endParaRPr lang="en-US" sz="1100" dirty="0">
              <a:latin typeface="Montserrat"/>
            </a:endParaRPr>
          </a:p>
        </p:txBody>
      </p:sp>
      <p:pic>
        <p:nvPicPr>
          <p:cNvPr id="3" name="Picture 4">
            <a:extLst>
              <a:ext uri="{FF2B5EF4-FFF2-40B4-BE49-F238E27FC236}">
                <a16:creationId xmlns:a16="http://schemas.microsoft.com/office/drawing/2014/main" id="{FE6BE484-6688-3F97-D6A0-A5C992E4D375}"/>
              </a:ext>
            </a:extLst>
          </p:cNvPr>
          <p:cNvPicPr>
            <a:picLocks noChangeAspect="1"/>
          </p:cNvPicPr>
          <p:nvPr/>
        </p:nvPicPr>
        <p:blipFill>
          <a:blip r:embed="rId2"/>
          <a:stretch>
            <a:fillRect/>
          </a:stretch>
        </p:blipFill>
        <p:spPr>
          <a:xfrm>
            <a:off x="3574596" y="1058994"/>
            <a:ext cx="5287735" cy="3855546"/>
          </a:xfrm>
          <a:prstGeom prst="rect">
            <a:avLst/>
          </a:prstGeom>
        </p:spPr>
      </p:pic>
      <p:sp>
        <p:nvSpPr>
          <p:cNvPr id="5" name="TextBox 4">
            <a:extLst>
              <a:ext uri="{FF2B5EF4-FFF2-40B4-BE49-F238E27FC236}">
                <a16:creationId xmlns:a16="http://schemas.microsoft.com/office/drawing/2014/main" id="{43CC1223-7D88-4B42-1357-AD9E0B0976DD}"/>
              </a:ext>
            </a:extLst>
          </p:cNvPr>
          <p:cNvSpPr txBox="1"/>
          <p:nvPr/>
        </p:nvSpPr>
        <p:spPr>
          <a:xfrm>
            <a:off x="3574597" y="4908097"/>
            <a:ext cx="500878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3"/>
              </a:rPr>
              <a:t>https://detroitmi.gov/departments/detroit-health-department</a:t>
            </a:r>
            <a:endParaRPr lang="en-US" sz="800" dirty="0">
              <a:latin typeface="Montserrat"/>
            </a:endParaRPr>
          </a:p>
        </p:txBody>
      </p:sp>
    </p:spTree>
    <p:extLst>
      <p:ext uri="{BB962C8B-B14F-4D97-AF65-F5344CB8AC3E}">
        <p14:creationId xmlns:p14="http://schemas.microsoft.com/office/powerpoint/2010/main" val="384948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490249" y="450150"/>
            <a:ext cx="7259059" cy="4090800"/>
          </a:xfrm>
          <a:prstGeom prst="rect">
            <a:avLst/>
          </a:prstGeom>
        </p:spPr>
        <p:txBody>
          <a:bodyPr spcFirstLastPara="1" wrap="square" lIns="91425" tIns="91425" rIns="91425" bIns="91425" anchor="ctr" anchorCtr="0">
            <a:noAutofit/>
          </a:bodyPr>
          <a:lstStyle/>
          <a:p>
            <a:r>
              <a:rPr lang="en" dirty="0"/>
              <a:t>Detroit Health Department (DHD) Clearance</a:t>
            </a:r>
          </a:p>
        </p:txBody>
      </p:sp>
    </p:spTree>
    <p:extLst>
      <p:ext uri="{BB962C8B-B14F-4D97-AF65-F5344CB8AC3E}">
        <p14:creationId xmlns:p14="http://schemas.microsoft.com/office/powerpoint/2010/main" val="170587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84396"/>
            <a:ext cx="8520600" cy="572700"/>
          </a:xfrm>
        </p:spPr>
        <p:txBody>
          <a:bodyPr/>
          <a:lstStyle/>
          <a:p>
            <a:r>
              <a:rPr lang="en-US" dirty="0"/>
              <a:t>DHD: Environmental Health Clearance</a:t>
            </a:r>
          </a:p>
        </p:txBody>
      </p:sp>
      <p:sp>
        <p:nvSpPr>
          <p:cNvPr id="4" name="Text Placeholder 2">
            <a:extLst>
              <a:ext uri="{FF2B5EF4-FFF2-40B4-BE49-F238E27FC236}">
                <a16:creationId xmlns:a16="http://schemas.microsoft.com/office/drawing/2014/main" id="{0479309A-2EAD-8170-3084-436B056809F0}"/>
              </a:ext>
            </a:extLst>
          </p:cNvPr>
          <p:cNvSpPr txBox="1">
            <a:spLocks/>
          </p:cNvSpPr>
          <p:nvPr/>
        </p:nvSpPr>
        <p:spPr>
          <a:xfrm>
            <a:off x="387430" y="1161655"/>
            <a:ext cx="8366516" cy="3292248"/>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For most businesses that require an Environmental Health Clearance, in order to complete their city of Detroit Business license application, this will require paying an annual fee to the Detroit Health Department and passing an inspection (or correcting violations cited during the inspection).</a:t>
            </a:r>
            <a:endParaRPr lang="en-US" b="1"/>
          </a:p>
          <a:p>
            <a:endParaRPr lang="en-US" b="1" dirty="0"/>
          </a:p>
          <a:p>
            <a:r>
              <a:rPr lang="en-US" dirty="0"/>
              <a:t>Some businesses will require a State of Michigan license as well, including Child Care, Body Art, swimming pools, and foodservice establishments. For those, see the appropriate State web pages. </a:t>
            </a:r>
          </a:p>
          <a:p>
            <a:br>
              <a:rPr lang="en-US" dirty="0"/>
            </a:br>
            <a:r>
              <a:rPr lang="en-US" dirty="0"/>
              <a:t>For all other businesses, you can pay the annual fee at: </a:t>
            </a:r>
            <a:r>
              <a:rPr lang="en-US" dirty="0">
                <a:hlinkClick r:id="rId2"/>
              </a:rPr>
              <a:t>https://cod.divdatkiosknetwork.com/EnvironmentalHealth</a:t>
            </a:r>
            <a:r>
              <a:rPr lang="en-US" dirty="0"/>
              <a:t> or call (313)  876-4715 to pay the fee and schedule the inspection </a:t>
            </a:r>
          </a:p>
          <a:p>
            <a:r>
              <a:rPr lang="en-US" b="1" dirty="0">
                <a:solidFill>
                  <a:schemeClr val="accent1"/>
                </a:solidFill>
              </a:rPr>
              <a:t>(note: some inspections may be unannounced) </a:t>
            </a:r>
            <a:endParaRPr lang="en-US" dirty="0">
              <a:solidFill>
                <a:schemeClr val="accent1"/>
              </a:solidFill>
            </a:endParaRPr>
          </a:p>
          <a:p>
            <a:endParaRPr lang="en-US" dirty="0">
              <a:latin typeface="Montserrat"/>
            </a:endParaRPr>
          </a:p>
          <a:p>
            <a:endParaRPr lang="en-US" sz="1100" dirty="0">
              <a:latin typeface="Montserrat"/>
            </a:endParaRPr>
          </a:p>
        </p:txBody>
      </p:sp>
    </p:spTree>
    <p:extLst>
      <p:ext uri="{BB962C8B-B14F-4D97-AF65-F5344CB8AC3E}">
        <p14:creationId xmlns:p14="http://schemas.microsoft.com/office/powerpoint/2010/main" val="110284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84396"/>
            <a:ext cx="8520600" cy="572700"/>
          </a:xfrm>
        </p:spPr>
        <p:txBody>
          <a:bodyPr/>
          <a:lstStyle/>
          <a:p>
            <a:r>
              <a:rPr lang="en-US" dirty="0"/>
              <a:t>DHD: Renewing a Food Service License</a:t>
            </a:r>
          </a:p>
        </p:txBody>
      </p:sp>
      <p:sp>
        <p:nvSpPr>
          <p:cNvPr id="4" name="Text Placeholder 2">
            <a:extLst>
              <a:ext uri="{FF2B5EF4-FFF2-40B4-BE49-F238E27FC236}">
                <a16:creationId xmlns:a16="http://schemas.microsoft.com/office/drawing/2014/main" id="{0479309A-2EAD-8170-3084-436B056809F0}"/>
              </a:ext>
            </a:extLst>
          </p:cNvPr>
          <p:cNvSpPr txBox="1">
            <a:spLocks/>
          </p:cNvSpPr>
          <p:nvPr/>
        </p:nvSpPr>
        <p:spPr>
          <a:xfrm>
            <a:off x="387430" y="1161655"/>
            <a:ext cx="8366516" cy="3292248"/>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ase"/>
            <a:r>
              <a:rPr lang="en-US" dirty="0">
                <a:latin typeface="Montserrat"/>
              </a:rPr>
              <a:t>A renewal license application and bill will be sent to your mailing address in Mid-March.</a:t>
            </a:r>
            <a:endParaRPr lang="en-US" sz="1100" dirty="0">
              <a:latin typeface="Montserrat"/>
            </a:endParaRPr>
          </a:p>
          <a:p>
            <a:endParaRPr lang="en-US" dirty="0">
              <a:latin typeface="Montserrat"/>
            </a:endParaRPr>
          </a:p>
          <a:p>
            <a:r>
              <a:rPr lang="en-US" dirty="0">
                <a:latin typeface="Montserrat"/>
              </a:rPr>
              <a:t>Complete the application and make a payment. The application and payment may be submitted in the following ways:</a:t>
            </a:r>
            <a:endParaRPr lang="en-US" sz="1100" dirty="0">
              <a:latin typeface="Montserrat"/>
            </a:endParaRPr>
          </a:p>
          <a:p>
            <a:pPr lvl="1" fontAlgn="base"/>
            <a:endParaRPr lang="en-US" sz="1100" dirty="0">
              <a:latin typeface="Montserrat"/>
            </a:endParaRPr>
          </a:p>
          <a:p>
            <a:pPr lvl="1" fontAlgn="base"/>
            <a:r>
              <a:rPr lang="en-US" sz="1600" b="1" dirty="0">
                <a:solidFill>
                  <a:schemeClr val="accent1"/>
                </a:solidFill>
                <a:latin typeface="Montserrat"/>
              </a:rPr>
              <a:t>1. </a:t>
            </a:r>
            <a:r>
              <a:rPr lang="en-US" dirty="0">
                <a:latin typeface="Montserrat"/>
              </a:rPr>
              <a:t>Pay online using the portal on our licensing website.  </a:t>
            </a:r>
          </a:p>
          <a:p>
            <a:pPr lvl="1" fontAlgn="base"/>
            <a:r>
              <a:rPr lang="en-US" dirty="0">
                <a:latin typeface="Montserrat"/>
              </a:rPr>
              <a:t>          </a:t>
            </a:r>
            <a:r>
              <a:rPr lang="en-US" u="sng" dirty="0">
                <a:latin typeface="Montserrat"/>
              </a:rPr>
              <a:t>Note : This is for renewals only!</a:t>
            </a:r>
            <a:r>
              <a:rPr lang="en-US" dirty="0">
                <a:latin typeface="Montserrat"/>
              </a:rPr>
              <a:t> </a:t>
            </a:r>
          </a:p>
          <a:p>
            <a:pPr lvl="1" fontAlgn="base"/>
            <a:endParaRPr lang="en-US" sz="1100" dirty="0">
              <a:latin typeface="Montserrat"/>
            </a:endParaRPr>
          </a:p>
          <a:p>
            <a:pPr lvl="1" fontAlgn="base"/>
            <a:r>
              <a:rPr lang="en-US" sz="1600" b="1" dirty="0">
                <a:solidFill>
                  <a:schemeClr val="accent1"/>
                </a:solidFill>
                <a:latin typeface="Montserrat"/>
              </a:rPr>
              <a:t>2. </a:t>
            </a:r>
            <a:r>
              <a:rPr lang="en-US" dirty="0">
                <a:latin typeface="Montserrat"/>
              </a:rPr>
              <a:t>Come to the office at 100 Mack 3rd Floor to make a payment by check or credit card. Cash and American Express is not accepted. </a:t>
            </a:r>
          </a:p>
          <a:p>
            <a:pPr fontAlgn="base"/>
            <a:endParaRPr lang="en-US" sz="1100">
              <a:latin typeface="Montserrat"/>
            </a:endParaRPr>
          </a:p>
          <a:p>
            <a:pPr fontAlgn="base"/>
            <a:r>
              <a:rPr lang="en-US" dirty="0">
                <a:latin typeface="Montserrat"/>
              </a:rPr>
              <a:t>Once payment and application is received and processed, we will go on the business license portal and approve your business license Health clearance. </a:t>
            </a:r>
            <a:endParaRPr lang="en-US" sz="1100">
              <a:latin typeface="Montserrat"/>
            </a:endParaRPr>
          </a:p>
          <a:p>
            <a:endParaRPr lang="en-US" dirty="0">
              <a:latin typeface="Montserrat"/>
            </a:endParaRPr>
          </a:p>
          <a:p>
            <a:r>
              <a:rPr lang="en-US" b="1" dirty="0">
                <a:solidFill>
                  <a:schemeClr val="accent1"/>
                </a:solidFill>
                <a:latin typeface="Montserrat"/>
              </a:rPr>
              <a:t>An inspection is not needed for a business license clearance from Health. </a:t>
            </a:r>
            <a:endParaRPr lang="en-US" sz="1100" b="1">
              <a:solidFill>
                <a:schemeClr val="accent1"/>
              </a:solidFill>
              <a:latin typeface="Montserrat"/>
            </a:endParaRPr>
          </a:p>
          <a:p>
            <a:endParaRPr lang="en-US" sz="1100" dirty="0">
              <a:latin typeface="Montserrat"/>
            </a:endParaRPr>
          </a:p>
        </p:txBody>
      </p:sp>
    </p:spTree>
    <p:extLst>
      <p:ext uri="{BB962C8B-B14F-4D97-AF65-F5344CB8AC3E}">
        <p14:creationId xmlns:p14="http://schemas.microsoft.com/office/powerpoint/2010/main" val="82150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112253"/>
            <a:ext cx="8520600" cy="572700"/>
          </a:xfrm>
        </p:spPr>
        <p:txBody>
          <a:bodyPr/>
          <a:lstStyle/>
          <a:p>
            <a:r>
              <a:rPr lang="en-US" dirty="0"/>
              <a:t>DHD: New Establishment/New Owner for existing facilities</a:t>
            </a:r>
          </a:p>
        </p:txBody>
      </p:sp>
      <p:sp>
        <p:nvSpPr>
          <p:cNvPr id="3" name="TextBox 2">
            <a:extLst>
              <a:ext uri="{FF2B5EF4-FFF2-40B4-BE49-F238E27FC236}">
                <a16:creationId xmlns:a16="http://schemas.microsoft.com/office/drawing/2014/main" id="{8F4B367B-EB00-E05F-B12D-17B06769EC14}"/>
              </a:ext>
            </a:extLst>
          </p:cNvPr>
          <p:cNvSpPr txBox="1"/>
          <p:nvPr/>
        </p:nvSpPr>
        <p:spPr>
          <a:xfrm>
            <a:off x="436944" y="1388239"/>
            <a:ext cx="798074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dirty="0">
                <a:solidFill>
                  <a:schemeClr val="accent1"/>
                </a:solidFill>
                <a:latin typeface="Montserrat"/>
              </a:rPr>
              <a:t>Licenses are not transferrable. </a:t>
            </a:r>
            <a:r>
              <a:rPr lang="en-US" dirty="0">
                <a:solidFill>
                  <a:srgbClr val="212121"/>
                </a:solidFill>
                <a:latin typeface="Montserrat"/>
              </a:rPr>
              <a:t>A new license must be obtained every time there is a change in facility ownership.​</a:t>
            </a:r>
          </a:p>
          <a:p>
            <a:endParaRPr lang="en-US" dirty="0">
              <a:solidFill>
                <a:srgbClr val="212121"/>
              </a:solidFill>
              <a:latin typeface="Montserrat"/>
            </a:endParaRPr>
          </a:p>
          <a:p>
            <a:pPr marL="285750" indent="-285750">
              <a:buChar char="•"/>
            </a:pPr>
            <a:r>
              <a:rPr lang="en-US" b="1" dirty="0">
                <a:solidFill>
                  <a:schemeClr val="accent1"/>
                </a:solidFill>
                <a:latin typeface="Montserrat"/>
              </a:rPr>
              <a:t>New Establishment /New Owners cannot pay online.</a:t>
            </a:r>
            <a:r>
              <a:rPr lang="en-US" dirty="0">
                <a:solidFill>
                  <a:srgbClr val="212121"/>
                </a:solidFill>
                <a:latin typeface="Montserrat"/>
              </a:rPr>
              <a:t> The facility must be registered in our system before online payment is available.​</a:t>
            </a:r>
          </a:p>
          <a:p>
            <a:endParaRPr lang="en-US" dirty="0">
              <a:solidFill>
                <a:srgbClr val="212121"/>
              </a:solidFill>
              <a:latin typeface="Montserrat"/>
            </a:endParaRPr>
          </a:p>
          <a:p>
            <a:pPr marL="285750" indent="-285750">
              <a:buChar char="•"/>
            </a:pPr>
            <a:r>
              <a:rPr lang="en-US" dirty="0">
                <a:solidFill>
                  <a:srgbClr val="212121"/>
                </a:solidFill>
                <a:latin typeface="Montserrat"/>
              </a:rPr>
              <a:t>Documents needed for Existing Facilities:​</a:t>
            </a:r>
          </a:p>
          <a:p>
            <a:pPr marL="640080" lvl="8" indent="-285750">
              <a:buFont typeface="Courier New"/>
              <a:buChar char="o"/>
            </a:pPr>
            <a:r>
              <a:rPr lang="en-US" dirty="0">
                <a:solidFill>
                  <a:srgbClr val="212121"/>
                </a:solidFill>
                <a:latin typeface="Montserrat"/>
              </a:rPr>
              <a:t>New Establishment/New Owner Food Service License Application and Fees​</a:t>
            </a:r>
          </a:p>
          <a:p>
            <a:pPr marL="640080" lvl="4" indent="-285750">
              <a:buFont typeface="Courier New"/>
              <a:buChar char="o"/>
            </a:pPr>
            <a:r>
              <a:rPr lang="en-US" dirty="0">
                <a:solidFill>
                  <a:srgbClr val="212121"/>
                </a:solidFill>
                <a:latin typeface="Montserrat"/>
              </a:rPr>
              <a:t>Proposed menu​</a:t>
            </a:r>
          </a:p>
          <a:p>
            <a:pPr marL="640080" lvl="4" indent="-285750">
              <a:buFont typeface="Courier New"/>
              <a:buChar char="o"/>
            </a:pPr>
            <a:r>
              <a:rPr lang="en-US" dirty="0">
                <a:solidFill>
                  <a:srgbClr val="212121"/>
                </a:solidFill>
                <a:latin typeface="Montserrat"/>
              </a:rPr>
              <a:t>Standard Operating Procedures​</a:t>
            </a:r>
          </a:p>
          <a:p>
            <a:pPr marL="640080" lvl="4" indent="-285750">
              <a:buFont typeface="Courier New"/>
              <a:buChar char="o"/>
            </a:pPr>
            <a:r>
              <a:rPr lang="en-US" dirty="0">
                <a:solidFill>
                  <a:srgbClr val="212121"/>
                </a:solidFill>
                <a:latin typeface="Montserrat"/>
              </a:rPr>
              <a:t>Certified Food Manager certificate​</a:t>
            </a:r>
          </a:p>
          <a:p>
            <a:pPr marL="640080" lvl="4" indent="-285750">
              <a:buFont typeface="Courier New"/>
              <a:buChar char="o"/>
            </a:pPr>
            <a:r>
              <a:rPr lang="en-US" dirty="0">
                <a:solidFill>
                  <a:srgbClr val="212121"/>
                </a:solidFill>
                <a:latin typeface="Montserrat"/>
              </a:rPr>
              <a:t>Allergen training certificate (unless exempt)</a:t>
            </a:r>
          </a:p>
        </p:txBody>
      </p:sp>
    </p:spTree>
    <p:extLst>
      <p:ext uri="{BB962C8B-B14F-4D97-AF65-F5344CB8AC3E}">
        <p14:creationId xmlns:p14="http://schemas.microsoft.com/office/powerpoint/2010/main" val="4977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36513"/>
            <a:ext cx="8650815" cy="572700"/>
          </a:xfrm>
        </p:spPr>
        <p:txBody>
          <a:bodyPr/>
          <a:lstStyle/>
          <a:p>
            <a:r>
              <a:rPr lang="en-US" dirty="0">
                <a:cs typeface="Calibri"/>
              </a:rPr>
              <a:t>DHD: Under </a:t>
            </a:r>
            <a:r>
              <a:rPr lang="en-US" dirty="0"/>
              <a:t>New Construction/Remodeling</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57655" y="1260435"/>
            <a:ext cx="8046017" cy="2795588"/>
          </a:xfrm>
          <a:prstGeom prst="rect">
            <a:avLst/>
          </a:prstGeom>
        </p:spPr>
        <p:txBody>
          <a:bodyPr lIns="91440" tIns="45720" rIns="91440" bIns="45720" anchor="t">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ase"/>
            <a:r>
              <a:rPr lang="en-US" sz="1800" dirty="0">
                <a:latin typeface="Calibri"/>
              </a:rPr>
              <a:t>A completed plan review packet and Fees must be submitted</a:t>
            </a:r>
            <a:endParaRPr lang="en-US" dirty="0">
              <a:latin typeface="Calibri"/>
            </a:endParaRPr>
          </a:p>
          <a:p>
            <a:pPr marL="285750" indent="-285750">
              <a:buChar char="•"/>
            </a:pPr>
            <a:r>
              <a:rPr lang="en-US" sz="1800" dirty="0">
                <a:latin typeface="Calibri"/>
              </a:rPr>
              <a:t>Per the Michigan Food Law 289.4103, we have 30 business days to respond back to the applicant once the complete packet has been received by our department. </a:t>
            </a:r>
            <a:endParaRPr lang="en-US" dirty="0">
              <a:latin typeface="Calibri"/>
            </a:endParaRPr>
          </a:p>
          <a:p>
            <a:pPr fontAlgn="base"/>
            <a:endParaRPr lang="en-US" dirty="0"/>
          </a:p>
          <a:p>
            <a:r>
              <a:rPr lang="en-US" sz="1800" dirty="0">
                <a:latin typeface="Calibri"/>
              </a:rPr>
              <a:t>Upload all paperwork to </a:t>
            </a:r>
            <a:r>
              <a:rPr lang="en-US" sz="1800" dirty="0" err="1">
                <a:latin typeface="Calibri"/>
              </a:rPr>
              <a:t>ProjectDox</a:t>
            </a:r>
            <a:r>
              <a:rPr lang="en-US" sz="1800" dirty="0">
                <a:latin typeface="Calibri"/>
              </a:rPr>
              <a:t>: </a:t>
            </a:r>
            <a:endParaRPr lang="en-US" dirty="0"/>
          </a:p>
          <a:p>
            <a:r>
              <a:rPr lang="en-US" sz="1300" dirty="0">
                <a:latin typeface="Montserrat"/>
                <a:hlinkClick r:id="rId2"/>
              </a:rPr>
              <a:t>https://detroit-mi-us.avolvecloud.com/Portal/Login/Index/Detroit-MI</a:t>
            </a:r>
            <a:r>
              <a:rPr lang="en-US" sz="1300" dirty="0">
                <a:latin typeface="Montserrat"/>
              </a:rPr>
              <a:t> </a:t>
            </a:r>
            <a:r>
              <a:rPr lang="en-US" sz="1800" dirty="0">
                <a:latin typeface="Calibri"/>
              </a:rPr>
              <a:t> </a:t>
            </a:r>
            <a:endParaRPr lang="en-US"/>
          </a:p>
          <a:p>
            <a:pPr marL="285750" indent="-285750">
              <a:buChar char="•"/>
            </a:pPr>
            <a:r>
              <a:rPr lang="en-US" sz="1800" dirty="0">
                <a:latin typeface="Calibri"/>
              </a:rPr>
              <a:t>We strongly recommend that you also submit a plan review packet to Health at 100 Mack 3rd floor to help speed the review process along. </a:t>
            </a:r>
            <a:endParaRPr lang="en-US"/>
          </a:p>
          <a:p>
            <a:pPr marL="285750" indent="-285750">
              <a:buChar char="•"/>
            </a:pPr>
            <a:r>
              <a:rPr lang="en-US" sz="1800" dirty="0">
                <a:latin typeface="Calibri"/>
              </a:rPr>
              <a:t>There is a lag time from applicants uploading to </a:t>
            </a:r>
            <a:r>
              <a:rPr lang="en-US" sz="1800" dirty="0" err="1">
                <a:latin typeface="Calibri"/>
              </a:rPr>
              <a:t>ProjectDox</a:t>
            </a:r>
            <a:r>
              <a:rPr lang="en-US" sz="1800" dirty="0">
                <a:latin typeface="Calibri"/>
              </a:rPr>
              <a:t> and Health receiving the project. </a:t>
            </a:r>
            <a:br>
              <a:rPr lang="en-US" sz="1800" dirty="0">
                <a:latin typeface="Calibri" panose="020F0502020204030204" pitchFamily="34" charset="0"/>
              </a:rPr>
            </a:br>
            <a:endParaRPr lang="en-US"/>
          </a:p>
        </p:txBody>
      </p:sp>
    </p:spTree>
    <p:extLst>
      <p:ext uri="{BB962C8B-B14F-4D97-AF65-F5344CB8AC3E}">
        <p14:creationId xmlns:p14="http://schemas.microsoft.com/office/powerpoint/2010/main" val="78938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490249" y="450150"/>
            <a:ext cx="7259059" cy="4090800"/>
          </a:xfrm>
          <a:prstGeom prst="rect">
            <a:avLst/>
          </a:prstGeom>
        </p:spPr>
        <p:txBody>
          <a:bodyPr spcFirstLastPara="1" wrap="square" lIns="91425" tIns="91425" rIns="91425" bIns="91425" anchor="ctr" anchorCtr="0">
            <a:noAutofit/>
          </a:bodyPr>
          <a:lstStyle/>
          <a:p>
            <a:r>
              <a:rPr lang="en" dirty="0"/>
              <a:t>Detroit Fire Department (DFD) Clearance</a:t>
            </a:r>
          </a:p>
        </p:txBody>
      </p:sp>
    </p:spTree>
    <p:extLst>
      <p:ext uri="{BB962C8B-B14F-4D97-AF65-F5344CB8AC3E}">
        <p14:creationId xmlns:p14="http://schemas.microsoft.com/office/powerpoint/2010/main" val="324354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54380"/>
            <a:ext cx="8520600" cy="572700"/>
          </a:xfrm>
        </p:spPr>
        <p:txBody>
          <a:bodyPr/>
          <a:lstStyle/>
          <a:p>
            <a:r>
              <a:rPr lang="en-US" dirty="0">
                <a:cs typeface="Calibri"/>
              </a:rPr>
              <a:t>DETROIT FIRE DEPARTMENT INSPECTIONS (DFD)</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68438" y="1260435"/>
            <a:ext cx="3139744" cy="3442569"/>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20000"/>
              </a:spcBef>
              <a:spcAft>
                <a:spcPts val="450"/>
              </a:spcAft>
            </a:pPr>
            <a:r>
              <a:rPr lang="en-US" sz="1800" dirty="0"/>
              <a:t>Fire Marshal Division</a:t>
            </a:r>
            <a:endParaRPr lang="en-US"/>
          </a:p>
          <a:p>
            <a:pPr>
              <a:spcBef>
                <a:spcPct val="20000"/>
              </a:spcBef>
              <a:spcAft>
                <a:spcPts val="450"/>
              </a:spcAft>
            </a:pPr>
            <a:r>
              <a:rPr lang="en-US" sz="1800" dirty="0"/>
              <a:t>Captain Terrence T. Lane</a:t>
            </a:r>
            <a:endParaRPr lang="en-US" dirty="0"/>
          </a:p>
        </p:txBody>
      </p:sp>
      <p:pic>
        <p:nvPicPr>
          <p:cNvPr id="4" name="Picture 5">
            <a:extLst>
              <a:ext uri="{FF2B5EF4-FFF2-40B4-BE49-F238E27FC236}">
                <a16:creationId xmlns:a16="http://schemas.microsoft.com/office/drawing/2014/main" id="{A4ACD620-28EC-1DF2-7EE5-0C81C2C99B90}"/>
              </a:ext>
            </a:extLst>
          </p:cNvPr>
          <p:cNvPicPr>
            <a:picLocks noChangeAspect="1"/>
          </p:cNvPicPr>
          <p:nvPr/>
        </p:nvPicPr>
        <p:blipFill>
          <a:blip r:embed="rId2"/>
          <a:stretch>
            <a:fillRect/>
          </a:stretch>
        </p:blipFill>
        <p:spPr>
          <a:xfrm>
            <a:off x="4063042" y="1051686"/>
            <a:ext cx="4942935" cy="3805722"/>
          </a:xfrm>
          <a:prstGeom prst="rect">
            <a:avLst/>
          </a:prstGeom>
        </p:spPr>
      </p:pic>
      <p:sp>
        <p:nvSpPr>
          <p:cNvPr id="6" name="TextBox 5">
            <a:extLst>
              <a:ext uri="{FF2B5EF4-FFF2-40B4-BE49-F238E27FC236}">
                <a16:creationId xmlns:a16="http://schemas.microsoft.com/office/drawing/2014/main" id="{3D4ADF1F-D749-55F4-F104-B26780E88C92}"/>
              </a:ext>
            </a:extLst>
          </p:cNvPr>
          <p:cNvSpPr txBox="1"/>
          <p:nvPr/>
        </p:nvSpPr>
        <p:spPr>
          <a:xfrm>
            <a:off x="4041476" y="4844811"/>
            <a:ext cx="49968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3"/>
              </a:rPr>
              <a:t>https://detroitmi.gov/departments/detroit-fire-department/fire-marshal-division</a:t>
            </a:r>
            <a:endParaRPr lang="en-US" sz="800" dirty="0">
              <a:latin typeface="Montserrat"/>
            </a:endParaRPr>
          </a:p>
        </p:txBody>
      </p:sp>
    </p:spTree>
    <p:extLst>
      <p:ext uri="{BB962C8B-B14F-4D97-AF65-F5344CB8AC3E}">
        <p14:creationId xmlns:p14="http://schemas.microsoft.com/office/powerpoint/2010/main" val="343356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36513"/>
            <a:ext cx="8520600" cy="572700"/>
          </a:xfrm>
        </p:spPr>
        <p:txBody>
          <a:bodyPr/>
          <a:lstStyle/>
          <a:p>
            <a:r>
              <a:rPr lang="en-US" dirty="0">
                <a:cs typeface="Calibri"/>
              </a:rPr>
              <a:t>DFD: New Businesses</a:t>
            </a:r>
          </a:p>
        </p:txBody>
      </p:sp>
      <p:sp>
        <p:nvSpPr>
          <p:cNvPr id="3" name="TextBox 2">
            <a:extLst>
              <a:ext uri="{FF2B5EF4-FFF2-40B4-BE49-F238E27FC236}">
                <a16:creationId xmlns:a16="http://schemas.microsoft.com/office/drawing/2014/main" id="{BFD3D3EA-4EBF-14A7-C5D5-5AB815743F9B}"/>
              </a:ext>
            </a:extLst>
          </p:cNvPr>
          <p:cNvSpPr txBox="1"/>
          <p:nvPr/>
        </p:nvSpPr>
        <p:spPr>
          <a:xfrm>
            <a:off x="292261" y="1286960"/>
            <a:ext cx="73513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Montserrat"/>
            </a:endParaRPr>
          </a:p>
        </p:txBody>
      </p:sp>
      <p:graphicFrame>
        <p:nvGraphicFramePr>
          <p:cNvPr id="4" name="Diagram 4">
            <a:extLst>
              <a:ext uri="{FF2B5EF4-FFF2-40B4-BE49-F238E27FC236}">
                <a16:creationId xmlns:a16="http://schemas.microsoft.com/office/drawing/2014/main" id="{9DC6530E-B027-B963-4846-CE788A9AA7D6}"/>
              </a:ext>
            </a:extLst>
          </p:cNvPr>
          <p:cNvGraphicFramePr/>
          <p:nvPr>
            <p:extLst>
              <p:ext uri="{D42A27DB-BD31-4B8C-83A1-F6EECF244321}">
                <p14:modId xmlns:p14="http://schemas.microsoft.com/office/powerpoint/2010/main" val="4253088723"/>
              </p:ext>
            </p:extLst>
          </p:nvPr>
        </p:nvGraphicFramePr>
        <p:xfrm>
          <a:off x="1380227" y="990959"/>
          <a:ext cx="62865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01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36513"/>
            <a:ext cx="8520600" cy="572700"/>
          </a:xfrm>
        </p:spPr>
        <p:txBody>
          <a:bodyPr/>
          <a:lstStyle/>
          <a:p>
            <a:r>
              <a:rPr lang="en-US" dirty="0">
                <a:cs typeface="Calibri"/>
              </a:rPr>
              <a:t>DFD: Existing Businesses</a:t>
            </a:r>
            <a:endParaRPr lang="en-US" dirty="0"/>
          </a:p>
        </p:txBody>
      </p:sp>
      <p:sp>
        <p:nvSpPr>
          <p:cNvPr id="3" name="TextBox 2">
            <a:extLst>
              <a:ext uri="{FF2B5EF4-FFF2-40B4-BE49-F238E27FC236}">
                <a16:creationId xmlns:a16="http://schemas.microsoft.com/office/drawing/2014/main" id="{BFD3D3EA-4EBF-14A7-C5D5-5AB815743F9B}"/>
              </a:ext>
            </a:extLst>
          </p:cNvPr>
          <p:cNvSpPr txBox="1"/>
          <p:nvPr/>
        </p:nvSpPr>
        <p:spPr>
          <a:xfrm>
            <a:off x="292261" y="1286960"/>
            <a:ext cx="73513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450"/>
              </a:spcAft>
            </a:pPr>
            <a:endParaRPr lang="en-US" dirty="0">
              <a:latin typeface="Montserrat"/>
            </a:endParaRPr>
          </a:p>
        </p:txBody>
      </p:sp>
      <p:graphicFrame>
        <p:nvGraphicFramePr>
          <p:cNvPr id="4" name="Diagram 4">
            <a:extLst>
              <a:ext uri="{FF2B5EF4-FFF2-40B4-BE49-F238E27FC236}">
                <a16:creationId xmlns:a16="http://schemas.microsoft.com/office/drawing/2014/main" id="{0F2DF8DB-B89E-56BA-8B29-3A8AFB367F5B}"/>
              </a:ext>
            </a:extLst>
          </p:cNvPr>
          <p:cNvGraphicFramePr/>
          <p:nvPr>
            <p:extLst>
              <p:ext uri="{D42A27DB-BD31-4B8C-83A1-F6EECF244321}">
                <p14:modId xmlns:p14="http://schemas.microsoft.com/office/powerpoint/2010/main" val="2179805615"/>
              </p:ext>
            </p:extLst>
          </p:nvPr>
        </p:nvGraphicFramePr>
        <p:xfrm>
          <a:off x="1196915" y="1238969"/>
          <a:ext cx="6490157" cy="317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25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490249" y="450150"/>
            <a:ext cx="7259059"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Business Licensing Overview</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490249" y="450150"/>
            <a:ext cx="7259059" cy="4090800"/>
          </a:xfrm>
          <a:prstGeom prst="rect">
            <a:avLst/>
          </a:prstGeom>
        </p:spPr>
        <p:txBody>
          <a:bodyPr spcFirstLastPara="1" wrap="square" lIns="91425" tIns="91425" rIns="91425" bIns="91425" anchor="ctr" anchorCtr="0">
            <a:noAutofit/>
          </a:bodyPr>
          <a:lstStyle/>
          <a:p>
            <a:r>
              <a:rPr lang="en" dirty="0"/>
              <a:t>Office of the Chief Financial Officer (OCFO) Treasury Clearance</a:t>
            </a:r>
          </a:p>
        </p:txBody>
      </p:sp>
    </p:spTree>
    <p:extLst>
      <p:ext uri="{BB962C8B-B14F-4D97-AF65-F5344CB8AC3E}">
        <p14:creationId xmlns:p14="http://schemas.microsoft.com/office/powerpoint/2010/main" val="267928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53689" y="92326"/>
            <a:ext cx="8520600" cy="572700"/>
          </a:xfrm>
        </p:spPr>
        <p:txBody>
          <a:bodyPr/>
          <a:lstStyle/>
          <a:p>
            <a:r>
              <a:rPr lang="en-US" sz="2400" dirty="0">
                <a:cs typeface="Calibri"/>
              </a:rPr>
              <a:t>OCFO: Treasury</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46872" y="1260435"/>
            <a:ext cx="2622159" cy="2730890"/>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20000"/>
              </a:spcBef>
              <a:spcAft>
                <a:spcPts val="450"/>
              </a:spcAft>
            </a:pPr>
            <a:r>
              <a:rPr lang="en-US" sz="1800" dirty="0">
                <a:latin typeface="Montserrat"/>
              </a:rPr>
              <a:t>Rita Singleton</a:t>
            </a:r>
            <a:endParaRPr lang="en-US" dirty="0">
              <a:latin typeface="Montserrat"/>
            </a:endParaRPr>
          </a:p>
          <a:p>
            <a:pPr>
              <a:spcBef>
                <a:spcPct val="20000"/>
              </a:spcBef>
              <a:spcAft>
                <a:spcPts val="450"/>
              </a:spcAft>
            </a:pPr>
            <a:r>
              <a:rPr lang="en-US" sz="1200" dirty="0">
                <a:latin typeface="Montserrat"/>
              </a:rPr>
              <a:t>Supervisory Tax &amp; Revenue Examiner</a:t>
            </a:r>
          </a:p>
          <a:p>
            <a:pPr>
              <a:spcBef>
                <a:spcPct val="20000"/>
              </a:spcBef>
              <a:spcAft>
                <a:spcPts val="450"/>
              </a:spcAft>
            </a:pPr>
            <a:endParaRPr lang="en-US" sz="1200" dirty="0">
              <a:latin typeface="Montserrat"/>
            </a:endParaRPr>
          </a:p>
          <a:p>
            <a:pPr>
              <a:spcBef>
                <a:spcPct val="20000"/>
              </a:spcBef>
              <a:spcAft>
                <a:spcPts val="450"/>
              </a:spcAft>
            </a:pPr>
            <a:r>
              <a:rPr lang="en-US" dirty="0">
                <a:latin typeface="Montserrat"/>
              </a:rPr>
              <a:t>Treasury Clearances</a:t>
            </a:r>
            <a:endParaRPr lang="en-US" sz="1200" dirty="0">
              <a:latin typeface="Montserrat"/>
            </a:endParaRPr>
          </a:p>
          <a:p>
            <a:pPr>
              <a:spcBef>
                <a:spcPct val="20000"/>
              </a:spcBef>
              <a:spcAft>
                <a:spcPts val="450"/>
              </a:spcAft>
            </a:pPr>
            <a:endParaRPr lang="en-US" sz="1200" b="1" dirty="0">
              <a:latin typeface="Montserrat"/>
            </a:endParaRPr>
          </a:p>
        </p:txBody>
      </p:sp>
      <p:pic>
        <p:nvPicPr>
          <p:cNvPr id="3" name="Picture 3">
            <a:extLst>
              <a:ext uri="{FF2B5EF4-FFF2-40B4-BE49-F238E27FC236}">
                <a16:creationId xmlns:a16="http://schemas.microsoft.com/office/drawing/2014/main" id="{2FE23165-ECC2-1370-536D-231D69D680E4}"/>
              </a:ext>
            </a:extLst>
          </p:cNvPr>
          <p:cNvPicPr>
            <a:picLocks noChangeAspect="1"/>
          </p:cNvPicPr>
          <p:nvPr/>
        </p:nvPicPr>
        <p:blipFill>
          <a:blip r:embed="rId2"/>
          <a:stretch>
            <a:fillRect/>
          </a:stretch>
        </p:blipFill>
        <p:spPr>
          <a:xfrm>
            <a:off x="2898476" y="1207939"/>
            <a:ext cx="5999671" cy="3514782"/>
          </a:xfrm>
          <a:prstGeom prst="rect">
            <a:avLst/>
          </a:prstGeom>
        </p:spPr>
      </p:pic>
      <p:sp>
        <p:nvSpPr>
          <p:cNvPr id="4" name="TextBox 3">
            <a:extLst>
              <a:ext uri="{FF2B5EF4-FFF2-40B4-BE49-F238E27FC236}">
                <a16:creationId xmlns:a16="http://schemas.microsoft.com/office/drawing/2014/main" id="{F9763B69-50EA-EA15-92C1-BD4681DB8C6C}"/>
              </a:ext>
            </a:extLst>
          </p:cNvPr>
          <p:cNvSpPr txBox="1"/>
          <p:nvPr/>
        </p:nvSpPr>
        <p:spPr>
          <a:xfrm>
            <a:off x="3006306" y="4812461"/>
            <a:ext cx="603202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3"/>
              </a:rPr>
              <a:t>https://detroitmi.gov/departments/office-chief-financial-officer/ocfo-divisions/office-treasury/treasury-clearances</a:t>
            </a:r>
            <a:endParaRPr lang="en-US" sz="800" dirty="0">
              <a:latin typeface="Montserrat"/>
            </a:endParaRPr>
          </a:p>
        </p:txBody>
      </p:sp>
    </p:spTree>
    <p:extLst>
      <p:ext uri="{BB962C8B-B14F-4D97-AF65-F5344CB8AC3E}">
        <p14:creationId xmlns:p14="http://schemas.microsoft.com/office/powerpoint/2010/main" val="316394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53689" y="473326"/>
            <a:ext cx="8520600" cy="572700"/>
          </a:xfrm>
        </p:spPr>
        <p:txBody>
          <a:bodyPr/>
          <a:lstStyle/>
          <a:p>
            <a:r>
              <a:rPr lang="en-US" sz="2400" dirty="0">
                <a:cs typeface="Calibri"/>
              </a:rPr>
              <a:t>Treasury: Do I need a Treasury Clearance</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53675" y="1260435"/>
            <a:ext cx="8303141" cy="2730890"/>
          </a:xfrm>
          <a:prstGeom prst="rect">
            <a:avLst/>
          </a:prstGeom>
        </p:spPr>
        <p:txBody>
          <a:bodyPr lIns="91440" tIns="45720" rIns="91440" bIns="45720" anchor="t">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bg1"/>
                </a:solidFill>
                <a:latin typeface="Montserrat"/>
                <a:cs typeface="Calibri"/>
              </a:rPr>
              <a:t>All Detroit based businesses that need a business license, and those individuals and business who conduct business directly with or in the city of Detroit will need a Treasury Clearance</a:t>
            </a:r>
            <a:endParaRPr lang="en-US" sz="1800">
              <a:solidFill>
                <a:srgbClr val="FFFFFF"/>
              </a:solidFill>
            </a:endParaRPr>
          </a:p>
          <a:p>
            <a:r>
              <a:rPr lang="en-US" sz="1800" dirty="0">
                <a:solidFill>
                  <a:schemeClr val="tx1"/>
                </a:solidFill>
                <a:latin typeface="Calibri"/>
                <a:cs typeface="Calibri"/>
              </a:rPr>
              <a:t>e.</a:t>
            </a:r>
            <a:endParaRPr lang="en-US" sz="1800" dirty="0">
              <a:solidFill>
                <a:schemeClr val="tx1"/>
              </a:solidFill>
            </a:endParaRPr>
          </a:p>
          <a:p>
            <a:pPr marL="342900" indent="-342900">
              <a:buAutoNum type="arabicPeriod"/>
            </a:pPr>
            <a:r>
              <a:rPr lang="en-US" sz="1700" dirty="0">
                <a:solidFill>
                  <a:schemeClr val="bg1"/>
                </a:solidFill>
                <a:latin typeface="Montserrat"/>
              </a:rPr>
              <a:t>Do you need a business license? </a:t>
            </a:r>
          </a:p>
          <a:p>
            <a:pPr marL="342900" indent="-342900">
              <a:buAutoNum type="arabicPeriod"/>
            </a:pPr>
            <a:r>
              <a:rPr lang="en-US" sz="1700" dirty="0">
                <a:solidFill>
                  <a:schemeClr val="bg1"/>
                </a:solidFill>
                <a:latin typeface="Montserrat"/>
                <a:cs typeface="Calibri"/>
              </a:rPr>
              <a:t>Are you a vendor or a prospective vendor for the City? </a:t>
            </a:r>
            <a:endParaRPr lang="en-US" sz="1700">
              <a:solidFill>
                <a:schemeClr val="bg1"/>
              </a:solidFill>
              <a:latin typeface="Montserrat"/>
            </a:endParaRPr>
          </a:p>
          <a:p>
            <a:pPr marL="342900" indent="-342900">
              <a:buAutoNum type="arabicPeriod"/>
            </a:pPr>
            <a:r>
              <a:rPr lang="en-US" sz="1700" dirty="0">
                <a:solidFill>
                  <a:schemeClr val="bg1"/>
                </a:solidFill>
                <a:latin typeface="Montserrat"/>
                <a:cs typeface="Calibri"/>
              </a:rPr>
              <a:t>Are you seeking a Detroit Based Certification?</a:t>
            </a:r>
            <a:endParaRPr lang="en-US" sz="1700">
              <a:solidFill>
                <a:schemeClr val="bg1"/>
              </a:solidFill>
              <a:latin typeface="Montserrat"/>
            </a:endParaRPr>
          </a:p>
          <a:p>
            <a:pPr marL="342900" indent="-342900">
              <a:buAutoNum type="arabicPeriod"/>
            </a:pPr>
            <a:r>
              <a:rPr lang="en-US" sz="1700" dirty="0">
                <a:solidFill>
                  <a:schemeClr val="bg1"/>
                </a:solidFill>
                <a:latin typeface="Montserrat"/>
                <a:cs typeface="Calibri"/>
              </a:rPr>
              <a:t>Are you a contractual City employee?</a:t>
            </a:r>
            <a:endParaRPr lang="en-US" sz="1700">
              <a:solidFill>
                <a:schemeClr val="bg1"/>
              </a:solidFill>
              <a:latin typeface="Montserrat"/>
            </a:endParaRPr>
          </a:p>
          <a:p>
            <a:pPr>
              <a:spcBef>
                <a:spcPct val="20000"/>
              </a:spcBef>
              <a:spcAft>
                <a:spcPts val="450"/>
              </a:spcAft>
            </a:pPr>
            <a:endParaRPr lang="en-US" sz="1800" dirty="0">
              <a:solidFill>
                <a:schemeClr val="bg1"/>
              </a:solidFill>
              <a:latin typeface="Montserrat"/>
            </a:endParaRPr>
          </a:p>
          <a:p>
            <a:pPr>
              <a:spcBef>
                <a:spcPct val="20000"/>
              </a:spcBef>
              <a:spcAft>
                <a:spcPts val="450"/>
              </a:spcAft>
            </a:pPr>
            <a:r>
              <a:rPr lang="en-US" sz="1900" b="1" dirty="0">
                <a:solidFill>
                  <a:schemeClr val="accent1"/>
                </a:solidFill>
              </a:rPr>
              <a:t>If you answer YES to any of the above questions, you need a Treasury Clearance!!</a:t>
            </a:r>
          </a:p>
        </p:txBody>
      </p:sp>
      <p:sp>
        <p:nvSpPr>
          <p:cNvPr id="4" name="TextBox 3">
            <a:extLst>
              <a:ext uri="{FF2B5EF4-FFF2-40B4-BE49-F238E27FC236}">
                <a16:creationId xmlns:a16="http://schemas.microsoft.com/office/drawing/2014/main" id="{F9763B69-50EA-EA15-92C1-BD4681DB8C6C}"/>
              </a:ext>
            </a:extLst>
          </p:cNvPr>
          <p:cNvSpPr txBox="1"/>
          <p:nvPr/>
        </p:nvSpPr>
        <p:spPr>
          <a:xfrm>
            <a:off x="3006306" y="4812461"/>
            <a:ext cx="603202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2"/>
              </a:rPr>
              <a:t>https://detroitmi.gov/departments/office-chief-financial-officer/ocfo-divisions/office-treasury/treasury-clearances</a:t>
            </a:r>
            <a:endParaRPr lang="en-US" sz="800" dirty="0">
              <a:latin typeface="Montserrat"/>
            </a:endParaRPr>
          </a:p>
        </p:txBody>
      </p:sp>
    </p:spTree>
    <p:extLst>
      <p:ext uri="{BB962C8B-B14F-4D97-AF65-F5344CB8AC3E}">
        <p14:creationId xmlns:p14="http://schemas.microsoft.com/office/powerpoint/2010/main" val="195269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53689" y="500540"/>
            <a:ext cx="8520600" cy="572700"/>
          </a:xfrm>
        </p:spPr>
        <p:txBody>
          <a:bodyPr/>
          <a:lstStyle/>
          <a:p>
            <a:r>
              <a:rPr lang="en-US" sz="2400" dirty="0">
                <a:cs typeface="Calibri"/>
              </a:rPr>
              <a:t>Treasury: What exactly </a:t>
            </a:r>
            <a:r>
              <a:rPr lang="en-US" sz="2400" i="1" dirty="0">
                <a:cs typeface="Calibri"/>
              </a:rPr>
              <a:t>is </a:t>
            </a:r>
            <a:r>
              <a:rPr lang="en-US" sz="2400" dirty="0">
                <a:cs typeface="Calibri"/>
              </a:rPr>
              <a:t>a Treasury Clearance?</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53675" y="1260435"/>
            <a:ext cx="8303141" cy="3268372"/>
          </a:xfrm>
          <a:prstGeom prst="rect">
            <a:avLst/>
          </a:prstGeom>
        </p:spPr>
        <p:txBody>
          <a:bodyPr lIns="91440" tIns="45720" rIns="91440" bIns="45720" anchor="t">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bg1"/>
                </a:solidFill>
                <a:latin typeface="Montserrat"/>
                <a:cs typeface="Calibri"/>
              </a:rPr>
              <a:t>A Treasury Clearance validates that individuals and businesses do not owe money to the city of Detroit within our scope.</a:t>
            </a:r>
            <a:endParaRPr lang="en-US" sz="1800">
              <a:solidFill>
                <a:schemeClr val="bg1"/>
              </a:solidFill>
              <a:latin typeface="Montserrat"/>
            </a:endParaRPr>
          </a:p>
          <a:p>
            <a:endParaRPr lang="en-US" sz="1800" dirty="0">
              <a:solidFill>
                <a:schemeClr val="bg1"/>
              </a:solidFill>
              <a:latin typeface="Montserrat"/>
              <a:cs typeface="Calibri"/>
            </a:endParaRPr>
          </a:p>
          <a:p>
            <a:r>
              <a:rPr lang="en-US" sz="1800" b="1" dirty="0">
                <a:solidFill>
                  <a:schemeClr val="accent1"/>
                </a:solidFill>
                <a:latin typeface="Montserrat"/>
              </a:rPr>
              <a:t>What do we check for?</a:t>
            </a:r>
          </a:p>
          <a:p>
            <a:r>
              <a:rPr lang="en-US" sz="1800" dirty="0">
                <a:solidFill>
                  <a:schemeClr val="bg1"/>
                </a:solidFill>
                <a:latin typeface="Montserrat"/>
              </a:rPr>
              <a:t>Income Taxes</a:t>
            </a:r>
          </a:p>
          <a:p>
            <a:pPr marL="457200" lvl="3" indent="-274320">
              <a:buChar char="•"/>
            </a:pPr>
            <a:r>
              <a:rPr lang="en-US" sz="1800" dirty="0">
                <a:solidFill>
                  <a:schemeClr val="bg1"/>
                </a:solidFill>
                <a:latin typeface="Montserrat"/>
              </a:rPr>
              <a:t>Have you filed all required returns?</a:t>
            </a:r>
          </a:p>
          <a:p>
            <a:pPr marL="457200" lvl="3" indent="-274320">
              <a:buChar char="•"/>
            </a:pPr>
            <a:r>
              <a:rPr lang="en-US" sz="1800" dirty="0">
                <a:solidFill>
                  <a:schemeClr val="bg1"/>
                </a:solidFill>
                <a:latin typeface="Montserrat"/>
                <a:cs typeface="Calibri"/>
              </a:rPr>
              <a:t>Have you paid all balances due?</a:t>
            </a:r>
            <a:endParaRPr lang="en-US" sz="1800">
              <a:solidFill>
                <a:schemeClr val="bg1"/>
              </a:solidFill>
              <a:latin typeface="Montserrat"/>
            </a:endParaRPr>
          </a:p>
          <a:p>
            <a:endParaRPr lang="en-US" sz="1800" dirty="0">
              <a:solidFill>
                <a:schemeClr val="bg1"/>
              </a:solidFill>
              <a:latin typeface="Montserrat"/>
            </a:endParaRPr>
          </a:p>
          <a:p>
            <a:r>
              <a:rPr lang="en-US" sz="1800" dirty="0">
                <a:solidFill>
                  <a:schemeClr val="bg1"/>
                </a:solidFill>
                <a:latin typeface="Montserrat"/>
              </a:rPr>
              <a:t>Property Taxes – both real, personal and delinquent</a:t>
            </a:r>
            <a:endParaRPr lang="en-US">
              <a:solidFill>
                <a:schemeClr val="bg1"/>
              </a:solidFill>
            </a:endParaRPr>
          </a:p>
          <a:p>
            <a:endParaRPr lang="en-US" sz="1800" dirty="0">
              <a:solidFill>
                <a:schemeClr val="bg1"/>
              </a:solidFill>
              <a:latin typeface="Montserrat"/>
            </a:endParaRPr>
          </a:p>
          <a:p>
            <a:r>
              <a:rPr lang="en-US" sz="1800" dirty="0">
                <a:solidFill>
                  <a:schemeClr val="bg1"/>
                </a:solidFill>
                <a:latin typeface="Montserrat"/>
              </a:rPr>
              <a:t>Blight Tickets </a:t>
            </a:r>
            <a:endParaRPr lang="en-US">
              <a:solidFill>
                <a:schemeClr val="bg1"/>
              </a:solidFill>
            </a:endParaRPr>
          </a:p>
          <a:p>
            <a:endParaRPr lang="en-US" sz="1800" dirty="0">
              <a:solidFill>
                <a:schemeClr val="bg1"/>
              </a:solidFill>
              <a:latin typeface="Montserrat"/>
            </a:endParaRPr>
          </a:p>
          <a:p>
            <a:r>
              <a:rPr lang="en-US" sz="1800" dirty="0">
                <a:solidFill>
                  <a:schemeClr val="bg1"/>
                </a:solidFill>
                <a:latin typeface="Montserrat"/>
              </a:rPr>
              <a:t>Outstanding invoices for: </a:t>
            </a:r>
            <a:endParaRPr lang="en-US" dirty="0">
              <a:solidFill>
                <a:schemeClr val="bg1"/>
              </a:solidFill>
            </a:endParaRPr>
          </a:p>
          <a:p>
            <a:pPr marL="457200" lvl="1" indent="-274320">
              <a:buChar char="•"/>
            </a:pPr>
            <a:r>
              <a:rPr lang="en-US" sz="1800" dirty="0">
                <a:solidFill>
                  <a:schemeClr val="bg1"/>
                </a:solidFill>
                <a:latin typeface="Montserrat"/>
              </a:rPr>
              <a:t>Building Inspections fees</a:t>
            </a:r>
          </a:p>
          <a:p>
            <a:pPr marL="457200" lvl="1" indent="-274320">
              <a:buChar char="•"/>
            </a:pPr>
            <a:r>
              <a:rPr lang="en-US" sz="1800" dirty="0">
                <a:solidFill>
                  <a:schemeClr val="bg1"/>
                </a:solidFill>
                <a:latin typeface="Montserrat"/>
                <a:cs typeface="Calibri"/>
              </a:rPr>
              <a:t>Fire Inspection Fees </a:t>
            </a:r>
            <a:endParaRPr lang="en-US" sz="1800">
              <a:solidFill>
                <a:schemeClr val="bg1"/>
              </a:solidFill>
              <a:latin typeface="Montserrat"/>
            </a:endParaRPr>
          </a:p>
          <a:p>
            <a:pPr marL="457200" lvl="1" indent="-274320">
              <a:buChar char="•"/>
            </a:pPr>
            <a:r>
              <a:rPr lang="en-US" sz="1800" dirty="0">
                <a:solidFill>
                  <a:schemeClr val="bg1"/>
                </a:solidFill>
                <a:latin typeface="Montserrat"/>
              </a:rPr>
              <a:t>Other accounts receivable</a:t>
            </a:r>
          </a:p>
          <a:p>
            <a:endParaRPr lang="en-US" sz="1800" dirty="0">
              <a:solidFill>
                <a:schemeClr val="bg1"/>
              </a:solidFill>
              <a:latin typeface="Montserrat"/>
              <a:cs typeface="Calibri"/>
            </a:endParaRPr>
          </a:p>
          <a:p>
            <a:endParaRPr lang="en-US" sz="1800" dirty="0">
              <a:solidFill>
                <a:schemeClr val="bg1"/>
              </a:solidFill>
              <a:latin typeface="Montserrat"/>
              <a:cs typeface="Calibri"/>
            </a:endParaRPr>
          </a:p>
        </p:txBody>
      </p:sp>
    </p:spTree>
    <p:extLst>
      <p:ext uri="{BB962C8B-B14F-4D97-AF65-F5344CB8AC3E}">
        <p14:creationId xmlns:p14="http://schemas.microsoft.com/office/powerpoint/2010/main" val="171944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53689" y="500540"/>
            <a:ext cx="8520600" cy="572700"/>
          </a:xfrm>
        </p:spPr>
        <p:txBody>
          <a:bodyPr/>
          <a:lstStyle/>
          <a:p>
            <a:r>
              <a:rPr lang="en-US" sz="2400" dirty="0">
                <a:cs typeface="Calibri"/>
              </a:rPr>
              <a:t>Treasury: What is the process?</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53675" y="1260435"/>
            <a:ext cx="8303141" cy="3268372"/>
          </a:xfrm>
          <a:prstGeom prst="rect">
            <a:avLst/>
          </a:prstGeom>
        </p:spPr>
        <p:txBody>
          <a:bodyPr lIns="91440" tIns="45720" rIns="91440" bIns="45720" anchor="t">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AutoNum type="arabicPeriod"/>
            </a:pPr>
            <a:r>
              <a:rPr lang="en-US" sz="1800" b="1" dirty="0">
                <a:solidFill>
                  <a:schemeClr val="accent1"/>
                </a:solidFill>
                <a:latin typeface="Montserrat"/>
              </a:rPr>
              <a:t>Gather some information</a:t>
            </a:r>
          </a:p>
          <a:p>
            <a:pPr marL="742950" lvl="1" indent="-285750">
              <a:buFont typeface="Arial,Sans-Serif"/>
              <a:buChar char="•"/>
            </a:pPr>
            <a:r>
              <a:rPr lang="en-US" sz="1800" dirty="0">
                <a:solidFill>
                  <a:srgbClr val="212121"/>
                </a:solidFill>
                <a:latin typeface="Montserrat"/>
                <a:cs typeface="Calibri"/>
              </a:rPr>
              <a:t>Company name, address and tax ID number</a:t>
            </a:r>
            <a:endParaRPr lang="en-US" sz="1800">
              <a:solidFill>
                <a:srgbClr val="212121"/>
              </a:solidFill>
              <a:latin typeface="Montserrat"/>
            </a:endParaRPr>
          </a:p>
          <a:p>
            <a:pPr marL="742950" lvl="1" indent="-285750">
              <a:buFont typeface="Arial,Sans-Serif"/>
              <a:buChar char="•"/>
            </a:pPr>
            <a:r>
              <a:rPr lang="en-US" sz="1800" dirty="0">
                <a:solidFill>
                  <a:srgbClr val="212121"/>
                </a:solidFill>
                <a:latin typeface="Montserrat"/>
                <a:cs typeface="Calibri"/>
              </a:rPr>
              <a:t>Tax filing type (individual, corporation or partnership)</a:t>
            </a:r>
            <a:endParaRPr lang="en-US" sz="1800">
              <a:solidFill>
                <a:srgbClr val="212121"/>
              </a:solidFill>
              <a:latin typeface="Montserrat"/>
            </a:endParaRPr>
          </a:p>
          <a:p>
            <a:pPr marL="742950" lvl="1" indent="-285750">
              <a:buFont typeface="Arial,Sans-Serif"/>
              <a:buChar char="•"/>
            </a:pPr>
            <a:r>
              <a:rPr lang="en-US" sz="1800" dirty="0">
                <a:solidFill>
                  <a:srgbClr val="212121"/>
                </a:solidFill>
                <a:latin typeface="Montserrat"/>
                <a:cs typeface="Calibri"/>
              </a:rPr>
              <a:t>Do you have employees?  If yes, do they receive a 1099 or W2 from you?</a:t>
            </a:r>
          </a:p>
          <a:p>
            <a:pPr marL="342900" indent="-342900">
              <a:buAutoNum type="arabicPeriod"/>
            </a:pPr>
            <a:r>
              <a:rPr lang="en-US" sz="1800" b="1" dirty="0">
                <a:solidFill>
                  <a:schemeClr val="accent1"/>
                </a:solidFill>
                <a:latin typeface="Montserrat"/>
                <a:cs typeface="Calibri"/>
              </a:rPr>
              <a:t>Fill out the applicatio</a:t>
            </a:r>
            <a:r>
              <a:rPr lang="en-US" sz="1800" b="1" dirty="0">
                <a:solidFill>
                  <a:schemeClr val="accent1"/>
                </a:solidFill>
                <a:latin typeface="Montserrat"/>
              </a:rPr>
              <a:t>n online </a:t>
            </a:r>
            <a:r>
              <a:rPr lang="en-US" sz="1800" dirty="0">
                <a:solidFill>
                  <a:srgbClr val="212121"/>
                </a:solidFill>
                <a:latin typeface="Montserrat"/>
              </a:rPr>
              <a:t>at </a:t>
            </a:r>
            <a:r>
              <a:rPr lang="en-US" sz="1800" u="sng" dirty="0">
                <a:solidFill>
                  <a:srgbClr val="212121"/>
                </a:solidFill>
                <a:latin typeface="Montserrat"/>
                <a:cs typeface="Calibri"/>
                <a:hlinkClick r:id="rId2">
                  <a:extLst>
                    <a:ext uri="{A12FA001-AC4F-418D-AE19-62706E023703}">
                      <ahyp:hlinkClr xmlns:ahyp="http://schemas.microsoft.com/office/drawing/2018/hyperlinkcolor" val="tx"/>
                    </a:ext>
                  </a:extLst>
                </a:hlinkClick>
              </a:rPr>
              <a:t>https://bit.ly/detroitclearances</a:t>
            </a:r>
            <a:r>
              <a:rPr lang="en-US" sz="1800" dirty="0">
                <a:solidFill>
                  <a:srgbClr val="212121"/>
                </a:solidFill>
                <a:latin typeface="Montserrat"/>
                <a:cs typeface="Calibri"/>
              </a:rPr>
              <a:t>.  </a:t>
            </a:r>
            <a:endParaRPr lang="en-US" sz="1800">
              <a:solidFill>
                <a:srgbClr val="212121"/>
              </a:solidFill>
              <a:latin typeface="Montserrat"/>
            </a:endParaRPr>
          </a:p>
          <a:p>
            <a:pPr marL="800100" lvl="1" indent="-342900">
              <a:buFont typeface="Arial,Sans-Serif"/>
              <a:buChar char="•"/>
            </a:pPr>
            <a:r>
              <a:rPr lang="en-US" sz="1800" dirty="0">
                <a:solidFill>
                  <a:srgbClr val="212121"/>
                </a:solidFill>
                <a:latin typeface="Montserrat"/>
                <a:cs typeface="Calibri"/>
              </a:rPr>
              <a:t>Note: The application should be completed by someone who is familiar with your entity.  Preferably an owner/principal with knowledge of the tax structure.  </a:t>
            </a:r>
            <a:endParaRPr lang="en-US" sz="1800">
              <a:solidFill>
                <a:srgbClr val="212121"/>
              </a:solidFill>
              <a:latin typeface="Montserrat"/>
            </a:endParaRPr>
          </a:p>
          <a:p>
            <a:pPr marL="342900" indent="-342900">
              <a:buAutoNum type="arabicPeriod"/>
            </a:pPr>
            <a:r>
              <a:rPr lang="en-US" sz="1800" dirty="0">
                <a:solidFill>
                  <a:srgbClr val="212121"/>
                </a:solidFill>
                <a:latin typeface="Montserrat"/>
                <a:cs typeface="Calibri"/>
              </a:rPr>
              <a:t>The Clearances team will </a:t>
            </a:r>
            <a:r>
              <a:rPr lang="en-US" sz="1800" b="1" dirty="0">
                <a:solidFill>
                  <a:schemeClr val="accent1"/>
                </a:solidFill>
                <a:latin typeface="Montserrat"/>
                <a:cs typeface="Calibri"/>
              </a:rPr>
              <a:t>process your application</a:t>
            </a:r>
            <a:r>
              <a:rPr lang="en-US" sz="1800" dirty="0">
                <a:solidFill>
                  <a:srgbClr val="212121"/>
                </a:solidFill>
                <a:latin typeface="Montserrat"/>
                <a:cs typeface="Calibri"/>
              </a:rPr>
              <a:t>.</a:t>
            </a:r>
            <a:endParaRPr lang="en-US" sz="1800" dirty="0">
              <a:solidFill>
                <a:srgbClr val="212121"/>
              </a:solidFill>
              <a:latin typeface="Montserrat"/>
            </a:endParaRPr>
          </a:p>
          <a:p>
            <a:pPr marL="640080" lvl="1" indent="-274320">
              <a:buAutoNum type="alphaLcPeriod"/>
            </a:pPr>
            <a:r>
              <a:rPr lang="en-US" sz="1800" dirty="0">
                <a:solidFill>
                  <a:srgbClr val="212121"/>
                </a:solidFill>
                <a:latin typeface="Montserrat"/>
                <a:cs typeface="Calibri"/>
              </a:rPr>
              <a:t>If you are missing income tax or withholding returns or have a balance due to the city, you application will be denied.</a:t>
            </a:r>
            <a:endParaRPr lang="en-US" sz="1800" dirty="0">
              <a:solidFill>
                <a:srgbClr val="212121"/>
              </a:solidFill>
              <a:latin typeface="Montserrat"/>
            </a:endParaRPr>
          </a:p>
          <a:p>
            <a:pPr marL="640080" lvl="1" indent="-274320">
              <a:buAutoNum type="alphaLcPeriod"/>
            </a:pPr>
            <a:r>
              <a:rPr lang="en-US" sz="1800" dirty="0">
                <a:solidFill>
                  <a:srgbClr val="212121"/>
                </a:solidFill>
                <a:latin typeface="Montserrat"/>
                <a:cs typeface="Calibri"/>
              </a:rPr>
              <a:t>If all returns have been filed and no balances are due, your clearance application will be approved, and an approval email sent.</a:t>
            </a:r>
            <a:endParaRPr lang="en-US" sz="1800">
              <a:solidFill>
                <a:srgbClr val="212121"/>
              </a:solidFill>
              <a:latin typeface="Montserrat"/>
            </a:endParaRPr>
          </a:p>
          <a:p>
            <a:pPr marL="342900" indent="-342900">
              <a:buAutoNum type="arabicPeriod"/>
            </a:pPr>
            <a:r>
              <a:rPr lang="en-US" sz="1800" dirty="0">
                <a:solidFill>
                  <a:srgbClr val="212121"/>
                </a:solidFill>
                <a:latin typeface="Montserrat"/>
                <a:cs typeface="Calibri"/>
              </a:rPr>
              <a:t>You will </a:t>
            </a:r>
            <a:r>
              <a:rPr lang="en-US" sz="1800" b="1" dirty="0">
                <a:solidFill>
                  <a:schemeClr val="accent1"/>
                </a:solidFill>
                <a:latin typeface="Montserrat"/>
                <a:cs typeface="Calibri"/>
              </a:rPr>
              <a:t>receive an email with the status of your clearance</a:t>
            </a:r>
            <a:r>
              <a:rPr lang="en-US" sz="1800" dirty="0">
                <a:solidFill>
                  <a:srgbClr val="212121"/>
                </a:solidFill>
                <a:latin typeface="Montserrat"/>
                <a:cs typeface="Calibri"/>
              </a:rPr>
              <a:t> and information on how to remedy a denial, if applicable.</a:t>
            </a:r>
            <a:endParaRPr lang="en-US" dirty="0">
              <a:solidFill>
                <a:srgbClr val="212121"/>
              </a:solidFill>
              <a:latin typeface="Montserrat"/>
            </a:endParaRPr>
          </a:p>
          <a:p>
            <a:endParaRPr lang="en-US" sz="1800" dirty="0">
              <a:solidFill>
                <a:srgbClr val="212121"/>
              </a:solidFill>
              <a:latin typeface="Montserrat"/>
              <a:cs typeface="Calibri"/>
            </a:endParaRPr>
          </a:p>
          <a:p>
            <a:endParaRPr lang="en-US" sz="1800" dirty="0">
              <a:solidFill>
                <a:srgbClr val="212121"/>
              </a:solidFill>
              <a:latin typeface="Montserrat"/>
              <a:cs typeface="Calibri"/>
            </a:endParaRPr>
          </a:p>
        </p:txBody>
      </p:sp>
    </p:spTree>
    <p:extLst>
      <p:ext uri="{BB962C8B-B14F-4D97-AF65-F5344CB8AC3E}">
        <p14:creationId xmlns:p14="http://schemas.microsoft.com/office/powerpoint/2010/main" val="204510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r>
              <a:rPr lang="en" dirty="0"/>
              <a:t>Detroit Police </a:t>
            </a:r>
            <a:r>
              <a:rPr lang="en" dirty="0" err="1"/>
              <a:t>Departmet</a:t>
            </a:r>
            <a:r>
              <a:rPr lang="en" dirty="0"/>
              <a:t> (DPD) Clearances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32123" y="372684"/>
            <a:ext cx="8520600" cy="572700"/>
          </a:xfrm>
        </p:spPr>
        <p:txBody>
          <a:bodyPr/>
          <a:lstStyle/>
          <a:p>
            <a:r>
              <a:rPr lang="en-US" dirty="0">
                <a:cs typeface="Calibri"/>
              </a:rPr>
              <a:t>POLICE DEPARTMENT INSPECTIONS (DPD)</a:t>
            </a:r>
          </a:p>
        </p:txBody>
      </p:sp>
      <p:sp>
        <p:nvSpPr>
          <p:cNvPr id="5" name="Text Placeholder 4">
            <a:extLst>
              <a:ext uri="{FF2B5EF4-FFF2-40B4-BE49-F238E27FC236}">
                <a16:creationId xmlns:a16="http://schemas.microsoft.com/office/drawing/2014/main" id="{B50F42FC-1AD3-F170-1CC9-09D0DB523C56}"/>
              </a:ext>
            </a:extLst>
          </p:cNvPr>
          <p:cNvSpPr txBox="1">
            <a:spLocks/>
          </p:cNvSpPr>
          <p:nvPr/>
        </p:nvSpPr>
        <p:spPr>
          <a:xfrm>
            <a:off x="236089" y="1282001"/>
            <a:ext cx="8606734" cy="2774022"/>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20000"/>
              </a:spcBef>
              <a:spcAft>
                <a:spcPts val="450"/>
              </a:spcAft>
            </a:pPr>
            <a:r>
              <a:rPr lang="en-US" sz="1800" dirty="0">
                <a:latin typeface="Montserrat"/>
              </a:rPr>
              <a:t>DPD works with BSEED to conduct:</a:t>
            </a:r>
            <a:endParaRPr lang="en-US" dirty="0"/>
          </a:p>
          <a:p>
            <a:pPr marL="285750" indent="-285750">
              <a:spcBef>
                <a:spcPct val="20000"/>
              </a:spcBef>
              <a:spcAft>
                <a:spcPts val="450"/>
              </a:spcAft>
              <a:buChar char="•"/>
            </a:pPr>
            <a:r>
              <a:rPr lang="en-US" sz="1800" dirty="0">
                <a:latin typeface="Montserrat"/>
              </a:rPr>
              <a:t>Background and vehicle checks for parking valet attendants, horse-drawn carriages, and rickshaw vehicles</a:t>
            </a:r>
          </a:p>
          <a:p>
            <a:pPr marL="285750" indent="-285750">
              <a:spcBef>
                <a:spcPct val="20000"/>
              </a:spcBef>
              <a:spcAft>
                <a:spcPts val="450"/>
              </a:spcAft>
              <a:buChar char="•"/>
            </a:pPr>
            <a:r>
              <a:rPr lang="en-US" sz="1800" dirty="0">
                <a:latin typeface="Montserrat"/>
              </a:rPr>
              <a:t>Background checks for secondhand stores</a:t>
            </a:r>
          </a:p>
          <a:p>
            <a:pPr marL="285750" indent="-285750">
              <a:spcBef>
                <a:spcPct val="20000"/>
              </a:spcBef>
              <a:spcAft>
                <a:spcPts val="450"/>
              </a:spcAft>
              <a:buChar char="•"/>
            </a:pPr>
            <a:r>
              <a:rPr lang="en-US" sz="1800" dirty="0">
                <a:latin typeface="Montserrat"/>
              </a:rPr>
              <a:t>Business inspections and background checks for sexually oriented businesses and their employees</a:t>
            </a:r>
          </a:p>
          <a:p>
            <a:pPr marL="285750" indent="-285750">
              <a:spcBef>
                <a:spcPct val="20000"/>
              </a:spcBef>
              <a:spcAft>
                <a:spcPts val="450"/>
              </a:spcAft>
              <a:buChar char="•"/>
            </a:pPr>
            <a:r>
              <a:rPr lang="en-US" sz="1800" dirty="0">
                <a:latin typeface="Montserrat"/>
              </a:rPr>
              <a:t>Video surveillance checks for gas stations</a:t>
            </a:r>
          </a:p>
        </p:txBody>
      </p:sp>
      <p:sp>
        <p:nvSpPr>
          <p:cNvPr id="4" name="TextBox 3">
            <a:extLst>
              <a:ext uri="{FF2B5EF4-FFF2-40B4-BE49-F238E27FC236}">
                <a16:creationId xmlns:a16="http://schemas.microsoft.com/office/drawing/2014/main" id="{9D5C5251-C096-0721-94D1-95408EB27B3F}"/>
              </a:ext>
            </a:extLst>
          </p:cNvPr>
          <p:cNvSpPr txBox="1"/>
          <p:nvPr/>
        </p:nvSpPr>
        <p:spPr>
          <a:xfrm>
            <a:off x="3480758" y="4931074"/>
            <a:ext cx="44253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2"/>
              </a:rPr>
              <a:t>https://detroitmi.gov/departments/police-department</a:t>
            </a:r>
            <a:endParaRPr lang="en-US" sz="800">
              <a:latin typeface="Montserrat"/>
            </a:endParaRPr>
          </a:p>
        </p:txBody>
      </p:sp>
    </p:spTree>
    <p:extLst>
      <p:ext uri="{BB962C8B-B14F-4D97-AF65-F5344CB8AC3E}">
        <p14:creationId xmlns:p14="http://schemas.microsoft.com/office/powerpoint/2010/main" val="321267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490250" y="450150"/>
            <a:ext cx="7381403" cy="4090800"/>
          </a:xfrm>
          <a:prstGeom prst="rect">
            <a:avLst/>
          </a:prstGeom>
        </p:spPr>
        <p:txBody>
          <a:bodyPr spcFirstLastPara="1" wrap="square" lIns="91425" tIns="91425" rIns="91425" bIns="91425" anchor="ctr" anchorCtr="0">
            <a:noAutofit/>
          </a:bodyPr>
          <a:lstStyle/>
          <a:p>
            <a:r>
              <a:rPr lang="en" dirty="0"/>
              <a:t>Business Licensing Recent Updates</a:t>
            </a:r>
          </a:p>
        </p:txBody>
      </p:sp>
    </p:spTree>
    <p:extLst>
      <p:ext uri="{BB962C8B-B14F-4D97-AF65-F5344CB8AC3E}">
        <p14:creationId xmlns:p14="http://schemas.microsoft.com/office/powerpoint/2010/main" val="300727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918E-0E87-1968-49AC-269F3B33B27D}"/>
              </a:ext>
            </a:extLst>
          </p:cNvPr>
          <p:cNvSpPr>
            <a:spLocks noGrp="1"/>
          </p:cNvSpPr>
          <p:nvPr>
            <p:ph type="title"/>
          </p:nvPr>
        </p:nvSpPr>
        <p:spPr/>
        <p:txBody>
          <a:bodyPr/>
          <a:lstStyle/>
          <a:p>
            <a:r>
              <a:rPr lang="en-US" dirty="0"/>
              <a:t>Licensing Updates RECENT PAST and NEW</a:t>
            </a:r>
          </a:p>
        </p:txBody>
      </p:sp>
      <p:sp>
        <p:nvSpPr>
          <p:cNvPr id="3" name="Text Placeholder 2">
            <a:extLst>
              <a:ext uri="{FF2B5EF4-FFF2-40B4-BE49-F238E27FC236}">
                <a16:creationId xmlns:a16="http://schemas.microsoft.com/office/drawing/2014/main" id="{1E82D148-3BA7-D62D-51E1-7E97FBA68FB3}"/>
              </a:ext>
            </a:extLst>
          </p:cNvPr>
          <p:cNvSpPr>
            <a:spLocks noGrp="1"/>
          </p:cNvSpPr>
          <p:nvPr>
            <p:ph type="body" idx="1"/>
          </p:nvPr>
        </p:nvSpPr>
        <p:spPr/>
        <p:txBody>
          <a:bodyPr/>
          <a:lstStyle/>
          <a:p>
            <a:pPr marL="456565" indent="-316865"/>
            <a:r>
              <a:rPr lang="en-US" dirty="0"/>
              <a:t>License Repeal</a:t>
            </a:r>
          </a:p>
          <a:p>
            <a:pPr marL="456565" indent="-316865">
              <a:lnSpc>
                <a:spcPct val="114999"/>
              </a:lnSpc>
            </a:pPr>
            <a:endParaRPr lang="en-US" dirty="0"/>
          </a:p>
          <a:p>
            <a:pPr marL="456565" indent="-316865">
              <a:lnSpc>
                <a:spcPct val="114999"/>
              </a:lnSpc>
            </a:pPr>
            <a:r>
              <a:rPr lang="en-US" dirty="0"/>
              <a:t>Auto Related Uses license requirement additions and amendments</a:t>
            </a:r>
          </a:p>
          <a:p>
            <a:pPr marL="456565" indent="-316865">
              <a:lnSpc>
                <a:spcPct val="114999"/>
              </a:lnSpc>
            </a:pPr>
            <a:endParaRPr lang="en-US" dirty="0"/>
          </a:p>
          <a:p>
            <a:pPr marL="456565" indent="-316865">
              <a:lnSpc>
                <a:spcPct val="114999"/>
              </a:lnSpc>
            </a:pPr>
            <a:r>
              <a:rPr lang="en-US" dirty="0"/>
              <a:t>Applications must be submitted online; email addresses mandatory</a:t>
            </a:r>
          </a:p>
          <a:p>
            <a:pPr marL="139700" indent="0">
              <a:lnSpc>
                <a:spcPct val="114999"/>
              </a:lnSpc>
              <a:buNone/>
            </a:pPr>
            <a:endParaRPr lang="en-US" dirty="0"/>
          </a:p>
          <a:p>
            <a:pPr marL="456565" indent="-316865"/>
            <a:endParaRPr lang="en-US" dirty="0"/>
          </a:p>
          <a:p>
            <a:pPr marL="456565" indent="-316865"/>
            <a:r>
              <a:rPr lang="en-US" dirty="0"/>
              <a:t>Interactive Web Page Development</a:t>
            </a:r>
          </a:p>
        </p:txBody>
      </p:sp>
      <p:sp>
        <p:nvSpPr>
          <p:cNvPr id="4" name="Text Placeholder 3">
            <a:extLst>
              <a:ext uri="{FF2B5EF4-FFF2-40B4-BE49-F238E27FC236}">
                <a16:creationId xmlns:a16="http://schemas.microsoft.com/office/drawing/2014/main" id="{78FB88E4-D7E4-A1D9-AED1-9D7BCF640297}"/>
              </a:ext>
            </a:extLst>
          </p:cNvPr>
          <p:cNvSpPr>
            <a:spLocks noGrp="1"/>
          </p:cNvSpPr>
          <p:nvPr>
            <p:ph type="body" idx="2"/>
          </p:nvPr>
        </p:nvSpPr>
        <p:spPr>
          <a:xfrm>
            <a:off x="5063901" y="1470779"/>
            <a:ext cx="2999925" cy="2541364"/>
          </a:xfrm>
          <a:ln w="28575">
            <a:solidFill>
              <a:schemeClr val="accent1">
                <a:lumMod val="50000"/>
              </a:schemeClr>
            </a:solidFill>
          </a:ln>
        </p:spPr>
        <p:txBody>
          <a:bodyPr/>
          <a:lstStyle/>
          <a:p>
            <a:pPr marL="139700" indent="0">
              <a:buNone/>
            </a:pPr>
            <a:r>
              <a:rPr lang="en-US" b="1" dirty="0">
                <a:solidFill>
                  <a:schemeClr val="accent1"/>
                </a:solidFill>
              </a:rPr>
              <a:t>Customers are urged to visit Business Licensing landing page </a:t>
            </a:r>
            <a:endParaRPr lang="en-US" dirty="0">
              <a:solidFill>
                <a:schemeClr val="accent1"/>
              </a:solidFill>
            </a:endParaRPr>
          </a:p>
          <a:p>
            <a:pPr marL="139065" indent="0">
              <a:lnSpc>
                <a:spcPct val="114999"/>
              </a:lnSpc>
              <a:buNone/>
            </a:pPr>
            <a:endParaRPr lang="en-US" b="1" dirty="0">
              <a:solidFill>
                <a:schemeClr val="accent1"/>
              </a:solidFill>
            </a:endParaRPr>
          </a:p>
          <a:p>
            <a:pPr marL="139065" indent="0">
              <a:lnSpc>
                <a:spcPct val="114999"/>
              </a:lnSpc>
              <a:buNone/>
            </a:pPr>
            <a:r>
              <a:rPr lang="en-US" sz="1200" b="1" dirty="0"/>
              <a:t>Pertinent information such as:</a:t>
            </a:r>
            <a:endParaRPr lang="en-US" sz="1200" dirty="0"/>
          </a:p>
          <a:p>
            <a:pPr marL="310515" indent="-171450">
              <a:lnSpc>
                <a:spcPct val="114999"/>
              </a:lnSpc>
            </a:pPr>
            <a:r>
              <a:rPr lang="en-US" sz="1200" b="1" dirty="0"/>
              <a:t>Who needs a license</a:t>
            </a:r>
            <a:endParaRPr lang="en-US" sz="1200" dirty="0"/>
          </a:p>
          <a:p>
            <a:pPr marL="310515" indent="-171450">
              <a:lnSpc>
                <a:spcPct val="114999"/>
              </a:lnSpc>
            </a:pPr>
            <a:r>
              <a:rPr lang="en-US" sz="1200" b="1" dirty="0"/>
              <a:t>License fees</a:t>
            </a:r>
            <a:endParaRPr lang="en-US" sz="1200" dirty="0"/>
          </a:p>
          <a:p>
            <a:pPr marL="310515" indent="-171450">
              <a:lnSpc>
                <a:spcPct val="114999"/>
              </a:lnSpc>
            </a:pPr>
            <a:r>
              <a:rPr lang="en-US" sz="1200" b="1" dirty="0"/>
              <a:t>License expiration dates</a:t>
            </a:r>
            <a:endParaRPr lang="en-US" sz="1200" dirty="0"/>
          </a:p>
          <a:p>
            <a:pPr marL="310515" indent="-171450">
              <a:lnSpc>
                <a:spcPct val="114999"/>
              </a:lnSpc>
            </a:pPr>
            <a:r>
              <a:rPr lang="en-US" sz="1200" b="1" dirty="0"/>
              <a:t>Required inspections</a:t>
            </a:r>
            <a:endParaRPr lang="en-US" sz="1200" dirty="0"/>
          </a:p>
          <a:p>
            <a:pPr marL="310515" indent="-171450">
              <a:lnSpc>
                <a:spcPct val="114999"/>
              </a:lnSpc>
            </a:pPr>
            <a:r>
              <a:rPr lang="en-US" sz="1200" b="1" dirty="0"/>
              <a:t>Accela link</a:t>
            </a:r>
            <a:endParaRPr lang="en-US" sz="1200" dirty="0"/>
          </a:p>
          <a:p>
            <a:pPr marL="139065" indent="0">
              <a:buNone/>
            </a:pPr>
            <a:endParaRPr lang="en-US" sz="1200" dirty="0"/>
          </a:p>
          <a:p>
            <a:pPr marL="456565" indent="-316865"/>
            <a:endParaRPr lang="en-US" dirty="0"/>
          </a:p>
          <a:p>
            <a:pPr marL="456565" indent="-316865"/>
            <a:endParaRPr lang="en-US" dirty="0"/>
          </a:p>
          <a:p>
            <a:pPr marL="139065" indent="0">
              <a:buNone/>
            </a:pPr>
            <a:endParaRPr lang="en-US" dirty="0"/>
          </a:p>
          <a:p>
            <a:pPr marL="139065" indent="0">
              <a:buNone/>
            </a:pPr>
            <a:endParaRPr lang="en-US" dirty="0"/>
          </a:p>
        </p:txBody>
      </p:sp>
      <p:sp>
        <p:nvSpPr>
          <p:cNvPr id="5" name="Slide Number Placeholder 4">
            <a:extLst>
              <a:ext uri="{FF2B5EF4-FFF2-40B4-BE49-F238E27FC236}">
                <a16:creationId xmlns:a16="http://schemas.microsoft.com/office/drawing/2014/main" id="{F7A1B085-1451-3414-0B1C-140E83D41F1B}"/>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255905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C3C2-DF7C-E228-019A-F653EFC1397F}"/>
              </a:ext>
            </a:extLst>
          </p:cNvPr>
          <p:cNvSpPr>
            <a:spLocks noGrp="1"/>
          </p:cNvSpPr>
          <p:nvPr>
            <p:ph type="title"/>
          </p:nvPr>
        </p:nvSpPr>
        <p:spPr/>
        <p:txBody>
          <a:bodyPr/>
          <a:lstStyle/>
          <a:p>
            <a:r>
              <a:rPr lang="en-US" dirty="0"/>
              <a:t>New Payment Page for All Clearances</a:t>
            </a:r>
          </a:p>
        </p:txBody>
      </p:sp>
      <p:pic>
        <p:nvPicPr>
          <p:cNvPr id="4" name="Picture 4">
            <a:extLst>
              <a:ext uri="{FF2B5EF4-FFF2-40B4-BE49-F238E27FC236}">
                <a16:creationId xmlns:a16="http://schemas.microsoft.com/office/drawing/2014/main" id="{AA59B7C6-486B-CBC6-99E0-7221E9BE85B9}"/>
              </a:ext>
            </a:extLst>
          </p:cNvPr>
          <p:cNvPicPr>
            <a:picLocks noChangeAspect="1"/>
          </p:cNvPicPr>
          <p:nvPr/>
        </p:nvPicPr>
        <p:blipFill>
          <a:blip r:embed="rId2"/>
          <a:stretch>
            <a:fillRect/>
          </a:stretch>
        </p:blipFill>
        <p:spPr>
          <a:xfrm>
            <a:off x="1088020" y="1099327"/>
            <a:ext cx="6707529" cy="4044441"/>
          </a:xfrm>
          <a:prstGeom prst="rect">
            <a:avLst/>
          </a:prstGeom>
        </p:spPr>
      </p:pic>
      <p:sp>
        <p:nvSpPr>
          <p:cNvPr id="5" name="TextBox 4">
            <a:extLst>
              <a:ext uri="{FF2B5EF4-FFF2-40B4-BE49-F238E27FC236}">
                <a16:creationId xmlns:a16="http://schemas.microsoft.com/office/drawing/2014/main" id="{AB2488CB-7B1A-F607-B59D-BFD819E23016}"/>
              </a:ext>
            </a:extLst>
          </p:cNvPr>
          <p:cNvSpPr txBox="1"/>
          <p:nvPr/>
        </p:nvSpPr>
        <p:spPr>
          <a:xfrm>
            <a:off x="1211001" y="4216802"/>
            <a:ext cx="52245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9688"/>
                </a:solidFill>
                <a:latin typeface="Montserrat"/>
                <a:hlinkClick r:id="rId3"/>
              </a:rPr>
              <a:t>https://detroitmi.gov/pay-your-business-licensing-fees-online</a:t>
            </a:r>
            <a:endParaRPr lang="en-US">
              <a:solidFill>
                <a:srgbClr val="009688"/>
              </a:solidFill>
              <a:latin typeface="Montserrat"/>
            </a:endParaRPr>
          </a:p>
        </p:txBody>
      </p:sp>
    </p:spTree>
    <p:extLst>
      <p:ext uri="{BB962C8B-B14F-4D97-AF65-F5344CB8AC3E}">
        <p14:creationId xmlns:p14="http://schemas.microsoft.com/office/powerpoint/2010/main" val="27847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90134" y="164667"/>
            <a:ext cx="8520600" cy="572700"/>
          </a:xfrm>
          <a:prstGeom prst="rect">
            <a:avLst/>
          </a:prstGeom>
        </p:spPr>
        <p:txBody>
          <a:bodyPr spcFirstLastPara="1" wrap="square" lIns="91425" tIns="91425" rIns="91425" bIns="91425" anchor="t" anchorCtr="0">
            <a:noAutofit/>
          </a:bodyPr>
          <a:lstStyle/>
          <a:p>
            <a:r>
              <a:rPr lang="en-US" sz="3200" dirty="0"/>
              <a:t>Business Licensing</a:t>
            </a:r>
          </a:p>
        </p:txBody>
      </p:sp>
      <p:sp>
        <p:nvSpPr>
          <p:cNvPr id="2" name="TextBox 1">
            <a:extLst>
              <a:ext uri="{FF2B5EF4-FFF2-40B4-BE49-F238E27FC236}">
                <a16:creationId xmlns:a16="http://schemas.microsoft.com/office/drawing/2014/main" id="{370FAD63-086A-F3F7-9157-DCCF3F941B43}"/>
              </a:ext>
            </a:extLst>
          </p:cNvPr>
          <p:cNvSpPr txBox="1"/>
          <p:nvPr/>
        </p:nvSpPr>
        <p:spPr>
          <a:xfrm>
            <a:off x="2930726" y="1394123"/>
            <a:ext cx="3630349" cy="492443"/>
          </a:xfrm>
          <a:prstGeom prst="rect">
            <a:avLst/>
          </a:prstGeom>
          <a:noFill/>
        </p:spPr>
        <p:txBody>
          <a:bodyPr wrap="square" lIns="91440" tIns="45720" rIns="91440" bIns="45720" rtlCol="0" anchor="t">
            <a:spAutoFit/>
          </a:bodyPr>
          <a:lstStyle/>
          <a:p>
            <a:r>
              <a:rPr lang="en-US" dirty="0">
                <a:latin typeface="Montserrat"/>
              </a:rPr>
              <a:t>David Bell                       Kevin Johnson</a:t>
            </a:r>
            <a:endParaRPr lang="en-US" dirty="0"/>
          </a:p>
          <a:p>
            <a:r>
              <a:rPr lang="en-US" sz="1200" dirty="0">
                <a:latin typeface="Montserrat"/>
              </a:rPr>
              <a:t>Director                                 Manager</a:t>
            </a:r>
            <a:endParaRPr lang="en-US" dirty="0"/>
          </a:p>
        </p:txBody>
      </p:sp>
      <p:pic>
        <p:nvPicPr>
          <p:cNvPr id="5" name="Picture 5">
            <a:extLst>
              <a:ext uri="{FF2B5EF4-FFF2-40B4-BE49-F238E27FC236}">
                <a16:creationId xmlns:a16="http://schemas.microsoft.com/office/drawing/2014/main" id="{CCA0F2D6-0542-EC16-43FA-AE0678ED7F3A}"/>
              </a:ext>
            </a:extLst>
          </p:cNvPr>
          <p:cNvPicPr>
            <a:picLocks noChangeAspect="1"/>
          </p:cNvPicPr>
          <p:nvPr/>
        </p:nvPicPr>
        <p:blipFill>
          <a:blip r:embed="rId3"/>
          <a:stretch>
            <a:fillRect/>
          </a:stretch>
        </p:blipFill>
        <p:spPr>
          <a:xfrm>
            <a:off x="183748" y="884397"/>
            <a:ext cx="2743200" cy="1320199"/>
          </a:xfrm>
          <a:prstGeom prst="rect">
            <a:avLst/>
          </a:prstGeom>
        </p:spPr>
      </p:pic>
      <p:sp>
        <p:nvSpPr>
          <p:cNvPr id="6" name="Text Placeholder 2">
            <a:extLst>
              <a:ext uri="{FF2B5EF4-FFF2-40B4-BE49-F238E27FC236}">
                <a16:creationId xmlns:a16="http://schemas.microsoft.com/office/drawing/2014/main" id="{E212A2F0-B3B7-1E88-EA7A-CD1D2A097F55}"/>
              </a:ext>
            </a:extLst>
          </p:cNvPr>
          <p:cNvSpPr>
            <a:spLocks noGrp="1"/>
          </p:cNvSpPr>
          <p:nvPr/>
        </p:nvSpPr>
        <p:spPr>
          <a:xfrm>
            <a:off x="217655" y="2115367"/>
            <a:ext cx="8103001" cy="2493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15000"/>
              </a:lnSpc>
              <a:spcBef>
                <a:spcPts val="0"/>
              </a:spcBef>
              <a:spcAft>
                <a:spcPts val="0"/>
              </a:spcAft>
              <a:buClr>
                <a:schemeClr val="lt1"/>
              </a:buClr>
              <a:buSzPts val="1600"/>
              <a:buFont typeface="Open Sans"/>
              <a:buChar char="●"/>
              <a:defRPr sz="2133" b="0" i="0" u="none" strike="noStrike" cap="none">
                <a:solidFill>
                  <a:schemeClr val="lt1"/>
                </a:solidFill>
                <a:latin typeface="Open Sans"/>
                <a:ea typeface="Open Sans"/>
                <a:cs typeface="Open Sans"/>
                <a:sym typeface="Open Sans"/>
              </a:defRPr>
            </a:lvl1pPr>
            <a:lvl2pPr marL="1219170" marR="0" lvl="1"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2pPr>
            <a:lvl3pPr marL="1828754" marR="0" lvl="2"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3pPr>
            <a:lvl4pPr marL="2438339" marR="0" lvl="3"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4pPr>
            <a:lvl5pPr marL="3047924" marR="0" lvl="4"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5pPr>
            <a:lvl6pPr marL="3657509" marR="0" lvl="5"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6pPr>
            <a:lvl7pPr marL="4267093" marR="0" lvl="6"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7pPr>
            <a:lvl8pPr marL="4876678" marR="0" lvl="7" indent="-423323" algn="l" rtl="0">
              <a:lnSpc>
                <a:spcPct val="115000"/>
              </a:lnSpc>
              <a:spcBef>
                <a:spcPts val="2133"/>
              </a:spcBef>
              <a:spcAft>
                <a:spcPts val="0"/>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8pPr>
            <a:lvl9pPr marL="5486263" marR="0" lvl="8" indent="-423323" algn="l" rtl="0">
              <a:lnSpc>
                <a:spcPct val="115000"/>
              </a:lnSpc>
              <a:spcBef>
                <a:spcPts val="2133"/>
              </a:spcBef>
              <a:spcAft>
                <a:spcPts val="2133"/>
              </a:spcAft>
              <a:buClr>
                <a:schemeClr val="lt1"/>
              </a:buClr>
              <a:buSzPts val="1400"/>
              <a:buFont typeface="Open Sans"/>
              <a:buChar char="■"/>
              <a:defRPr sz="1867" b="0" i="0" u="none" strike="noStrike" cap="none">
                <a:solidFill>
                  <a:schemeClr val="lt1"/>
                </a:solidFill>
                <a:latin typeface="Open Sans"/>
                <a:ea typeface="Open Sans"/>
                <a:cs typeface="Open Sans"/>
                <a:sym typeface="Open Sans"/>
              </a:defRPr>
            </a:lvl9pPr>
          </a:lstStyle>
          <a:p>
            <a:pPr marL="168910" indent="0">
              <a:lnSpc>
                <a:spcPct val="114999"/>
              </a:lnSpc>
              <a:buNone/>
            </a:pPr>
            <a:r>
              <a:rPr lang="en-US" sz="2000" dirty="0">
                <a:latin typeface="Montserrat"/>
                <a:hlinkClick r:id="rId4"/>
              </a:rPr>
              <a:t>Certain businesses are required</a:t>
            </a:r>
            <a:r>
              <a:rPr lang="en-US" sz="2000" dirty="0">
                <a:latin typeface="Montserrat"/>
              </a:rPr>
              <a:t> to obtain a license from the Buildings, Safety Engineering, and Environmental Department or BSEED. </a:t>
            </a:r>
            <a:endParaRPr lang="en-US" sz="2000" u="sng" dirty="0">
              <a:latin typeface="Montserrat"/>
            </a:endParaRPr>
          </a:p>
          <a:p>
            <a:pPr marL="168910" indent="0">
              <a:lnSpc>
                <a:spcPct val="114999"/>
              </a:lnSpc>
              <a:buNone/>
            </a:pPr>
            <a:endParaRPr lang="en-US" sz="2000" dirty="0">
              <a:latin typeface="Montserrat"/>
            </a:endParaRPr>
          </a:p>
          <a:p>
            <a:pPr marL="168910" indent="0">
              <a:lnSpc>
                <a:spcPct val="114999"/>
              </a:lnSpc>
              <a:buNone/>
            </a:pPr>
            <a:r>
              <a:rPr lang="en-US" sz="2000" dirty="0">
                <a:latin typeface="Montserrat"/>
              </a:rPr>
              <a:t>This presentation reviews the steps a business will need to take to get clearances from City departments in order to receive their license.</a:t>
            </a:r>
          </a:p>
        </p:txBody>
      </p:sp>
    </p:spTree>
    <p:extLst>
      <p:ext uri="{BB962C8B-B14F-4D97-AF65-F5344CB8AC3E}">
        <p14:creationId xmlns:p14="http://schemas.microsoft.com/office/powerpoint/2010/main" val="294091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7FA7-C9C3-9416-852C-7F05C8BAB8B9}"/>
              </a:ext>
            </a:extLst>
          </p:cNvPr>
          <p:cNvSpPr>
            <a:spLocks noGrp="1"/>
          </p:cNvSpPr>
          <p:nvPr>
            <p:ph type="title"/>
          </p:nvPr>
        </p:nvSpPr>
        <p:spPr>
          <a:xfrm>
            <a:off x="311700" y="32677"/>
            <a:ext cx="8520600" cy="985048"/>
          </a:xfrm>
        </p:spPr>
        <p:txBody>
          <a:bodyPr/>
          <a:lstStyle/>
          <a:p>
            <a:r>
              <a:rPr lang="en-US" dirty="0"/>
              <a:t>Please fill out BSEED's new Business License Customer Survey</a:t>
            </a:r>
          </a:p>
        </p:txBody>
      </p:sp>
      <p:pic>
        <p:nvPicPr>
          <p:cNvPr id="5" name="Picture 5">
            <a:extLst>
              <a:ext uri="{FF2B5EF4-FFF2-40B4-BE49-F238E27FC236}">
                <a16:creationId xmlns:a16="http://schemas.microsoft.com/office/drawing/2014/main" id="{1BC55C8F-D875-2017-B5E0-AFC52C419E10}"/>
              </a:ext>
            </a:extLst>
          </p:cNvPr>
          <p:cNvPicPr>
            <a:picLocks noChangeAspect="1"/>
          </p:cNvPicPr>
          <p:nvPr/>
        </p:nvPicPr>
        <p:blipFill>
          <a:blip r:embed="rId2"/>
          <a:stretch>
            <a:fillRect/>
          </a:stretch>
        </p:blipFill>
        <p:spPr>
          <a:xfrm>
            <a:off x="335666" y="1120292"/>
            <a:ext cx="7532225" cy="2042049"/>
          </a:xfrm>
          <a:prstGeom prst="rect">
            <a:avLst/>
          </a:prstGeom>
        </p:spPr>
      </p:pic>
      <p:pic>
        <p:nvPicPr>
          <p:cNvPr id="6" name="Picture 6">
            <a:extLst>
              <a:ext uri="{FF2B5EF4-FFF2-40B4-BE49-F238E27FC236}">
                <a16:creationId xmlns:a16="http://schemas.microsoft.com/office/drawing/2014/main" id="{61A2B797-CA93-EBB4-6C4A-593D08CE2CD0}"/>
              </a:ext>
            </a:extLst>
          </p:cNvPr>
          <p:cNvPicPr>
            <a:picLocks noChangeAspect="1"/>
          </p:cNvPicPr>
          <p:nvPr/>
        </p:nvPicPr>
        <p:blipFill>
          <a:blip r:embed="rId3"/>
          <a:stretch>
            <a:fillRect/>
          </a:stretch>
        </p:blipFill>
        <p:spPr>
          <a:xfrm>
            <a:off x="5283843" y="1657573"/>
            <a:ext cx="3755984" cy="3390937"/>
          </a:xfrm>
          <a:prstGeom prst="rect">
            <a:avLst/>
          </a:prstGeom>
        </p:spPr>
      </p:pic>
      <p:sp>
        <p:nvSpPr>
          <p:cNvPr id="7" name="TextBox 6">
            <a:extLst>
              <a:ext uri="{FF2B5EF4-FFF2-40B4-BE49-F238E27FC236}">
                <a16:creationId xmlns:a16="http://schemas.microsoft.com/office/drawing/2014/main" id="{416BDA01-F1A5-15D2-8366-760310994792}"/>
              </a:ext>
            </a:extLst>
          </p:cNvPr>
          <p:cNvSpPr txBox="1"/>
          <p:nvPr/>
        </p:nvSpPr>
        <p:spPr>
          <a:xfrm>
            <a:off x="332772" y="1121297"/>
            <a:ext cx="1483004" cy="163094"/>
          </a:xfrm>
          <a:prstGeom prst="rect">
            <a:avLst/>
          </a:prstGeom>
          <a:solidFill>
            <a:schemeClr val="bg1">
              <a:lumMod val="90000"/>
              <a:lumOff val="1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3" name="TextBox 2">
            <a:extLst>
              <a:ext uri="{FF2B5EF4-FFF2-40B4-BE49-F238E27FC236}">
                <a16:creationId xmlns:a16="http://schemas.microsoft.com/office/drawing/2014/main" id="{40BFFE13-FD28-E3D3-51E5-03ECC7D7E0FA}"/>
              </a:ext>
            </a:extLst>
          </p:cNvPr>
          <p:cNvSpPr txBox="1"/>
          <p:nvPr/>
        </p:nvSpPr>
        <p:spPr>
          <a:xfrm>
            <a:off x="391438" y="3581661"/>
            <a:ext cx="46091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Survey Link: </a:t>
            </a:r>
          </a:p>
          <a:p>
            <a:r>
              <a:rPr lang="en-US" dirty="0">
                <a:hlinkClick r:id="rId4"/>
              </a:rPr>
              <a:t>https://app.smartsheet.com/b/form/020380fd470f43a6962006b54a7b9f78</a:t>
            </a:r>
          </a:p>
          <a:p>
            <a:endParaRPr lang="en-US" dirty="0"/>
          </a:p>
        </p:txBody>
      </p:sp>
    </p:spTree>
    <p:extLst>
      <p:ext uri="{BB962C8B-B14F-4D97-AF65-F5344CB8AC3E}">
        <p14:creationId xmlns:p14="http://schemas.microsoft.com/office/powerpoint/2010/main" val="67388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490250" y="450150"/>
            <a:ext cx="7586281" cy="4090800"/>
          </a:xfrm>
          <a:prstGeom prst="rect">
            <a:avLst/>
          </a:prstGeom>
        </p:spPr>
        <p:txBody>
          <a:bodyPr spcFirstLastPara="1" wrap="square" lIns="91425" tIns="91425" rIns="91425" bIns="91425" anchor="ctr" anchorCtr="0">
            <a:noAutofit/>
          </a:bodyPr>
          <a:lstStyle/>
          <a:p>
            <a:r>
              <a:rPr lang="en" dirty="0"/>
              <a:t>Business Licensing Additional Resources</a:t>
            </a:r>
          </a:p>
        </p:txBody>
      </p:sp>
    </p:spTree>
    <p:extLst>
      <p:ext uri="{BB962C8B-B14F-4D97-AF65-F5344CB8AC3E}">
        <p14:creationId xmlns:p14="http://schemas.microsoft.com/office/powerpoint/2010/main" val="70382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sz="2400" dirty="0"/>
              <a:t>DEGC Resources for Businesses</a:t>
            </a:r>
            <a:endParaRPr lang="en-US" dirty="0"/>
          </a:p>
        </p:txBody>
      </p:sp>
      <p:pic>
        <p:nvPicPr>
          <p:cNvPr id="2" name="Picture 2">
            <a:extLst>
              <a:ext uri="{FF2B5EF4-FFF2-40B4-BE49-F238E27FC236}">
                <a16:creationId xmlns:a16="http://schemas.microsoft.com/office/drawing/2014/main" id="{02614DBC-33CA-3BD9-8181-BBD6CF4AF8D6}"/>
              </a:ext>
            </a:extLst>
          </p:cNvPr>
          <p:cNvPicPr>
            <a:picLocks noChangeAspect="1"/>
          </p:cNvPicPr>
          <p:nvPr/>
        </p:nvPicPr>
        <p:blipFill>
          <a:blip r:embed="rId3"/>
          <a:stretch>
            <a:fillRect/>
          </a:stretch>
        </p:blipFill>
        <p:spPr>
          <a:xfrm>
            <a:off x="658192" y="1107551"/>
            <a:ext cx="2322407" cy="3644581"/>
          </a:xfrm>
          <a:prstGeom prst="rect">
            <a:avLst/>
          </a:prstGeom>
        </p:spPr>
      </p:pic>
      <p:pic>
        <p:nvPicPr>
          <p:cNvPr id="3" name="Picture 3">
            <a:extLst>
              <a:ext uri="{FF2B5EF4-FFF2-40B4-BE49-F238E27FC236}">
                <a16:creationId xmlns:a16="http://schemas.microsoft.com/office/drawing/2014/main" id="{A034B65A-5546-EE46-B143-88D042EE467A}"/>
              </a:ext>
            </a:extLst>
          </p:cNvPr>
          <p:cNvPicPr>
            <a:picLocks noChangeAspect="1"/>
          </p:cNvPicPr>
          <p:nvPr/>
        </p:nvPicPr>
        <p:blipFill>
          <a:blip r:embed="rId4"/>
          <a:stretch>
            <a:fillRect/>
          </a:stretch>
        </p:blipFill>
        <p:spPr>
          <a:xfrm>
            <a:off x="3583811" y="1087697"/>
            <a:ext cx="4956857" cy="3691523"/>
          </a:xfrm>
          <a:prstGeom prst="rect">
            <a:avLst/>
          </a:prstGeom>
        </p:spPr>
      </p:pic>
      <p:sp>
        <p:nvSpPr>
          <p:cNvPr id="4" name="TextBox 3">
            <a:extLst>
              <a:ext uri="{FF2B5EF4-FFF2-40B4-BE49-F238E27FC236}">
                <a16:creationId xmlns:a16="http://schemas.microsoft.com/office/drawing/2014/main" id="{CACDE113-C6B4-25F9-F8A0-C2FF8D74BFFD}"/>
              </a:ext>
            </a:extLst>
          </p:cNvPr>
          <p:cNvSpPr txBox="1"/>
          <p:nvPr/>
        </p:nvSpPr>
        <p:spPr>
          <a:xfrm>
            <a:off x="140343" y="4715960"/>
            <a:ext cx="341597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9688"/>
                </a:solidFill>
              </a:rPr>
              <a:t>https://www.detroitmeansbusiness.org/_files/</a:t>
            </a:r>
            <a:r>
              <a:rPr lang="en-US" sz="1050" dirty="0">
                <a:solidFill>
                  <a:srgbClr val="009688"/>
                </a:solidFill>
              </a:rPr>
              <a:t>ugd</a:t>
            </a:r>
            <a:r>
              <a:rPr lang="en-US" sz="1100" dirty="0">
                <a:solidFill>
                  <a:srgbClr val="009688"/>
                </a:solidFill>
              </a:rPr>
              <a:t>/a7a51b_d5d7a1e9695e4ca6ae502e04ae7a2167.pdf</a:t>
            </a:r>
          </a:p>
          <a:p>
            <a:endParaRPr lang="en-US" sz="1100" dirty="0">
              <a:solidFill>
                <a:srgbClr val="009688"/>
              </a:solidFill>
            </a:endParaRPr>
          </a:p>
        </p:txBody>
      </p:sp>
      <p:sp>
        <p:nvSpPr>
          <p:cNvPr id="5" name="TextBox 4">
            <a:extLst>
              <a:ext uri="{FF2B5EF4-FFF2-40B4-BE49-F238E27FC236}">
                <a16:creationId xmlns:a16="http://schemas.microsoft.com/office/drawing/2014/main" id="{918A98B2-DE26-66D1-29E1-A1550EAEDAA2}"/>
              </a:ext>
            </a:extLst>
          </p:cNvPr>
          <p:cNvSpPr txBox="1"/>
          <p:nvPr/>
        </p:nvSpPr>
        <p:spPr>
          <a:xfrm>
            <a:off x="3634451" y="4694258"/>
            <a:ext cx="49062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9688"/>
                </a:solidFill>
              </a:rPr>
              <a:t>https://www.degc.org/wp-content/uploads/2020/12/SmallBizBooks_Corrected.pdf</a:t>
            </a:r>
          </a:p>
        </p:txBody>
      </p:sp>
    </p:spTree>
    <p:extLst>
      <p:ext uri="{BB962C8B-B14F-4D97-AF65-F5344CB8AC3E}">
        <p14:creationId xmlns:p14="http://schemas.microsoft.com/office/powerpoint/2010/main" val="124561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sz="2400" dirty="0"/>
              <a:t>DEGC Team</a:t>
            </a:r>
            <a:endParaRPr sz="2400" dirty="0"/>
          </a:p>
        </p:txBody>
      </p:sp>
      <p:pic>
        <p:nvPicPr>
          <p:cNvPr id="9" name="Picture 9">
            <a:extLst>
              <a:ext uri="{FF2B5EF4-FFF2-40B4-BE49-F238E27FC236}">
                <a16:creationId xmlns:a16="http://schemas.microsoft.com/office/drawing/2014/main" id="{929FCF20-8735-7339-7823-798D63566316}"/>
              </a:ext>
            </a:extLst>
          </p:cNvPr>
          <p:cNvPicPr>
            <a:picLocks noChangeAspect="1"/>
          </p:cNvPicPr>
          <p:nvPr/>
        </p:nvPicPr>
        <p:blipFill>
          <a:blip r:embed="rId3"/>
          <a:stretch>
            <a:fillRect/>
          </a:stretch>
        </p:blipFill>
        <p:spPr>
          <a:xfrm>
            <a:off x="199002" y="1128982"/>
            <a:ext cx="2071309" cy="3446253"/>
          </a:xfrm>
          <a:prstGeom prst="rect">
            <a:avLst/>
          </a:prstGeom>
        </p:spPr>
      </p:pic>
      <p:pic>
        <p:nvPicPr>
          <p:cNvPr id="11" name="Picture 11">
            <a:extLst>
              <a:ext uri="{FF2B5EF4-FFF2-40B4-BE49-F238E27FC236}">
                <a16:creationId xmlns:a16="http://schemas.microsoft.com/office/drawing/2014/main" id="{FC689B0C-E10C-3186-4D47-A5B84A1AF386}"/>
              </a:ext>
            </a:extLst>
          </p:cNvPr>
          <p:cNvPicPr>
            <a:picLocks noChangeAspect="1"/>
          </p:cNvPicPr>
          <p:nvPr/>
        </p:nvPicPr>
        <p:blipFill rotWithShape="1">
          <a:blip r:embed="rId4"/>
          <a:srcRect l="6536" t="1829" r="5185" b="-271"/>
          <a:stretch/>
        </p:blipFill>
        <p:spPr>
          <a:xfrm>
            <a:off x="2289280" y="1238691"/>
            <a:ext cx="1286693" cy="1749584"/>
          </a:xfrm>
          <a:prstGeom prst="rect">
            <a:avLst/>
          </a:prstGeom>
        </p:spPr>
      </p:pic>
      <p:sp>
        <p:nvSpPr>
          <p:cNvPr id="13" name="TextBox 12">
            <a:extLst>
              <a:ext uri="{FF2B5EF4-FFF2-40B4-BE49-F238E27FC236}">
                <a16:creationId xmlns:a16="http://schemas.microsoft.com/office/drawing/2014/main" id="{D7711C8C-EC40-5495-221E-46D826DC99F7}"/>
              </a:ext>
            </a:extLst>
          </p:cNvPr>
          <p:cNvSpPr txBox="1"/>
          <p:nvPr/>
        </p:nvSpPr>
        <p:spPr>
          <a:xfrm>
            <a:off x="2258529" y="2981761"/>
            <a:ext cx="179614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solidFill>
                  <a:schemeClr val="accent1">
                    <a:lumMod val="75000"/>
                  </a:schemeClr>
                </a:solidFill>
                <a:latin typeface="Montserrat SemiBold"/>
              </a:rPr>
              <a:t>BRYAN DAVIS </a:t>
            </a:r>
          </a:p>
          <a:p>
            <a:r>
              <a:rPr lang="en-US" sz="600" b="1" dirty="0">
                <a:solidFill>
                  <a:schemeClr val="accent1">
                    <a:lumMod val="75000"/>
                  </a:schemeClr>
                </a:solidFill>
                <a:latin typeface="Montserrat"/>
              </a:rPr>
              <a:t>District 1 Business Liaison</a:t>
            </a:r>
          </a:p>
          <a:p>
            <a:endParaRPr lang="en-US" sz="600" b="1" dirty="0">
              <a:solidFill>
                <a:schemeClr val="accent1">
                  <a:lumMod val="75000"/>
                </a:schemeClr>
              </a:solidFill>
              <a:latin typeface="Montserrat"/>
            </a:endParaRPr>
          </a:p>
          <a:p>
            <a:r>
              <a:rPr lang="en-US" sz="600" dirty="0">
                <a:solidFill>
                  <a:schemeClr val="accent1">
                    <a:lumMod val="75000"/>
                  </a:schemeClr>
                </a:solidFill>
                <a:latin typeface="Montserrat"/>
              </a:rPr>
              <a:t>          Bdavis@degc.org</a:t>
            </a:r>
          </a:p>
        </p:txBody>
      </p:sp>
      <p:pic>
        <p:nvPicPr>
          <p:cNvPr id="15" name="Picture 15">
            <a:extLst>
              <a:ext uri="{FF2B5EF4-FFF2-40B4-BE49-F238E27FC236}">
                <a16:creationId xmlns:a16="http://schemas.microsoft.com/office/drawing/2014/main" id="{E20164D0-534E-5B58-4F7B-558A11C780DF}"/>
              </a:ext>
            </a:extLst>
          </p:cNvPr>
          <p:cNvPicPr>
            <a:picLocks noChangeAspect="1"/>
          </p:cNvPicPr>
          <p:nvPr/>
        </p:nvPicPr>
        <p:blipFill rotWithShape="1">
          <a:blip r:embed="rId5"/>
          <a:srcRect l="-9377" t="-5029" r="20000" b="-18567"/>
          <a:stretch/>
        </p:blipFill>
        <p:spPr>
          <a:xfrm>
            <a:off x="2319513" y="3214984"/>
            <a:ext cx="183434" cy="275655"/>
          </a:xfrm>
          <a:prstGeom prst="rect">
            <a:avLst/>
          </a:prstGeom>
        </p:spPr>
      </p:pic>
      <p:pic>
        <p:nvPicPr>
          <p:cNvPr id="18" name="Picture 18">
            <a:extLst>
              <a:ext uri="{FF2B5EF4-FFF2-40B4-BE49-F238E27FC236}">
                <a16:creationId xmlns:a16="http://schemas.microsoft.com/office/drawing/2014/main" id="{9EC351C4-7EA0-2C50-CD5E-4B3FE0CB060A}"/>
              </a:ext>
            </a:extLst>
          </p:cNvPr>
          <p:cNvPicPr>
            <a:picLocks noChangeAspect="1"/>
          </p:cNvPicPr>
          <p:nvPr/>
        </p:nvPicPr>
        <p:blipFill>
          <a:blip r:embed="rId6"/>
          <a:stretch>
            <a:fillRect/>
          </a:stretch>
        </p:blipFill>
        <p:spPr>
          <a:xfrm>
            <a:off x="3664070" y="1205329"/>
            <a:ext cx="1298276" cy="1783937"/>
          </a:xfrm>
          <a:prstGeom prst="rect">
            <a:avLst/>
          </a:prstGeom>
        </p:spPr>
      </p:pic>
      <p:pic>
        <p:nvPicPr>
          <p:cNvPr id="19" name="Picture 19">
            <a:extLst>
              <a:ext uri="{FF2B5EF4-FFF2-40B4-BE49-F238E27FC236}">
                <a16:creationId xmlns:a16="http://schemas.microsoft.com/office/drawing/2014/main" id="{C0DE2AA4-9111-27B3-8DCA-143BBEAD1B70}"/>
              </a:ext>
            </a:extLst>
          </p:cNvPr>
          <p:cNvPicPr>
            <a:picLocks noChangeAspect="1"/>
          </p:cNvPicPr>
          <p:nvPr/>
        </p:nvPicPr>
        <p:blipFill>
          <a:blip r:embed="rId7"/>
          <a:stretch>
            <a:fillRect/>
          </a:stretch>
        </p:blipFill>
        <p:spPr>
          <a:xfrm>
            <a:off x="3664070" y="3013876"/>
            <a:ext cx="1298276" cy="754767"/>
          </a:xfrm>
          <a:prstGeom prst="rect">
            <a:avLst/>
          </a:prstGeom>
        </p:spPr>
      </p:pic>
      <p:pic>
        <p:nvPicPr>
          <p:cNvPr id="20" name="Picture 20">
            <a:extLst>
              <a:ext uri="{FF2B5EF4-FFF2-40B4-BE49-F238E27FC236}">
                <a16:creationId xmlns:a16="http://schemas.microsoft.com/office/drawing/2014/main" id="{FE18F754-1749-95A2-3AEF-7FA11CA3F219}"/>
              </a:ext>
            </a:extLst>
          </p:cNvPr>
          <p:cNvPicPr>
            <a:picLocks noChangeAspect="1"/>
          </p:cNvPicPr>
          <p:nvPr/>
        </p:nvPicPr>
        <p:blipFill>
          <a:blip r:embed="rId8"/>
          <a:stretch>
            <a:fillRect/>
          </a:stretch>
        </p:blipFill>
        <p:spPr>
          <a:xfrm>
            <a:off x="4979598" y="1249839"/>
            <a:ext cx="1352191" cy="1759615"/>
          </a:xfrm>
          <a:prstGeom prst="rect">
            <a:avLst/>
          </a:prstGeom>
        </p:spPr>
      </p:pic>
      <p:pic>
        <p:nvPicPr>
          <p:cNvPr id="21" name="Picture 21">
            <a:extLst>
              <a:ext uri="{FF2B5EF4-FFF2-40B4-BE49-F238E27FC236}">
                <a16:creationId xmlns:a16="http://schemas.microsoft.com/office/drawing/2014/main" id="{43274492-1BED-DB1E-D3CE-6B6B62E23D7D}"/>
              </a:ext>
            </a:extLst>
          </p:cNvPr>
          <p:cNvPicPr>
            <a:picLocks noChangeAspect="1"/>
          </p:cNvPicPr>
          <p:nvPr/>
        </p:nvPicPr>
        <p:blipFill>
          <a:blip r:embed="rId9"/>
          <a:stretch>
            <a:fillRect/>
          </a:stretch>
        </p:blipFill>
        <p:spPr>
          <a:xfrm>
            <a:off x="6327475" y="1201707"/>
            <a:ext cx="1384540" cy="1791181"/>
          </a:xfrm>
          <a:prstGeom prst="rect">
            <a:avLst/>
          </a:prstGeom>
        </p:spPr>
      </p:pic>
    </p:spTree>
    <p:extLst>
      <p:ext uri="{BB962C8B-B14F-4D97-AF65-F5344CB8AC3E}">
        <p14:creationId xmlns:p14="http://schemas.microsoft.com/office/powerpoint/2010/main" val="360324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sz="2400" dirty="0"/>
              <a:t>DEGC District Business Liaisons</a:t>
            </a:r>
            <a:endParaRPr sz="2400" dirty="0"/>
          </a:p>
        </p:txBody>
      </p:sp>
      <p:pic>
        <p:nvPicPr>
          <p:cNvPr id="9" name="Picture 9">
            <a:extLst>
              <a:ext uri="{FF2B5EF4-FFF2-40B4-BE49-F238E27FC236}">
                <a16:creationId xmlns:a16="http://schemas.microsoft.com/office/drawing/2014/main" id="{929FCF20-8735-7339-7823-798D63566316}"/>
              </a:ext>
            </a:extLst>
          </p:cNvPr>
          <p:cNvPicPr>
            <a:picLocks noChangeAspect="1"/>
          </p:cNvPicPr>
          <p:nvPr/>
        </p:nvPicPr>
        <p:blipFill>
          <a:blip r:embed="rId3"/>
          <a:stretch>
            <a:fillRect/>
          </a:stretch>
        </p:blipFill>
        <p:spPr>
          <a:xfrm>
            <a:off x="199002" y="1128982"/>
            <a:ext cx="2071309" cy="3446253"/>
          </a:xfrm>
          <a:prstGeom prst="rect">
            <a:avLst/>
          </a:prstGeom>
        </p:spPr>
      </p:pic>
      <p:pic>
        <p:nvPicPr>
          <p:cNvPr id="11" name="Picture 11">
            <a:extLst>
              <a:ext uri="{FF2B5EF4-FFF2-40B4-BE49-F238E27FC236}">
                <a16:creationId xmlns:a16="http://schemas.microsoft.com/office/drawing/2014/main" id="{FC689B0C-E10C-3186-4D47-A5B84A1AF386}"/>
              </a:ext>
            </a:extLst>
          </p:cNvPr>
          <p:cNvPicPr>
            <a:picLocks noChangeAspect="1"/>
          </p:cNvPicPr>
          <p:nvPr/>
        </p:nvPicPr>
        <p:blipFill rotWithShape="1">
          <a:blip r:embed="rId4"/>
          <a:srcRect l="6536" t="1829" r="5185" b="-271"/>
          <a:stretch/>
        </p:blipFill>
        <p:spPr>
          <a:xfrm>
            <a:off x="2289280" y="1238691"/>
            <a:ext cx="1286693" cy="1749584"/>
          </a:xfrm>
          <a:prstGeom prst="rect">
            <a:avLst/>
          </a:prstGeom>
        </p:spPr>
      </p:pic>
      <p:sp>
        <p:nvSpPr>
          <p:cNvPr id="13" name="TextBox 12">
            <a:extLst>
              <a:ext uri="{FF2B5EF4-FFF2-40B4-BE49-F238E27FC236}">
                <a16:creationId xmlns:a16="http://schemas.microsoft.com/office/drawing/2014/main" id="{D7711C8C-EC40-5495-221E-46D826DC99F7}"/>
              </a:ext>
            </a:extLst>
          </p:cNvPr>
          <p:cNvSpPr txBox="1"/>
          <p:nvPr/>
        </p:nvSpPr>
        <p:spPr>
          <a:xfrm>
            <a:off x="2258529" y="2981761"/>
            <a:ext cx="179614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solidFill>
                  <a:schemeClr val="accent1">
                    <a:lumMod val="75000"/>
                  </a:schemeClr>
                </a:solidFill>
                <a:latin typeface="Montserrat SemiBold"/>
              </a:rPr>
              <a:t>BRYAN DAVIS </a:t>
            </a:r>
          </a:p>
          <a:p>
            <a:r>
              <a:rPr lang="en-US" sz="600" b="1" dirty="0">
                <a:solidFill>
                  <a:schemeClr val="accent1">
                    <a:lumMod val="75000"/>
                  </a:schemeClr>
                </a:solidFill>
                <a:latin typeface="Montserrat"/>
              </a:rPr>
              <a:t>District 1 Business Liaison</a:t>
            </a:r>
          </a:p>
          <a:p>
            <a:endParaRPr lang="en-US" sz="600" b="1" dirty="0">
              <a:solidFill>
                <a:schemeClr val="accent1">
                  <a:lumMod val="75000"/>
                </a:schemeClr>
              </a:solidFill>
              <a:latin typeface="Montserrat"/>
            </a:endParaRPr>
          </a:p>
          <a:p>
            <a:r>
              <a:rPr lang="en-US" sz="600" dirty="0">
                <a:solidFill>
                  <a:schemeClr val="accent1">
                    <a:lumMod val="75000"/>
                  </a:schemeClr>
                </a:solidFill>
                <a:latin typeface="Montserrat"/>
              </a:rPr>
              <a:t>          Bdavis@degc.org</a:t>
            </a:r>
          </a:p>
        </p:txBody>
      </p:sp>
      <p:pic>
        <p:nvPicPr>
          <p:cNvPr id="15" name="Picture 15">
            <a:extLst>
              <a:ext uri="{FF2B5EF4-FFF2-40B4-BE49-F238E27FC236}">
                <a16:creationId xmlns:a16="http://schemas.microsoft.com/office/drawing/2014/main" id="{E20164D0-534E-5B58-4F7B-558A11C780DF}"/>
              </a:ext>
            </a:extLst>
          </p:cNvPr>
          <p:cNvPicPr>
            <a:picLocks noChangeAspect="1"/>
          </p:cNvPicPr>
          <p:nvPr/>
        </p:nvPicPr>
        <p:blipFill rotWithShape="1">
          <a:blip r:embed="rId5"/>
          <a:srcRect l="-9377" t="-5029" r="20000" b="-18567"/>
          <a:stretch/>
        </p:blipFill>
        <p:spPr>
          <a:xfrm>
            <a:off x="2319513" y="3214984"/>
            <a:ext cx="183434" cy="275655"/>
          </a:xfrm>
          <a:prstGeom prst="rect">
            <a:avLst/>
          </a:prstGeom>
        </p:spPr>
      </p:pic>
      <p:pic>
        <p:nvPicPr>
          <p:cNvPr id="18" name="Picture 18">
            <a:extLst>
              <a:ext uri="{FF2B5EF4-FFF2-40B4-BE49-F238E27FC236}">
                <a16:creationId xmlns:a16="http://schemas.microsoft.com/office/drawing/2014/main" id="{9EC351C4-7EA0-2C50-CD5E-4B3FE0CB060A}"/>
              </a:ext>
            </a:extLst>
          </p:cNvPr>
          <p:cNvPicPr>
            <a:picLocks noChangeAspect="1"/>
          </p:cNvPicPr>
          <p:nvPr/>
        </p:nvPicPr>
        <p:blipFill>
          <a:blip r:embed="rId6"/>
          <a:stretch>
            <a:fillRect/>
          </a:stretch>
        </p:blipFill>
        <p:spPr>
          <a:xfrm>
            <a:off x="3664070" y="1205329"/>
            <a:ext cx="1298276" cy="1783937"/>
          </a:xfrm>
          <a:prstGeom prst="rect">
            <a:avLst/>
          </a:prstGeom>
        </p:spPr>
      </p:pic>
      <p:pic>
        <p:nvPicPr>
          <p:cNvPr id="19" name="Picture 19">
            <a:extLst>
              <a:ext uri="{FF2B5EF4-FFF2-40B4-BE49-F238E27FC236}">
                <a16:creationId xmlns:a16="http://schemas.microsoft.com/office/drawing/2014/main" id="{C0DE2AA4-9111-27B3-8DCA-143BBEAD1B70}"/>
              </a:ext>
            </a:extLst>
          </p:cNvPr>
          <p:cNvPicPr>
            <a:picLocks noChangeAspect="1"/>
          </p:cNvPicPr>
          <p:nvPr/>
        </p:nvPicPr>
        <p:blipFill>
          <a:blip r:embed="rId7"/>
          <a:stretch>
            <a:fillRect/>
          </a:stretch>
        </p:blipFill>
        <p:spPr>
          <a:xfrm>
            <a:off x="3664070" y="3013876"/>
            <a:ext cx="1298276" cy="754767"/>
          </a:xfrm>
          <a:prstGeom prst="rect">
            <a:avLst/>
          </a:prstGeom>
        </p:spPr>
      </p:pic>
      <p:pic>
        <p:nvPicPr>
          <p:cNvPr id="20" name="Picture 20">
            <a:extLst>
              <a:ext uri="{FF2B5EF4-FFF2-40B4-BE49-F238E27FC236}">
                <a16:creationId xmlns:a16="http://schemas.microsoft.com/office/drawing/2014/main" id="{FE18F754-1749-95A2-3AEF-7FA11CA3F219}"/>
              </a:ext>
            </a:extLst>
          </p:cNvPr>
          <p:cNvPicPr>
            <a:picLocks noChangeAspect="1"/>
          </p:cNvPicPr>
          <p:nvPr/>
        </p:nvPicPr>
        <p:blipFill rotWithShape="1">
          <a:blip r:embed="rId8"/>
          <a:srcRect t="-633" r="446" b="1714"/>
          <a:stretch/>
        </p:blipFill>
        <p:spPr>
          <a:xfrm>
            <a:off x="4979598" y="1238691"/>
            <a:ext cx="1346166" cy="1740588"/>
          </a:xfrm>
          <a:prstGeom prst="rect">
            <a:avLst/>
          </a:prstGeom>
        </p:spPr>
      </p:pic>
      <p:pic>
        <p:nvPicPr>
          <p:cNvPr id="21" name="Picture 21">
            <a:extLst>
              <a:ext uri="{FF2B5EF4-FFF2-40B4-BE49-F238E27FC236}">
                <a16:creationId xmlns:a16="http://schemas.microsoft.com/office/drawing/2014/main" id="{43274492-1BED-DB1E-D3CE-6B6B62E23D7D}"/>
              </a:ext>
            </a:extLst>
          </p:cNvPr>
          <p:cNvPicPr>
            <a:picLocks noChangeAspect="1"/>
          </p:cNvPicPr>
          <p:nvPr/>
        </p:nvPicPr>
        <p:blipFill>
          <a:blip r:embed="rId9"/>
          <a:stretch>
            <a:fillRect/>
          </a:stretch>
        </p:blipFill>
        <p:spPr>
          <a:xfrm>
            <a:off x="6327475" y="1201707"/>
            <a:ext cx="1384540" cy="1791181"/>
          </a:xfrm>
          <a:prstGeom prst="rect">
            <a:avLst/>
          </a:prstGeom>
        </p:spPr>
      </p:pic>
      <p:pic>
        <p:nvPicPr>
          <p:cNvPr id="2" name="Picture 2">
            <a:extLst>
              <a:ext uri="{FF2B5EF4-FFF2-40B4-BE49-F238E27FC236}">
                <a16:creationId xmlns:a16="http://schemas.microsoft.com/office/drawing/2014/main" id="{36172F4B-23C7-52F0-75C2-D3ADE961E0C5}"/>
              </a:ext>
            </a:extLst>
          </p:cNvPr>
          <p:cNvPicPr>
            <a:picLocks noChangeAspect="1"/>
          </p:cNvPicPr>
          <p:nvPr/>
        </p:nvPicPr>
        <p:blipFill>
          <a:blip r:embed="rId10"/>
          <a:stretch>
            <a:fillRect/>
          </a:stretch>
        </p:blipFill>
        <p:spPr>
          <a:xfrm>
            <a:off x="7704363" y="1192096"/>
            <a:ext cx="1382486" cy="1813614"/>
          </a:xfrm>
          <a:prstGeom prst="rect">
            <a:avLst/>
          </a:prstGeom>
        </p:spPr>
      </p:pic>
      <p:pic>
        <p:nvPicPr>
          <p:cNvPr id="3" name="Picture 3">
            <a:extLst>
              <a:ext uri="{FF2B5EF4-FFF2-40B4-BE49-F238E27FC236}">
                <a16:creationId xmlns:a16="http://schemas.microsoft.com/office/drawing/2014/main" id="{70B25C08-0688-4EAE-4917-2FA83BC64C1C}"/>
              </a:ext>
            </a:extLst>
          </p:cNvPr>
          <p:cNvPicPr>
            <a:picLocks noChangeAspect="1"/>
          </p:cNvPicPr>
          <p:nvPr/>
        </p:nvPicPr>
        <p:blipFill>
          <a:blip r:embed="rId11"/>
          <a:stretch>
            <a:fillRect/>
          </a:stretch>
        </p:blipFill>
        <p:spPr>
          <a:xfrm>
            <a:off x="5036684" y="3011942"/>
            <a:ext cx="1288597" cy="466726"/>
          </a:xfrm>
          <a:prstGeom prst="rect">
            <a:avLst/>
          </a:prstGeom>
        </p:spPr>
      </p:pic>
      <p:pic>
        <p:nvPicPr>
          <p:cNvPr id="4" name="Picture 4">
            <a:extLst>
              <a:ext uri="{FF2B5EF4-FFF2-40B4-BE49-F238E27FC236}">
                <a16:creationId xmlns:a16="http://schemas.microsoft.com/office/drawing/2014/main" id="{4B3DEFFE-C5C9-5A40-093D-F8738422B38C}"/>
              </a:ext>
            </a:extLst>
          </p:cNvPr>
          <p:cNvPicPr>
            <a:picLocks noChangeAspect="1"/>
          </p:cNvPicPr>
          <p:nvPr/>
        </p:nvPicPr>
        <p:blipFill>
          <a:blip r:embed="rId12"/>
          <a:stretch>
            <a:fillRect/>
          </a:stretch>
        </p:blipFill>
        <p:spPr>
          <a:xfrm>
            <a:off x="6406924" y="3023507"/>
            <a:ext cx="1235530" cy="634093"/>
          </a:xfrm>
          <a:prstGeom prst="rect">
            <a:avLst/>
          </a:prstGeom>
        </p:spPr>
      </p:pic>
      <p:pic>
        <p:nvPicPr>
          <p:cNvPr id="5" name="Picture 5">
            <a:extLst>
              <a:ext uri="{FF2B5EF4-FFF2-40B4-BE49-F238E27FC236}">
                <a16:creationId xmlns:a16="http://schemas.microsoft.com/office/drawing/2014/main" id="{9692C0D3-F686-6C3F-1B6D-6B482E1F8431}"/>
              </a:ext>
            </a:extLst>
          </p:cNvPr>
          <p:cNvPicPr>
            <a:picLocks noChangeAspect="1"/>
          </p:cNvPicPr>
          <p:nvPr/>
        </p:nvPicPr>
        <p:blipFill>
          <a:blip r:embed="rId13"/>
          <a:stretch>
            <a:fillRect/>
          </a:stretch>
        </p:blipFill>
        <p:spPr>
          <a:xfrm>
            <a:off x="7700963" y="3025549"/>
            <a:ext cx="1368879" cy="698047"/>
          </a:xfrm>
          <a:prstGeom prst="rect">
            <a:avLst/>
          </a:prstGeom>
        </p:spPr>
      </p:pic>
    </p:spTree>
    <p:extLst>
      <p:ext uri="{BB962C8B-B14F-4D97-AF65-F5344CB8AC3E}">
        <p14:creationId xmlns:p14="http://schemas.microsoft.com/office/powerpoint/2010/main" val="3033314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76527" y="375578"/>
            <a:ext cx="8520600" cy="572700"/>
          </a:xfrm>
          <a:prstGeom prst="rect">
            <a:avLst/>
          </a:prstGeom>
        </p:spPr>
        <p:txBody>
          <a:bodyPr spcFirstLastPara="1" wrap="square" lIns="91425" tIns="91425" rIns="91425" bIns="91425" anchor="t" anchorCtr="0">
            <a:noAutofit/>
          </a:bodyPr>
          <a:lstStyle/>
          <a:p>
            <a:r>
              <a:rPr lang="en-US" sz="2400" dirty="0"/>
              <a:t>City Webpage Resources</a:t>
            </a:r>
            <a:br>
              <a:rPr lang="en-US" sz="2000" dirty="0"/>
            </a:br>
            <a:endParaRPr lang="en" sz="2400"/>
          </a:p>
        </p:txBody>
      </p:sp>
      <p:pic>
        <p:nvPicPr>
          <p:cNvPr id="3" name="Picture 3">
            <a:extLst>
              <a:ext uri="{FF2B5EF4-FFF2-40B4-BE49-F238E27FC236}">
                <a16:creationId xmlns:a16="http://schemas.microsoft.com/office/drawing/2014/main" id="{EEB3B087-40E0-0D04-06B8-9ADFEE6BA5C2}"/>
              </a:ext>
            </a:extLst>
          </p:cNvPr>
          <p:cNvPicPr>
            <a:picLocks noChangeAspect="1"/>
          </p:cNvPicPr>
          <p:nvPr/>
        </p:nvPicPr>
        <p:blipFill>
          <a:blip r:embed="rId3"/>
          <a:stretch>
            <a:fillRect/>
          </a:stretch>
        </p:blipFill>
        <p:spPr>
          <a:xfrm>
            <a:off x="1866131" y="1081032"/>
            <a:ext cx="5264885" cy="3687337"/>
          </a:xfrm>
          <a:prstGeom prst="rect">
            <a:avLst/>
          </a:prstGeom>
        </p:spPr>
      </p:pic>
      <p:sp>
        <p:nvSpPr>
          <p:cNvPr id="4" name="TextBox 3">
            <a:extLst>
              <a:ext uri="{FF2B5EF4-FFF2-40B4-BE49-F238E27FC236}">
                <a16:creationId xmlns:a16="http://schemas.microsoft.com/office/drawing/2014/main" id="{8ACF4AFB-B8E1-EDDA-1997-710B4E970ED4}"/>
              </a:ext>
            </a:extLst>
          </p:cNvPr>
          <p:cNvSpPr txBox="1"/>
          <p:nvPr/>
        </p:nvSpPr>
        <p:spPr>
          <a:xfrm>
            <a:off x="1959780" y="4765350"/>
            <a:ext cx="494293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4"/>
              </a:rPr>
              <a:t>https://detroitmi.gov/departments/buildings-safety-engineering-and-environmental-department/bseed-divisions/licensing-and-permits</a:t>
            </a:r>
            <a:endParaRPr lang="en-US" sz="800">
              <a:latin typeface="Montserrat"/>
            </a:endParaRPr>
          </a:p>
        </p:txBody>
      </p:sp>
    </p:spTree>
    <p:extLst>
      <p:ext uri="{BB962C8B-B14F-4D97-AF65-F5344CB8AC3E}">
        <p14:creationId xmlns:p14="http://schemas.microsoft.com/office/powerpoint/2010/main" val="304541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sz="2400" dirty="0"/>
              <a:t>City Department Contacts</a:t>
            </a:r>
            <a:endParaRPr sz="2400" dirty="0"/>
          </a:p>
        </p:txBody>
      </p:sp>
      <p:graphicFrame>
        <p:nvGraphicFramePr>
          <p:cNvPr id="3" name="Table 4">
            <a:extLst>
              <a:ext uri="{FF2B5EF4-FFF2-40B4-BE49-F238E27FC236}">
                <a16:creationId xmlns:a16="http://schemas.microsoft.com/office/drawing/2014/main" id="{073D7C44-2438-D78B-E728-72CD8E1FDF89}"/>
              </a:ext>
            </a:extLst>
          </p:cNvPr>
          <p:cNvGraphicFramePr>
            <a:graphicFrameLocks noGrp="1"/>
          </p:cNvGraphicFramePr>
          <p:nvPr>
            <p:extLst>
              <p:ext uri="{D42A27DB-BD31-4B8C-83A1-F6EECF244321}">
                <p14:modId xmlns:p14="http://schemas.microsoft.com/office/powerpoint/2010/main" val="223840419"/>
              </p:ext>
            </p:extLst>
          </p:nvPr>
        </p:nvGraphicFramePr>
        <p:xfrm>
          <a:off x="205428" y="1261427"/>
          <a:ext cx="8696695" cy="3108960"/>
        </p:xfrm>
        <a:graphic>
          <a:graphicData uri="http://schemas.openxmlformats.org/drawingml/2006/table">
            <a:tbl>
              <a:tblPr firstRow="1" bandRow="1">
                <a:tableStyleId>{133FD2DE-DCEA-42D3-B814-E29F0D542640}</a:tableStyleId>
              </a:tblPr>
              <a:tblGrid>
                <a:gridCol w="2252852">
                  <a:extLst>
                    <a:ext uri="{9D8B030D-6E8A-4147-A177-3AD203B41FA5}">
                      <a16:colId xmlns:a16="http://schemas.microsoft.com/office/drawing/2014/main" val="1066933182"/>
                    </a:ext>
                  </a:extLst>
                </a:gridCol>
                <a:gridCol w="2462892">
                  <a:extLst>
                    <a:ext uri="{9D8B030D-6E8A-4147-A177-3AD203B41FA5}">
                      <a16:colId xmlns:a16="http://schemas.microsoft.com/office/drawing/2014/main" val="3434349422"/>
                    </a:ext>
                  </a:extLst>
                </a:gridCol>
                <a:gridCol w="3980951">
                  <a:extLst>
                    <a:ext uri="{9D8B030D-6E8A-4147-A177-3AD203B41FA5}">
                      <a16:colId xmlns:a16="http://schemas.microsoft.com/office/drawing/2014/main" val="2828181493"/>
                    </a:ext>
                  </a:extLst>
                </a:gridCol>
              </a:tblGrid>
              <a:tr h="370840">
                <a:tc>
                  <a:txBody>
                    <a:bodyPr/>
                    <a:lstStyle/>
                    <a:p>
                      <a:r>
                        <a:rPr lang="en-US" dirty="0">
                          <a:latin typeface="Montserrat"/>
                        </a:rPr>
                        <a:t>BSEED – Licensing &amp; Permitting</a:t>
                      </a:r>
                    </a:p>
                  </a:txBody>
                  <a:tcPr/>
                </a:tc>
                <a:tc>
                  <a:txBody>
                    <a:bodyPr/>
                    <a:lstStyle/>
                    <a:p>
                      <a:r>
                        <a:rPr lang="en-US" dirty="0">
                          <a:latin typeface="Montserrat"/>
                        </a:rPr>
                        <a:t>Kevin Jones &amp; </a:t>
                      </a:r>
                      <a:endParaRPr lang="en-US">
                        <a:latin typeface="Montserrat"/>
                      </a:endParaRPr>
                    </a:p>
                    <a:p>
                      <a:pPr lvl="0">
                        <a:buNone/>
                      </a:pPr>
                      <a:r>
                        <a:rPr lang="en-US" dirty="0" err="1">
                          <a:latin typeface="Montserrat"/>
                        </a:rPr>
                        <a:t>Yakeima</a:t>
                      </a:r>
                      <a:r>
                        <a:rPr lang="en-US" dirty="0">
                          <a:latin typeface="Montserrat"/>
                        </a:rPr>
                        <a:t> Campbell</a:t>
                      </a:r>
                    </a:p>
                  </a:txBody>
                  <a:tcPr/>
                </a:tc>
                <a:tc>
                  <a:txBody>
                    <a:bodyPr/>
                    <a:lstStyle/>
                    <a:p>
                      <a:r>
                        <a:rPr lang="en-US" dirty="0">
                          <a:latin typeface="Montserrat" panose="00000300000000000000" pitchFamily="2" charset="0"/>
                        </a:rPr>
                        <a:t>313-224-3179</a:t>
                      </a:r>
                    </a:p>
                    <a:p>
                      <a:r>
                        <a:rPr lang="en-US" b="1" dirty="0">
                          <a:latin typeface="Montserrat" panose="00000300000000000000" pitchFamily="2" charset="0"/>
                          <a:hlinkClick r:id="rId3"/>
                        </a:rPr>
                        <a:t>blcstaff@detroitmi.gov</a:t>
                      </a:r>
                      <a:r>
                        <a:rPr lang="en-US" b="1" dirty="0">
                          <a:latin typeface="Montserrat" panose="00000300000000000000" pitchFamily="2" charset="0"/>
                        </a:rPr>
                        <a:t> </a:t>
                      </a:r>
                    </a:p>
                  </a:txBody>
                  <a:tcPr/>
                </a:tc>
                <a:extLst>
                  <a:ext uri="{0D108BD9-81ED-4DB2-BD59-A6C34878D82A}">
                    <a16:rowId xmlns:a16="http://schemas.microsoft.com/office/drawing/2014/main" val="920097969"/>
                  </a:ext>
                </a:extLst>
              </a:tr>
              <a:tr h="370840">
                <a:tc>
                  <a:txBody>
                    <a:bodyPr/>
                    <a:lstStyle/>
                    <a:p>
                      <a:r>
                        <a:rPr lang="en-US" dirty="0">
                          <a:latin typeface="Montserrat"/>
                        </a:rPr>
                        <a:t>BSEED – Property Maintenance</a:t>
                      </a:r>
                    </a:p>
                  </a:txBody>
                  <a:tcPr/>
                </a:tc>
                <a:tc>
                  <a:txBody>
                    <a:bodyPr/>
                    <a:lstStyle/>
                    <a:p>
                      <a:pPr marL="0" marR="0" lvl="0" indent="0" algn="l">
                        <a:lnSpc>
                          <a:spcPct val="100000"/>
                        </a:lnSpc>
                        <a:spcBef>
                          <a:spcPts val="0"/>
                        </a:spcBef>
                        <a:spcAft>
                          <a:spcPts val="0"/>
                        </a:spcAft>
                        <a:buClr>
                          <a:srgbClr val="000000"/>
                        </a:buClr>
                        <a:buNone/>
                      </a:pPr>
                      <a:r>
                        <a:rPr lang="en-US" sz="1400" b="0" i="0" u="none" strike="noStrike" noProof="0" dirty="0">
                          <a:solidFill>
                            <a:srgbClr val="212121"/>
                          </a:solidFill>
                          <a:latin typeface="Montserrat"/>
                        </a:rPr>
                        <a:t>William Veasy </a:t>
                      </a:r>
                      <a:endParaRPr lang="en-US" sz="1400" b="0" i="0" u="none" strike="noStrike" noProof="0" dirty="0">
                        <a:latin typeface="Montserrat"/>
                      </a:endParaRPr>
                    </a:p>
                  </a:txBody>
                  <a:tcPr/>
                </a:tc>
                <a:tc>
                  <a:txBody>
                    <a:bodyPr/>
                    <a:lstStyle/>
                    <a:p>
                      <a:r>
                        <a:rPr lang="en-US" dirty="0">
                          <a:latin typeface="Montserrat" panose="00000300000000000000" pitchFamily="2" charset="0"/>
                        </a:rPr>
                        <a:t>(313) 628-2451</a:t>
                      </a:r>
                    </a:p>
                    <a:p>
                      <a:r>
                        <a:rPr lang="en-US" b="1" dirty="0">
                          <a:solidFill>
                            <a:schemeClr val="accent1"/>
                          </a:solidFill>
                          <a:latin typeface="Montserrat"/>
                          <a:hlinkClick r:id="rId4">
                            <a:extLst>
                              <a:ext uri="{A12FA001-AC4F-418D-AE19-62706E023703}">
                                <ahyp:hlinkClr xmlns:ahyp="http://schemas.microsoft.com/office/drawing/2018/hyperlinkcolor" val="tx"/>
                              </a:ext>
                            </a:extLst>
                          </a:hlinkClick>
                        </a:rPr>
                        <a:t>PM@detroitmi.gov</a:t>
                      </a:r>
                      <a:r>
                        <a:rPr lang="en-US" b="1" dirty="0">
                          <a:solidFill>
                            <a:schemeClr val="accent1"/>
                          </a:solidFill>
                          <a:latin typeface="Montserrat"/>
                        </a:rPr>
                        <a:t> </a:t>
                      </a:r>
                    </a:p>
                  </a:txBody>
                  <a:tcPr/>
                </a:tc>
                <a:extLst>
                  <a:ext uri="{0D108BD9-81ED-4DB2-BD59-A6C34878D82A}">
                    <a16:rowId xmlns:a16="http://schemas.microsoft.com/office/drawing/2014/main" val="81589739"/>
                  </a:ext>
                </a:extLst>
              </a:tr>
              <a:tr h="370840">
                <a:tc>
                  <a:txBody>
                    <a:bodyPr/>
                    <a:lstStyle/>
                    <a:p>
                      <a:r>
                        <a:rPr lang="en-US" dirty="0">
                          <a:latin typeface="Montserrat"/>
                        </a:rPr>
                        <a:t>Health</a:t>
                      </a:r>
                    </a:p>
                  </a:txBody>
                  <a:tcPr/>
                </a:tc>
                <a:tc>
                  <a:txBody>
                    <a:bodyPr/>
                    <a:lstStyle/>
                    <a:p>
                      <a:pPr lvl="0">
                        <a:buNone/>
                      </a:pPr>
                      <a:r>
                        <a:rPr lang="en-US" sz="1400" b="0" i="0" u="none" strike="noStrike" noProof="0" dirty="0">
                          <a:solidFill>
                            <a:srgbClr val="000000"/>
                          </a:solidFill>
                          <a:latin typeface="Montserrat"/>
                        </a:rPr>
                        <a:t>Sebrina Johnson &amp; Taija Woods</a:t>
                      </a:r>
                      <a:endParaRPr lang="en-US">
                        <a:latin typeface="Montserrat"/>
                      </a:endParaRPr>
                    </a:p>
                  </a:txBody>
                  <a:tcPr/>
                </a:tc>
                <a:tc>
                  <a:txBody>
                    <a:bodyPr/>
                    <a:lstStyle/>
                    <a:p>
                      <a:r>
                        <a:rPr lang="en-US" dirty="0">
                          <a:latin typeface="Montserrat"/>
                        </a:rPr>
                        <a:t>(313) 876-0135 – Food Safety Division</a:t>
                      </a:r>
                    </a:p>
                    <a:p>
                      <a:pPr lvl="0">
                        <a:buNone/>
                      </a:pPr>
                      <a:r>
                        <a:rPr lang="en-US" sz="1400" b="1" i="0" u="none" strike="noStrike" noProof="0" dirty="0">
                          <a:solidFill>
                            <a:schemeClr val="accent1"/>
                          </a:solidFill>
                          <a:latin typeface="Montserrat"/>
                          <a:hlinkClick r:id="rId5">
                            <a:extLst>
                              <a:ext uri="{A12FA001-AC4F-418D-AE19-62706E023703}">
                                <ahyp:hlinkClr xmlns:ahyp="http://schemas.microsoft.com/office/drawing/2018/hyperlinkcolor" val="tx"/>
                              </a:ext>
                            </a:extLst>
                          </a:hlinkClick>
                        </a:rPr>
                        <a:t>foodsafetyDHD@detroitmi.gov</a:t>
                      </a:r>
                      <a:r>
                        <a:rPr lang="en-US" sz="1400" b="1" i="0" u="none" strike="noStrike" noProof="0" dirty="0">
                          <a:solidFill>
                            <a:schemeClr val="accent1"/>
                          </a:solidFill>
                          <a:latin typeface="Montserrat"/>
                        </a:rPr>
                        <a:t> </a:t>
                      </a:r>
                      <a:endParaRPr lang="en-US" sz="1400" b="1">
                        <a:solidFill>
                          <a:schemeClr val="accent1"/>
                        </a:solidFill>
                        <a:latin typeface="Montserrat"/>
                      </a:endParaRPr>
                    </a:p>
                  </a:txBody>
                  <a:tcPr/>
                </a:tc>
                <a:extLst>
                  <a:ext uri="{0D108BD9-81ED-4DB2-BD59-A6C34878D82A}">
                    <a16:rowId xmlns:a16="http://schemas.microsoft.com/office/drawing/2014/main" val="1495604010"/>
                  </a:ext>
                </a:extLst>
              </a:tr>
              <a:tr h="370840">
                <a:tc>
                  <a:txBody>
                    <a:bodyPr/>
                    <a:lstStyle/>
                    <a:p>
                      <a:r>
                        <a:rPr lang="en-US" dirty="0">
                          <a:latin typeface="Montserrat"/>
                        </a:rPr>
                        <a:t>Fire</a:t>
                      </a:r>
                    </a:p>
                  </a:txBody>
                  <a:tcPr/>
                </a:tc>
                <a:tc>
                  <a:txBody>
                    <a:bodyPr/>
                    <a:lstStyle/>
                    <a:p>
                      <a:r>
                        <a:rPr lang="en-US" dirty="0">
                          <a:latin typeface="Montserrat" panose="00000300000000000000" pitchFamily="2" charset="0"/>
                        </a:rPr>
                        <a:t>Captain Terrence Lane</a:t>
                      </a:r>
                    </a:p>
                  </a:txBody>
                  <a:tcPr/>
                </a:tc>
                <a:tc>
                  <a:txBody>
                    <a:bodyPr/>
                    <a:lstStyle/>
                    <a:p>
                      <a:r>
                        <a:rPr lang="en-US" dirty="0">
                          <a:latin typeface="Montserrat"/>
                        </a:rPr>
                        <a:t>(313) 596-2954</a:t>
                      </a:r>
                    </a:p>
                    <a:p>
                      <a:pPr lvl="0">
                        <a:buNone/>
                      </a:pPr>
                      <a:r>
                        <a:rPr lang="en-US" b="1" dirty="0">
                          <a:latin typeface="Montserrat"/>
                          <a:hlinkClick r:id="rId6"/>
                        </a:rPr>
                        <a:t>Dfdfmdgeneral@detroitmi.gov</a:t>
                      </a:r>
                      <a:endParaRPr lang="en-US" b="1" dirty="0">
                        <a:latin typeface="Montserrat"/>
                      </a:endParaRPr>
                    </a:p>
                  </a:txBody>
                  <a:tcPr/>
                </a:tc>
                <a:extLst>
                  <a:ext uri="{0D108BD9-81ED-4DB2-BD59-A6C34878D82A}">
                    <a16:rowId xmlns:a16="http://schemas.microsoft.com/office/drawing/2014/main" val="3093664055"/>
                  </a:ext>
                </a:extLst>
              </a:tr>
              <a:tr h="370840">
                <a:tc>
                  <a:txBody>
                    <a:bodyPr/>
                    <a:lstStyle/>
                    <a:p>
                      <a:r>
                        <a:rPr lang="en-US" dirty="0">
                          <a:latin typeface="Montserrat"/>
                        </a:rPr>
                        <a:t>Treasury</a:t>
                      </a:r>
                    </a:p>
                  </a:txBody>
                  <a:tcPr/>
                </a:tc>
                <a:tc>
                  <a:txBody>
                    <a:bodyPr/>
                    <a:lstStyle/>
                    <a:p>
                      <a:r>
                        <a:rPr lang="en-US" dirty="0">
                          <a:latin typeface="Montserrat" panose="00000300000000000000" pitchFamily="2" charset="0"/>
                        </a:rPr>
                        <a:t>Rita Singleton</a:t>
                      </a:r>
                    </a:p>
                  </a:txBody>
                  <a:tcPr/>
                </a:tc>
                <a:tc>
                  <a:txBody>
                    <a:bodyPr/>
                    <a:lstStyle/>
                    <a:p>
                      <a:r>
                        <a:rPr lang="en-US" dirty="0">
                          <a:latin typeface="Montserrat"/>
                        </a:rPr>
                        <a:t>313-224-3560 </a:t>
                      </a:r>
                      <a:r>
                        <a:rPr lang="en-US" dirty="0" err="1">
                          <a:latin typeface="Montserrat"/>
                        </a:rPr>
                        <a:t>ext</a:t>
                      </a:r>
                      <a:r>
                        <a:rPr lang="en-US" dirty="0">
                          <a:latin typeface="Montserrat"/>
                        </a:rPr>
                        <a:t> 4</a:t>
                      </a:r>
                    </a:p>
                    <a:p>
                      <a:r>
                        <a:rPr lang="en-US" b="1" dirty="0">
                          <a:latin typeface="Montserrat"/>
                          <a:hlinkClick r:id="rId7"/>
                        </a:rPr>
                        <a:t>CityofDetroitclearances@detroitmi.gov</a:t>
                      </a:r>
                      <a:r>
                        <a:rPr lang="en-US" b="1" dirty="0">
                          <a:latin typeface="Montserrat"/>
                        </a:rPr>
                        <a:t> </a:t>
                      </a:r>
                    </a:p>
                  </a:txBody>
                  <a:tcPr/>
                </a:tc>
                <a:extLst>
                  <a:ext uri="{0D108BD9-81ED-4DB2-BD59-A6C34878D82A}">
                    <a16:rowId xmlns:a16="http://schemas.microsoft.com/office/drawing/2014/main" val="892115588"/>
                  </a:ext>
                </a:extLst>
              </a:tr>
              <a:tr h="370840">
                <a:tc>
                  <a:txBody>
                    <a:bodyPr/>
                    <a:lstStyle/>
                    <a:p>
                      <a:r>
                        <a:rPr lang="en-US" dirty="0">
                          <a:latin typeface="Montserrat"/>
                        </a:rPr>
                        <a:t>Police</a:t>
                      </a:r>
                      <a:endParaRPr lang="en-US" dirty="0"/>
                    </a:p>
                  </a:txBody>
                  <a:tcPr/>
                </a:tc>
                <a:tc>
                  <a:txBody>
                    <a:bodyPr/>
                    <a:lstStyle/>
                    <a:p>
                      <a:pPr lvl="0">
                        <a:buNone/>
                      </a:pPr>
                      <a:r>
                        <a:rPr lang="en-US" sz="1400" b="0" i="0" u="none" strike="noStrike" noProof="0" dirty="0">
                          <a:latin typeface="Montserrat"/>
                        </a:rPr>
                        <a:t>Deputy Chief Franklin Hayes</a:t>
                      </a:r>
                      <a:endParaRPr lang="en-US" dirty="0"/>
                    </a:p>
                  </a:txBody>
                  <a:tcPr/>
                </a:tc>
                <a:tc>
                  <a:txBody>
                    <a:bodyPr/>
                    <a:lstStyle/>
                    <a:p>
                      <a:r>
                        <a:rPr lang="en-US" dirty="0">
                          <a:latin typeface="Montserrat"/>
                        </a:rPr>
                        <a:t>(313) 596-2520 – Chief Neighborhood Liaison</a:t>
                      </a:r>
                    </a:p>
                  </a:txBody>
                  <a:tcPr/>
                </a:tc>
                <a:extLst>
                  <a:ext uri="{0D108BD9-81ED-4DB2-BD59-A6C34878D82A}">
                    <a16:rowId xmlns:a16="http://schemas.microsoft.com/office/drawing/2014/main" val="3885499879"/>
                  </a:ext>
                </a:extLst>
              </a:tr>
            </a:tbl>
          </a:graphicData>
        </a:graphic>
      </p:graphicFrame>
    </p:spTree>
    <p:extLst>
      <p:ext uri="{BB962C8B-B14F-4D97-AF65-F5344CB8AC3E}">
        <p14:creationId xmlns:p14="http://schemas.microsoft.com/office/powerpoint/2010/main" val="2365887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619518" y="348096"/>
            <a:ext cx="6367800" cy="4090800"/>
          </a:xfrm>
          <a:prstGeom prst="rect">
            <a:avLst/>
          </a:prstGeom>
        </p:spPr>
        <p:txBody>
          <a:bodyPr spcFirstLastPara="1" wrap="square" lIns="91425" tIns="91425" rIns="91425" bIns="91425" anchor="ctr" anchorCtr="0">
            <a:noAutofit/>
          </a:bodyPr>
          <a:lstStyle/>
          <a:p>
            <a:r>
              <a:rPr lang="en" dirty="0"/>
              <a:t>Thank you!</a:t>
            </a:r>
            <a:endParaRPr dirty="0"/>
          </a:p>
        </p:txBody>
      </p:sp>
    </p:spTree>
    <p:extLst>
      <p:ext uri="{BB962C8B-B14F-4D97-AF65-F5344CB8AC3E}">
        <p14:creationId xmlns:p14="http://schemas.microsoft.com/office/powerpoint/2010/main" val="39282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90134" y="164667"/>
            <a:ext cx="8520600" cy="572700"/>
          </a:xfrm>
          <a:prstGeom prst="rect">
            <a:avLst/>
          </a:prstGeom>
        </p:spPr>
        <p:txBody>
          <a:bodyPr spcFirstLastPara="1" wrap="square" lIns="91425" tIns="91425" rIns="91425" bIns="91425" anchor="t" anchorCtr="0">
            <a:noAutofit/>
          </a:bodyPr>
          <a:lstStyle/>
          <a:p>
            <a:r>
              <a:rPr lang="en-US" sz="2000" dirty="0"/>
              <a:t>BUILDINGS, SAFETY ENGINEERING &amp; ENVIRONMENTAL DEPARTMENT – LICENSING &amp; PERMITTING (BSEED-LP)</a:t>
            </a:r>
            <a:br>
              <a:rPr lang="en-US" sz="2000" dirty="0"/>
            </a:br>
            <a:endParaRPr lang="en" sz="2400"/>
          </a:p>
        </p:txBody>
      </p:sp>
      <p:pic>
        <p:nvPicPr>
          <p:cNvPr id="3" name="Picture 3">
            <a:extLst>
              <a:ext uri="{FF2B5EF4-FFF2-40B4-BE49-F238E27FC236}">
                <a16:creationId xmlns:a16="http://schemas.microsoft.com/office/drawing/2014/main" id="{EEB3B087-40E0-0D04-06B8-9ADFEE6BA5C2}"/>
              </a:ext>
            </a:extLst>
          </p:cNvPr>
          <p:cNvPicPr>
            <a:picLocks noChangeAspect="1"/>
          </p:cNvPicPr>
          <p:nvPr/>
        </p:nvPicPr>
        <p:blipFill>
          <a:blip r:embed="rId3"/>
          <a:stretch>
            <a:fillRect/>
          </a:stretch>
        </p:blipFill>
        <p:spPr>
          <a:xfrm>
            <a:off x="1772948" y="1060105"/>
            <a:ext cx="5276253" cy="3677778"/>
          </a:xfrm>
          <a:prstGeom prst="rect">
            <a:avLst/>
          </a:prstGeom>
        </p:spPr>
      </p:pic>
      <p:sp>
        <p:nvSpPr>
          <p:cNvPr id="4" name="TextBox 3">
            <a:extLst>
              <a:ext uri="{FF2B5EF4-FFF2-40B4-BE49-F238E27FC236}">
                <a16:creationId xmlns:a16="http://schemas.microsoft.com/office/drawing/2014/main" id="{8ACF4AFB-B8E1-EDDA-1997-710B4E970ED4}"/>
              </a:ext>
            </a:extLst>
          </p:cNvPr>
          <p:cNvSpPr txBox="1"/>
          <p:nvPr/>
        </p:nvSpPr>
        <p:spPr>
          <a:xfrm>
            <a:off x="2149124" y="4765780"/>
            <a:ext cx="494293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Montserrat"/>
                <a:hlinkClick r:id="rId4"/>
              </a:rPr>
              <a:t>https://detroitmi.gov/departments/buildings-safety-engineering-and-environmental-department/bseed-divisions/licensing-and-permits</a:t>
            </a:r>
            <a:endParaRPr lang="en-US" sz="800">
              <a:latin typeface="Montserrat"/>
            </a:endParaRPr>
          </a:p>
        </p:txBody>
      </p:sp>
    </p:spTree>
    <p:extLst>
      <p:ext uri="{BB962C8B-B14F-4D97-AF65-F5344CB8AC3E}">
        <p14:creationId xmlns:p14="http://schemas.microsoft.com/office/powerpoint/2010/main" val="364522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title"/>
          </p:nvPr>
        </p:nvSpPr>
        <p:spPr>
          <a:xfrm>
            <a:off x="490249" y="450150"/>
            <a:ext cx="7259059" cy="4090800"/>
          </a:xfrm>
          <a:prstGeom prst="rect">
            <a:avLst/>
          </a:prstGeom>
        </p:spPr>
        <p:txBody>
          <a:bodyPr spcFirstLastPara="1" wrap="square" lIns="91425" tIns="91425" rIns="91425" bIns="91425" anchor="ctr" anchorCtr="0">
            <a:noAutofit/>
          </a:bodyPr>
          <a:lstStyle/>
          <a:p>
            <a:r>
              <a:rPr lang="en" dirty="0"/>
              <a:t>BSEED – Property Maintenance Clearance</a:t>
            </a:r>
          </a:p>
        </p:txBody>
      </p:sp>
    </p:spTree>
    <p:extLst>
      <p:ext uri="{BB962C8B-B14F-4D97-AF65-F5344CB8AC3E}">
        <p14:creationId xmlns:p14="http://schemas.microsoft.com/office/powerpoint/2010/main" val="342203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46592" y="76082"/>
            <a:ext cx="8520600" cy="572700"/>
          </a:xfrm>
        </p:spPr>
        <p:txBody>
          <a:bodyPr/>
          <a:lstStyle/>
          <a:p>
            <a:r>
              <a:rPr lang="en-US" sz="2400" dirty="0"/>
              <a:t>BUILDINGS, SAFETY ENGINEERING &amp; ENVIRONMENTAL DEPARTMENT (BSEED PM)</a:t>
            </a:r>
          </a:p>
        </p:txBody>
      </p:sp>
      <p:sp>
        <p:nvSpPr>
          <p:cNvPr id="3" name="Text Placeholder 2">
            <a:extLst>
              <a:ext uri="{FF2B5EF4-FFF2-40B4-BE49-F238E27FC236}">
                <a16:creationId xmlns:a16="http://schemas.microsoft.com/office/drawing/2014/main" id="{9531B7AF-D88E-3994-7130-9C5DF0425926}"/>
              </a:ext>
            </a:extLst>
          </p:cNvPr>
          <p:cNvSpPr>
            <a:spLocks noGrp="1"/>
          </p:cNvSpPr>
          <p:nvPr>
            <p:ph type="body" idx="1"/>
          </p:nvPr>
        </p:nvSpPr>
        <p:spPr>
          <a:xfrm>
            <a:off x="311700" y="1152475"/>
            <a:ext cx="2837950" cy="2489060"/>
          </a:xfrm>
        </p:spPr>
        <p:txBody>
          <a:bodyPr/>
          <a:lstStyle/>
          <a:p>
            <a:pPr marL="152400" indent="0">
              <a:lnSpc>
                <a:spcPct val="100000"/>
              </a:lnSpc>
              <a:spcBef>
                <a:spcPts val="75"/>
              </a:spcBef>
              <a:buNone/>
            </a:pPr>
            <a:endParaRPr lang="en-US" b="1" dirty="0">
              <a:solidFill>
                <a:schemeClr val="bg1"/>
              </a:solidFill>
            </a:endParaRPr>
          </a:p>
          <a:p>
            <a:pPr marL="152400" indent="0">
              <a:lnSpc>
                <a:spcPct val="100000"/>
              </a:lnSpc>
              <a:spcBef>
                <a:spcPts val="75"/>
              </a:spcBef>
              <a:buNone/>
            </a:pPr>
            <a:r>
              <a:rPr lang="en-US" b="1" dirty="0">
                <a:solidFill>
                  <a:schemeClr val="bg1"/>
                </a:solidFill>
              </a:rPr>
              <a:t>William Veasy</a:t>
            </a:r>
          </a:p>
          <a:p>
            <a:pPr marL="152400" indent="0">
              <a:lnSpc>
                <a:spcPct val="100000"/>
              </a:lnSpc>
              <a:spcBef>
                <a:spcPts val="75"/>
              </a:spcBef>
              <a:buNone/>
            </a:pPr>
            <a:r>
              <a:rPr lang="en-US" sz="1100" b="1" dirty="0">
                <a:solidFill>
                  <a:schemeClr val="bg1"/>
                </a:solidFill>
              </a:rPr>
              <a:t>Supervisor</a:t>
            </a:r>
          </a:p>
          <a:p>
            <a:pPr marL="152400" indent="0">
              <a:lnSpc>
                <a:spcPct val="100000"/>
              </a:lnSpc>
              <a:spcBef>
                <a:spcPts val="75"/>
              </a:spcBef>
              <a:buNone/>
            </a:pPr>
            <a:endParaRPr lang="en-US" sz="1100" b="1" dirty="0">
              <a:solidFill>
                <a:schemeClr val="bg1"/>
              </a:solidFill>
            </a:endParaRPr>
          </a:p>
          <a:p>
            <a:pPr>
              <a:lnSpc>
                <a:spcPct val="100000"/>
              </a:lnSpc>
              <a:spcBef>
                <a:spcPts val="75"/>
              </a:spcBef>
            </a:pPr>
            <a:r>
              <a:rPr lang="en-US" b="1" dirty="0">
                <a:solidFill>
                  <a:schemeClr val="bg1"/>
                </a:solidFill>
              </a:rPr>
              <a:t>Property Maintenance Division Commercial Properties </a:t>
            </a:r>
            <a:endParaRPr lang="en-US">
              <a:solidFill>
                <a:schemeClr val="bg1"/>
              </a:solidFill>
            </a:endParaRPr>
          </a:p>
          <a:p>
            <a:pPr>
              <a:lnSpc>
                <a:spcPct val="100000"/>
              </a:lnSpc>
              <a:spcBef>
                <a:spcPts val="75"/>
              </a:spcBef>
            </a:pPr>
            <a:endParaRPr lang="en-US" dirty="0">
              <a:solidFill>
                <a:schemeClr val="bg1"/>
              </a:solidFill>
            </a:endParaRPr>
          </a:p>
          <a:p>
            <a:pPr>
              <a:lnSpc>
                <a:spcPct val="100000"/>
              </a:lnSpc>
              <a:spcBef>
                <a:spcPts val="75"/>
              </a:spcBef>
            </a:pPr>
            <a:r>
              <a:rPr lang="en-US" b="1" dirty="0">
                <a:solidFill>
                  <a:schemeClr val="bg1"/>
                </a:solidFill>
              </a:rPr>
              <a:t>How to obtain your Certificate of Compliance for your Business License</a:t>
            </a:r>
          </a:p>
          <a:p>
            <a:pPr marL="152400" indent="0">
              <a:lnSpc>
                <a:spcPct val="100000"/>
              </a:lnSpc>
              <a:spcBef>
                <a:spcPts val="75"/>
              </a:spcBef>
              <a:buNone/>
            </a:pPr>
            <a:endParaRPr lang="en-US" b="1" dirty="0">
              <a:solidFill>
                <a:srgbClr val="279989"/>
              </a:solidFill>
            </a:endParaRPr>
          </a:p>
        </p:txBody>
      </p:sp>
      <p:pic>
        <p:nvPicPr>
          <p:cNvPr id="4" name="Picture 4">
            <a:extLst>
              <a:ext uri="{FF2B5EF4-FFF2-40B4-BE49-F238E27FC236}">
                <a16:creationId xmlns:a16="http://schemas.microsoft.com/office/drawing/2014/main" id="{B68432C5-6A76-2C7F-E613-E259B6F53822}"/>
              </a:ext>
            </a:extLst>
          </p:cNvPr>
          <p:cNvPicPr>
            <a:picLocks noChangeAspect="1"/>
          </p:cNvPicPr>
          <p:nvPr/>
        </p:nvPicPr>
        <p:blipFill>
          <a:blip r:embed="rId2"/>
          <a:stretch>
            <a:fillRect/>
          </a:stretch>
        </p:blipFill>
        <p:spPr>
          <a:xfrm>
            <a:off x="3610156" y="1057016"/>
            <a:ext cx="5331124" cy="3708798"/>
          </a:xfrm>
          <a:prstGeom prst="rect">
            <a:avLst/>
          </a:prstGeom>
        </p:spPr>
      </p:pic>
      <p:sp>
        <p:nvSpPr>
          <p:cNvPr id="5" name="TextBox 4">
            <a:extLst>
              <a:ext uri="{FF2B5EF4-FFF2-40B4-BE49-F238E27FC236}">
                <a16:creationId xmlns:a16="http://schemas.microsoft.com/office/drawing/2014/main" id="{DBB3E747-2043-45B8-A968-BCC6F38CFA10}"/>
              </a:ext>
            </a:extLst>
          </p:cNvPr>
          <p:cNvSpPr txBox="1"/>
          <p:nvPr/>
        </p:nvSpPr>
        <p:spPr>
          <a:xfrm>
            <a:off x="3685636" y="4769329"/>
            <a:ext cx="5600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009688"/>
                </a:solidFill>
                <a:hlinkClick r:id="rId3"/>
              </a:rPr>
              <a:t>https://detroitmi.gov/departments/buildings-safety-engineering-and-environmental-department/bseed-divisions/property-maintenance</a:t>
            </a:r>
            <a:endParaRPr lang="en-US" sz="800" dirty="0">
              <a:solidFill>
                <a:srgbClr val="009688"/>
              </a:solidFill>
            </a:endParaRPr>
          </a:p>
        </p:txBody>
      </p:sp>
    </p:spTree>
    <p:extLst>
      <p:ext uri="{BB962C8B-B14F-4D97-AF65-F5344CB8AC3E}">
        <p14:creationId xmlns:p14="http://schemas.microsoft.com/office/powerpoint/2010/main" val="48360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46592" y="372683"/>
            <a:ext cx="8520600" cy="572700"/>
          </a:xfrm>
        </p:spPr>
        <p:txBody>
          <a:bodyPr/>
          <a:lstStyle/>
          <a:p>
            <a:r>
              <a:rPr lang="en-US" dirty="0"/>
              <a:t>BSEED PM: The Inspection Process</a:t>
            </a:r>
          </a:p>
        </p:txBody>
      </p:sp>
      <p:sp>
        <p:nvSpPr>
          <p:cNvPr id="3" name="Text Placeholder 2">
            <a:extLst>
              <a:ext uri="{FF2B5EF4-FFF2-40B4-BE49-F238E27FC236}">
                <a16:creationId xmlns:a16="http://schemas.microsoft.com/office/drawing/2014/main" id="{9531B7AF-D88E-3994-7130-9C5DF0425926}"/>
              </a:ext>
            </a:extLst>
          </p:cNvPr>
          <p:cNvSpPr>
            <a:spLocks noGrp="1"/>
          </p:cNvSpPr>
          <p:nvPr>
            <p:ph type="body" idx="1"/>
          </p:nvPr>
        </p:nvSpPr>
        <p:spPr/>
        <p:txBody>
          <a:bodyPr/>
          <a:lstStyle/>
          <a:p>
            <a:pPr marL="152400" indent="0">
              <a:lnSpc>
                <a:spcPct val="100000"/>
              </a:lnSpc>
              <a:spcAft>
                <a:spcPts val="563"/>
              </a:spcAft>
              <a:buNone/>
            </a:pPr>
            <a:r>
              <a:rPr lang="en-US" sz="1600" b="1" dirty="0">
                <a:solidFill>
                  <a:schemeClr val="accent1"/>
                </a:solidFill>
              </a:rPr>
              <a:t>Step 1. </a:t>
            </a:r>
            <a:r>
              <a:rPr lang="en-US" b="1" dirty="0">
                <a:solidFill>
                  <a:srgbClr val="18252A"/>
                </a:solidFill>
              </a:rPr>
              <a:t>Contact BSEED for annual inspection. </a:t>
            </a:r>
            <a:endParaRPr lang="en-US" dirty="0"/>
          </a:p>
          <a:p>
            <a:pPr marL="609600" lvl="1">
              <a:lnSpc>
                <a:spcPct val="100000"/>
              </a:lnSpc>
              <a:spcAft>
                <a:spcPts val="563"/>
              </a:spcAft>
              <a:buNone/>
            </a:pPr>
            <a:r>
              <a:rPr lang="en-US" b="1" dirty="0">
                <a:solidFill>
                  <a:srgbClr val="18252A"/>
                </a:solidFill>
              </a:rPr>
              <a:t>To schedule your inspection call: (313) 628-2451 </a:t>
            </a:r>
            <a:r>
              <a:rPr lang="en-US" b="1" i="1" dirty="0">
                <a:solidFill>
                  <a:srgbClr val="18252A"/>
                </a:solidFill>
              </a:rPr>
              <a:t>select  option 1</a:t>
            </a:r>
            <a:br>
              <a:rPr lang="en-US" b="1" i="1" dirty="0">
                <a:solidFill>
                  <a:srgbClr val="18252A"/>
                </a:solidFill>
              </a:rPr>
            </a:br>
            <a:endParaRPr lang="en-US"/>
          </a:p>
          <a:p>
            <a:pPr marL="152400" indent="0">
              <a:lnSpc>
                <a:spcPct val="100000"/>
              </a:lnSpc>
              <a:spcAft>
                <a:spcPts val="563"/>
              </a:spcAft>
              <a:buNone/>
            </a:pPr>
            <a:r>
              <a:rPr lang="en-US" sz="1600" b="1" dirty="0">
                <a:solidFill>
                  <a:schemeClr val="accent1"/>
                </a:solidFill>
              </a:rPr>
              <a:t>Step 2.</a:t>
            </a:r>
            <a:r>
              <a:rPr lang="en-US" b="1" dirty="0">
                <a:solidFill>
                  <a:srgbClr val="18252A"/>
                </a:solidFill>
              </a:rPr>
              <a:t> Correct ALL violations</a:t>
            </a:r>
            <a:endParaRPr lang="en-US" dirty="0"/>
          </a:p>
          <a:p>
            <a:pPr marL="152400" indent="0">
              <a:lnSpc>
                <a:spcPct val="100000"/>
              </a:lnSpc>
              <a:spcAft>
                <a:spcPts val="563"/>
              </a:spcAft>
              <a:buNone/>
            </a:pPr>
            <a:br>
              <a:rPr lang="en-US" dirty="0"/>
            </a:br>
            <a:r>
              <a:rPr lang="en-US" sz="1600" b="1" dirty="0">
                <a:solidFill>
                  <a:schemeClr val="accent1"/>
                </a:solidFill>
              </a:rPr>
              <a:t>Step 3.</a:t>
            </a:r>
            <a:r>
              <a:rPr lang="en-US" dirty="0">
                <a:solidFill>
                  <a:srgbClr val="18252A"/>
                </a:solidFill>
              </a:rPr>
              <a:t> </a:t>
            </a:r>
            <a:r>
              <a:rPr lang="en-US" b="1" dirty="0">
                <a:solidFill>
                  <a:srgbClr val="18252A"/>
                </a:solidFill>
              </a:rPr>
              <a:t>Schedule a re-inspection</a:t>
            </a:r>
            <a:endParaRPr lang="en-US" dirty="0"/>
          </a:p>
          <a:p>
            <a:pPr marL="152400" indent="0">
              <a:lnSpc>
                <a:spcPct val="100000"/>
              </a:lnSpc>
              <a:spcAft>
                <a:spcPts val="563"/>
              </a:spcAft>
              <a:buNone/>
            </a:pPr>
            <a:br>
              <a:rPr lang="en-US" dirty="0"/>
            </a:br>
            <a:r>
              <a:rPr lang="en-US" sz="1600" b="1" dirty="0">
                <a:solidFill>
                  <a:schemeClr val="accent1"/>
                </a:solidFill>
              </a:rPr>
              <a:t>Step 4. </a:t>
            </a:r>
            <a:r>
              <a:rPr lang="en-US" b="1" dirty="0">
                <a:solidFill>
                  <a:srgbClr val="18252A"/>
                </a:solidFill>
              </a:rPr>
              <a:t>Pay inspection and/or blight violation fees:</a:t>
            </a:r>
            <a:br>
              <a:rPr lang="en-US" b="1" dirty="0">
                <a:solidFill>
                  <a:srgbClr val="18252A"/>
                </a:solidFill>
              </a:rPr>
            </a:br>
            <a:r>
              <a:rPr lang="en-US" b="1" dirty="0">
                <a:solidFill>
                  <a:srgbClr val="18252A"/>
                </a:solidFill>
              </a:rPr>
              <a:t> </a:t>
            </a:r>
            <a:endParaRPr lang="en-US" dirty="0"/>
          </a:p>
          <a:p>
            <a:pPr marL="152400" indent="0">
              <a:lnSpc>
                <a:spcPct val="100000"/>
              </a:lnSpc>
              <a:spcAft>
                <a:spcPts val="563"/>
              </a:spcAft>
              <a:buNone/>
            </a:pPr>
            <a:r>
              <a:rPr lang="en-US" sz="1600" b="1" dirty="0">
                <a:solidFill>
                  <a:schemeClr val="accent1"/>
                </a:solidFill>
              </a:rPr>
              <a:t>Step 5.</a:t>
            </a:r>
            <a:r>
              <a:rPr lang="en-US" dirty="0">
                <a:solidFill>
                  <a:srgbClr val="18252A"/>
                </a:solidFill>
              </a:rPr>
              <a:t> </a:t>
            </a:r>
            <a:r>
              <a:rPr lang="en-US" b="1" dirty="0">
                <a:solidFill>
                  <a:srgbClr val="18252A"/>
                </a:solidFill>
              </a:rPr>
              <a:t>Certificate of Compliance will be issued and Property Maintenance Clearance will be approved</a:t>
            </a:r>
            <a:endParaRPr lang="en-US" dirty="0"/>
          </a:p>
        </p:txBody>
      </p:sp>
    </p:spTree>
    <p:extLst>
      <p:ext uri="{BB962C8B-B14F-4D97-AF65-F5344CB8AC3E}">
        <p14:creationId xmlns:p14="http://schemas.microsoft.com/office/powerpoint/2010/main" val="48069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387152"/>
            <a:ext cx="8520600" cy="572700"/>
          </a:xfrm>
        </p:spPr>
        <p:txBody>
          <a:bodyPr/>
          <a:lstStyle/>
          <a:p>
            <a:r>
              <a:rPr lang="en-US" dirty="0"/>
              <a:t>BSEED PM: Contact Information</a:t>
            </a:r>
          </a:p>
        </p:txBody>
      </p:sp>
      <p:sp>
        <p:nvSpPr>
          <p:cNvPr id="3" name="Text Placeholder 2">
            <a:extLst>
              <a:ext uri="{FF2B5EF4-FFF2-40B4-BE49-F238E27FC236}">
                <a16:creationId xmlns:a16="http://schemas.microsoft.com/office/drawing/2014/main" id="{9531B7AF-D88E-3994-7130-9C5DF0425926}"/>
              </a:ext>
            </a:extLst>
          </p:cNvPr>
          <p:cNvSpPr>
            <a:spLocks noGrp="1"/>
          </p:cNvSpPr>
          <p:nvPr>
            <p:ph type="body" idx="1"/>
          </p:nvPr>
        </p:nvSpPr>
        <p:spPr/>
        <p:txBody>
          <a:bodyPr/>
          <a:lstStyle/>
          <a:p>
            <a:pPr marL="0" indent="0">
              <a:lnSpc>
                <a:spcPct val="100000"/>
              </a:lnSpc>
              <a:spcBef>
                <a:spcPts val="400"/>
              </a:spcBef>
              <a:buNone/>
            </a:pPr>
            <a:r>
              <a:rPr lang="en-US" sz="1400" u="sng" dirty="0">
                <a:solidFill>
                  <a:schemeClr val="accent1"/>
                </a:solidFill>
                <a:latin typeface="Montserrat SemiBold"/>
              </a:rPr>
              <a:t>Office Location &amp; Contact </a:t>
            </a:r>
            <a:endParaRPr lang="en-US" sz="1400" dirty="0">
              <a:solidFill>
                <a:schemeClr val="accent1"/>
              </a:solidFill>
            </a:endParaRPr>
          </a:p>
          <a:p>
            <a:pPr marL="0" indent="0">
              <a:lnSpc>
                <a:spcPct val="100000"/>
              </a:lnSpc>
              <a:spcBef>
                <a:spcPts val="450"/>
              </a:spcBef>
              <a:buNone/>
            </a:pPr>
            <a:r>
              <a:rPr lang="en-US" dirty="0">
                <a:solidFill>
                  <a:srgbClr val="004445"/>
                </a:solidFill>
                <a:latin typeface="Montserrat SemiBold"/>
              </a:rPr>
              <a:t>Coleman A. Young Municipal Center</a:t>
            </a:r>
            <a:endParaRPr lang="en-US" dirty="0">
              <a:solidFill>
                <a:srgbClr val="212121"/>
              </a:solidFill>
            </a:endParaRPr>
          </a:p>
          <a:p>
            <a:pPr marL="0" indent="0">
              <a:lnSpc>
                <a:spcPct val="100000"/>
              </a:lnSpc>
              <a:spcBef>
                <a:spcPts val="450"/>
              </a:spcBef>
              <a:buNone/>
            </a:pPr>
            <a:r>
              <a:rPr lang="en-US" dirty="0">
                <a:solidFill>
                  <a:srgbClr val="004445"/>
                </a:solidFill>
                <a:latin typeface="Montserrat SemiBold"/>
              </a:rPr>
              <a:t>2 Woodward, Detroit Mi. 48226</a:t>
            </a:r>
            <a:endParaRPr lang="en-US"/>
          </a:p>
          <a:p>
            <a:pPr marL="0" indent="0">
              <a:lnSpc>
                <a:spcPct val="100000"/>
              </a:lnSpc>
              <a:spcBef>
                <a:spcPts val="450"/>
              </a:spcBef>
              <a:buNone/>
            </a:pPr>
            <a:r>
              <a:rPr lang="en-US" dirty="0">
                <a:solidFill>
                  <a:srgbClr val="004445"/>
                </a:solidFill>
                <a:latin typeface="Montserrat SemiBold"/>
              </a:rPr>
              <a:t>Suite 412 </a:t>
            </a:r>
            <a:endParaRPr lang="en-US"/>
          </a:p>
          <a:p>
            <a:pPr marL="0" indent="0">
              <a:lnSpc>
                <a:spcPct val="100000"/>
              </a:lnSpc>
              <a:spcBef>
                <a:spcPts val="450"/>
              </a:spcBef>
              <a:buNone/>
            </a:pPr>
            <a:r>
              <a:rPr lang="en-US" dirty="0">
                <a:solidFill>
                  <a:srgbClr val="004445"/>
                </a:solidFill>
                <a:latin typeface="Montserrat SemiBold"/>
              </a:rPr>
              <a:t>Email address – </a:t>
            </a:r>
            <a:r>
              <a:rPr lang="en-US" dirty="0">
                <a:solidFill>
                  <a:srgbClr val="004445"/>
                </a:solidFill>
                <a:latin typeface="Montserrat SemiBold"/>
                <a:hlinkClick r:id="rId2"/>
              </a:rPr>
              <a:t>pm@detroitmi.gov</a:t>
            </a:r>
            <a:endParaRPr lang="en-US" dirty="0"/>
          </a:p>
          <a:p>
            <a:pPr marL="0" indent="0">
              <a:lnSpc>
                <a:spcPct val="100000"/>
              </a:lnSpc>
              <a:spcBef>
                <a:spcPts val="450"/>
              </a:spcBef>
              <a:buNone/>
            </a:pPr>
            <a:r>
              <a:rPr lang="en-US" dirty="0">
                <a:solidFill>
                  <a:srgbClr val="004445"/>
                </a:solidFill>
                <a:latin typeface="Montserrat SemiBold"/>
              </a:rPr>
              <a:t>Phone number- 313-628-2451</a:t>
            </a:r>
            <a:endParaRPr lang="en-US" dirty="0"/>
          </a:p>
          <a:p>
            <a:pPr marL="0" indent="0">
              <a:lnSpc>
                <a:spcPct val="100000"/>
              </a:lnSpc>
              <a:spcBef>
                <a:spcPts val="450"/>
              </a:spcBef>
              <a:buNone/>
            </a:pPr>
            <a:endParaRPr lang="en-US" b="1" u="sng" dirty="0">
              <a:solidFill>
                <a:srgbClr val="004445"/>
              </a:solidFill>
              <a:latin typeface="Montserrat SemiBold"/>
            </a:endParaRPr>
          </a:p>
          <a:p>
            <a:pPr marL="0" indent="0">
              <a:lnSpc>
                <a:spcPct val="100000"/>
              </a:lnSpc>
              <a:spcBef>
                <a:spcPts val="450"/>
              </a:spcBef>
              <a:buNone/>
            </a:pPr>
            <a:r>
              <a:rPr lang="en-US" sz="1400" b="1" u="sng" dirty="0">
                <a:solidFill>
                  <a:schemeClr val="accent1"/>
                </a:solidFill>
                <a:latin typeface="Montserrat SemiBold"/>
              </a:rPr>
              <a:t>Commercial Supervisor Contact Information:</a:t>
            </a:r>
            <a:endParaRPr lang="en-US" sz="1400">
              <a:solidFill>
                <a:schemeClr val="accent1"/>
              </a:solidFill>
            </a:endParaRPr>
          </a:p>
          <a:p>
            <a:pPr marL="0" indent="0">
              <a:lnSpc>
                <a:spcPct val="100000"/>
              </a:lnSpc>
              <a:spcBef>
                <a:spcPts val="450"/>
              </a:spcBef>
              <a:buNone/>
            </a:pPr>
            <a:r>
              <a:rPr lang="en-US" b="1" dirty="0">
                <a:solidFill>
                  <a:srgbClr val="004445"/>
                </a:solidFill>
                <a:latin typeface="Montserrat SemiBold"/>
              </a:rPr>
              <a:t>Commercial Corridor- Alvin Nunn - </a:t>
            </a:r>
            <a:r>
              <a:rPr lang="en-US" b="1" dirty="0">
                <a:solidFill>
                  <a:srgbClr val="004445"/>
                </a:solidFill>
                <a:latin typeface="Montserrat SemiBold"/>
                <a:hlinkClick r:id="rId3"/>
              </a:rPr>
              <a:t>Nunnalvin@detroitmi.gov</a:t>
            </a:r>
            <a:r>
              <a:rPr lang="en-US" b="1" dirty="0">
                <a:solidFill>
                  <a:srgbClr val="004445"/>
                </a:solidFill>
                <a:latin typeface="Montserrat SemiBold"/>
              </a:rPr>
              <a:t>  </a:t>
            </a:r>
            <a:endParaRPr lang="en-US" dirty="0">
              <a:solidFill>
                <a:srgbClr val="212121"/>
              </a:solidFill>
            </a:endParaRPr>
          </a:p>
          <a:p>
            <a:pPr marL="0" indent="0">
              <a:lnSpc>
                <a:spcPct val="100000"/>
              </a:lnSpc>
              <a:spcBef>
                <a:spcPts val="450"/>
              </a:spcBef>
              <a:buNone/>
            </a:pPr>
            <a:r>
              <a:rPr lang="en-US" b="1" dirty="0">
                <a:solidFill>
                  <a:srgbClr val="004445"/>
                </a:solidFill>
                <a:latin typeface="Montserrat SemiBold"/>
              </a:rPr>
              <a:t>Scrapyard &amp; Auto - Robert Watson - </a:t>
            </a:r>
            <a:r>
              <a:rPr lang="en-US" b="1" dirty="0">
                <a:solidFill>
                  <a:srgbClr val="004445"/>
                </a:solidFill>
                <a:latin typeface="Montserrat SemiBold"/>
                <a:hlinkClick r:id="rId4"/>
              </a:rPr>
              <a:t>Watsonrob@detroitmi.gov</a:t>
            </a:r>
            <a:r>
              <a:rPr lang="en-US" b="1" dirty="0">
                <a:solidFill>
                  <a:srgbClr val="004445"/>
                </a:solidFill>
                <a:latin typeface="Montserrat SemiBold"/>
              </a:rPr>
              <a:t> </a:t>
            </a:r>
            <a:endParaRPr lang="en-US" dirty="0">
              <a:solidFill>
                <a:srgbClr val="212121"/>
              </a:solidFill>
            </a:endParaRPr>
          </a:p>
          <a:p>
            <a:pPr marL="0" indent="0">
              <a:lnSpc>
                <a:spcPct val="100000"/>
              </a:lnSpc>
              <a:spcBef>
                <a:spcPts val="450"/>
              </a:spcBef>
              <a:buNone/>
            </a:pPr>
            <a:r>
              <a:rPr lang="en-US" b="1" dirty="0">
                <a:solidFill>
                  <a:srgbClr val="004445"/>
                </a:solidFill>
                <a:latin typeface="Montserrat SemiBold"/>
              </a:rPr>
              <a:t>Waterbody &amp; Annuals William Veasy – </a:t>
            </a:r>
            <a:r>
              <a:rPr lang="en-US" b="1" dirty="0">
                <a:solidFill>
                  <a:srgbClr val="004445"/>
                </a:solidFill>
                <a:latin typeface="Montserrat SemiBold"/>
                <a:hlinkClick r:id="rId5"/>
              </a:rPr>
              <a:t>Veasyw@detroitmi.gov</a:t>
            </a:r>
            <a:r>
              <a:rPr lang="en-US" b="1" dirty="0">
                <a:solidFill>
                  <a:srgbClr val="004445"/>
                </a:solidFill>
                <a:latin typeface="Montserrat SemiBold"/>
              </a:rPr>
              <a:t> </a:t>
            </a:r>
            <a:endParaRPr lang="en-US"/>
          </a:p>
          <a:p>
            <a:pPr lvl="1">
              <a:lnSpc>
                <a:spcPct val="100000"/>
              </a:lnSpc>
              <a:spcBef>
                <a:spcPts val="450"/>
              </a:spcBef>
            </a:pPr>
            <a:endParaRPr lang="en-US" dirty="0"/>
          </a:p>
          <a:p>
            <a:pPr>
              <a:lnSpc>
                <a:spcPct val="100000"/>
              </a:lnSpc>
              <a:spcBef>
                <a:spcPts val="75"/>
              </a:spcBef>
            </a:pPr>
            <a:endParaRPr lang="en-US" b="1" dirty="0">
              <a:solidFill>
                <a:srgbClr val="279989"/>
              </a:solidFill>
            </a:endParaRPr>
          </a:p>
        </p:txBody>
      </p:sp>
    </p:spTree>
    <p:extLst>
      <p:ext uri="{BB962C8B-B14F-4D97-AF65-F5344CB8AC3E}">
        <p14:creationId xmlns:p14="http://schemas.microsoft.com/office/powerpoint/2010/main" val="262640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BB6-63E9-E6C9-0751-AC97BAB140C1}"/>
              </a:ext>
            </a:extLst>
          </p:cNvPr>
          <p:cNvSpPr>
            <a:spLocks noGrp="1"/>
          </p:cNvSpPr>
          <p:nvPr>
            <p:ph type="title"/>
          </p:nvPr>
        </p:nvSpPr>
        <p:spPr>
          <a:xfrm>
            <a:off x="261060" y="-17962"/>
            <a:ext cx="8520600" cy="572700"/>
          </a:xfrm>
        </p:spPr>
        <p:txBody>
          <a:bodyPr/>
          <a:lstStyle/>
          <a:p>
            <a:r>
              <a:rPr lang="en-US" dirty="0"/>
              <a:t>BSEED PM: Blight Remediation Partnerships</a:t>
            </a:r>
          </a:p>
        </p:txBody>
      </p:sp>
      <p:graphicFrame>
        <p:nvGraphicFramePr>
          <p:cNvPr id="7" name="Table 6">
            <a:extLst>
              <a:ext uri="{FF2B5EF4-FFF2-40B4-BE49-F238E27FC236}">
                <a16:creationId xmlns:a16="http://schemas.microsoft.com/office/drawing/2014/main" id="{3C91E890-8D40-FD06-9234-E34F41348286}"/>
              </a:ext>
            </a:extLst>
          </p:cNvPr>
          <p:cNvGraphicFramePr>
            <a:graphicFrameLocks noGrp="1"/>
          </p:cNvGraphicFramePr>
          <p:nvPr>
            <p:extLst>
              <p:ext uri="{D42A27DB-BD31-4B8C-83A1-F6EECF244321}">
                <p14:modId xmlns:p14="http://schemas.microsoft.com/office/powerpoint/2010/main" val="1649451812"/>
              </p:ext>
            </p:extLst>
          </p:nvPr>
        </p:nvGraphicFramePr>
        <p:xfrm>
          <a:off x="1617452" y="1142999"/>
          <a:ext cx="5767645" cy="3399127"/>
        </p:xfrm>
        <a:graphic>
          <a:graphicData uri="http://schemas.openxmlformats.org/drawingml/2006/table">
            <a:tbl>
              <a:tblPr firstRow="1" bandRow="1">
                <a:tableStyleId>{5C22544A-7EE6-4342-B048-85BDC9FD1C3A}</a:tableStyleId>
              </a:tblPr>
              <a:tblGrid>
                <a:gridCol w="2156732">
                  <a:extLst>
                    <a:ext uri="{9D8B030D-6E8A-4147-A177-3AD203B41FA5}">
                      <a16:colId xmlns:a16="http://schemas.microsoft.com/office/drawing/2014/main" val="2837341999"/>
                    </a:ext>
                  </a:extLst>
                </a:gridCol>
                <a:gridCol w="2408464">
                  <a:extLst>
                    <a:ext uri="{9D8B030D-6E8A-4147-A177-3AD203B41FA5}">
                      <a16:colId xmlns:a16="http://schemas.microsoft.com/office/drawing/2014/main" val="2847031265"/>
                    </a:ext>
                  </a:extLst>
                </a:gridCol>
                <a:gridCol w="1202449">
                  <a:extLst>
                    <a:ext uri="{9D8B030D-6E8A-4147-A177-3AD203B41FA5}">
                      <a16:colId xmlns:a16="http://schemas.microsoft.com/office/drawing/2014/main" val="162269942"/>
                    </a:ext>
                  </a:extLst>
                </a:gridCol>
              </a:tblGrid>
              <a:tr h="169521">
                <a:tc>
                  <a:txBody>
                    <a:bodyPr/>
                    <a:lstStyle/>
                    <a:p>
                      <a:pPr algn="ctr" fontAlgn="base"/>
                      <a:r>
                        <a:rPr lang="en-US" sz="1000" dirty="0">
                          <a:effectLst/>
                          <a:latin typeface="Montserrat"/>
                        </a:rPr>
                        <a:t>DEPARTMENT​</a:t>
                      </a:r>
                    </a:p>
                  </a:txBody>
                  <a:tcPr anchor="ctr"/>
                </a:tc>
                <a:tc>
                  <a:txBody>
                    <a:bodyPr/>
                    <a:lstStyle/>
                    <a:p>
                      <a:pPr algn="ctr" fontAlgn="base"/>
                      <a:r>
                        <a:rPr lang="en-US" sz="1000" dirty="0">
                          <a:effectLst/>
                          <a:latin typeface="Montserrat"/>
                        </a:rPr>
                        <a:t>OBJECTIVE​</a:t>
                      </a:r>
                    </a:p>
                  </a:txBody>
                  <a:tcPr anchor="ctr"/>
                </a:tc>
                <a:tc>
                  <a:txBody>
                    <a:bodyPr/>
                    <a:lstStyle/>
                    <a:p>
                      <a:pPr algn="ctr" fontAlgn="base"/>
                      <a:r>
                        <a:rPr lang="en-US" sz="1000" dirty="0">
                          <a:effectLst/>
                          <a:latin typeface="Montserrat"/>
                        </a:rPr>
                        <a:t>PHONE #​</a:t>
                      </a:r>
                    </a:p>
                  </a:txBody>
                  <a:tcPr anchor="ctr"/>
                </a:tc>
                <a:extLst>
                  <a:ext uri="{0D108BD9-81ED-4DB2-BD59-A6C34878D82A}">
                    <a16:rowId xmlns:a16="http://schemas.microsoft.com/office/drawing/2014/main" val="3436887017"/>
                  </a:ext>
                </a:extLst>
              </a:tr>
              <a:tr h="563249">
                <a:tc>
                  <a:txBody>
                    <a:bodyPr/>
                    <a:lstStyle/>
                    <a:p>
                      <a:pPr algn="ctr" fontAlgn="base"/>
                      <a:r>
                        <a:rPr lang="en-US" sz="800" dirty="0">
                          <a:solidFill>
                            <a:schemeClr val="bg1"/>
                          </a:solidFill>
                          <a:effectLst/>
                          <a:latin typeface="Montserrat"/>
                        </a:rPr>
                        <a:t>Department of Neighborhoods ​</a:t>
                      </a:r>
                    </a:p>
                    <a:p>
                      <a:pPr algn="ctr" fontAlgn="base"/>
                      <a:r>
                        <a:rPr lang="en-US" sz="800" dirty="0">
                          <a:solidFill>
                            <a:schemeClr val="bg1"/>
                          </a:solidFill>
                          <a:effectLst/>
                          <a:latin typeface="Montserrat"/>
                        </a:rPr>
                        <a:t>(DON)​</a:t>
                      </a:r>
                    </a:p>
                  </a:txBody>
                  <a:tcPr anchor="ctr"/>
                </a:tc>
                <a:tc>
                  <a:txBody>
                    <a:bodyPr/>
                    <a:lstStyle/>
                    <a:p>
                      <a:pPr algn="ctr" fontAlgn="base"/>
                      <a:r>
                        <a:rPr lang="en-US" sz="800" dirty="0">
                          <a:solidFill>
                            <a:schemeClr val="bg1"/>
                          </a:solidFill>
                          <a:effectLst/>
                          <a:latin typeface="Montserrat"/>
                        </a:rPr>
                        <a:t>Community Liaison to City Departments by educating and assist with compliance within the neighborhoods​</a:t>
                      </a:r>
                    </a:p>
                  </a:txBody>
                  <a:tcPr anchor="ctr"/>
                </a:tc>
                <a:tc>
                  <a:txBody>
                    <a:bodyPr/>
                    <a:lstStyle/>
                    <a:p>
                      <a:pPr algn="ctr" fontAlgn="base"/>
                      <a:r>
                        <a:rPr lang="en-US" sz="800" dirty="0">
                          <a:solidFill>
                            <a:schemeClr val="bg1"/>
                          </a:solidFill>
                          <a:effectLst/>
                          <a:latin typeface="Montserrat"/>
                        </a:rPr>
                        <a:t>(313) 224-4415​</a:t>
                      </a:r>
                    </a:p>
                  </a:txBody>
                  <a:tcPr anchor="ctr"/>
                </a:tc>
                <a:extLst>
                  <a:ext uri="{0D108BD9-81ED-4DB2-BD59-A6C34878D82A}">
                    <a16:rowId xmlns:a16="http://schemas.microsoft.com/office/drawing/2014/main" val="1677523852"/>
                  </a:ext>
                </a:extLst>
              </a:tr>
              <a:tr h="464817">
                <a:tc>
                  <a:txBody>
                    <a:bodyPr/>
                    <a:lstStyle/>
                    <a:p>
                      <a:pPr algn="ctr" fontAlgn="base"/>
                      <a:r>
                        <a:rPr lang="en-US" sz="800" dirty="0">
                          <a:solidFill>
                            <a:schemeClr val="bg1"/>
                          </a:solidFill>
                          <a:effectLst/>
                          <a:latin typeface="Montserrat"/>
                        </a:rPr>
                        <a:t>Detroit Economic Growth ​</a:t>
                      </a:r>
                    </a:p>
                    <a:p>
                      <a:pPr algn="ctr" fontAlgn="base"/>
                      <a:r>
                        <a:rPr lang="en-US" sz="800" dirty="0">
                          <a:solidFill>
                            <a:schemeClr val="bg1"/>
                          </a:solidFill>
                          <a:effectLst/>
                          <a:latin typeface="Montserrat"/>
                        </a:rPr>
                        <a:t>(DEGC) ​</a:t>
                      </a:r>
                    </a:p>
                  </a:txBody>
                  <a:tcPr anchor="ctr"/>
                </a:tc>
                <a:tc>
                  <a:txBody>
                    <a:bodyPr/>
                    <a:lstStyle/>
                    <a:p>
                      <a:pPr algn="ctr" fontAlgn="base"/>
                      <a:r>
                        <a:rPr lang="en-US" sz="800" dirty="0">
                          <a:solidFill>
                            <a:schemeClr val="bg1"/>
                          </a:solidFill>
                          <a:effectLst/>
                          <a:latin typeface="Montserrat"/>
                        </a:rPr>
                        <a:t>Guide to opening a business in Detroit and assist with reaching business and property compliance​</a:t>
                      </a:r>
                    </a:p>
                  </a:txBody>
                  <a:tcPr anchor="ctr"/>
                </a:tc>
                <a:tc>
                  <a:txBody>
                    <a:bodyPr/>
                    <a:lstStyle/>
                    <a:p>
                      <a:pPr algn="ctr" fontAlgn="base"/>
                      <a:r>
                        <a:rPr lang="en-US" sz="800" dirty="0">
                          <a:solidFill>
                            <a:schemeClr val="bg1"/>
                          </a:solidFill>
                          <a:effectLst/>
                          <a:latin typeface="Montserrat"/>
                        </a:rPr>
                        <a:t>(844) 333-8249​</a:t>
                      </a:r>
                    </a:p>
                  </a:txBody>
                  <a:tcPr anchor="ctr"/>
                </a:tc>
                <a:extLst>
                  <a:ext uri="{0D108BD9-81ED-4DB2-BD59-A6C34878D82A}">
                    <a16:rowId xmlns:a16="http://schemas.microsoft.com/office/drawing/2014/main" val="3218326188"/>
                  </a:ext>
                </a:extLst>
              </a:tr>
              <a:tr h="563249">
                <a:tc>
                  <a:txBody>
                    <a:bodyPr/>
                    <a:lstStyle/>
                    <a:p>
                      <a:pPr algn="ctr" fontAlgn="base"/>
                      <a:r>
                        <a:rPr lang="en-US" sz="800" dirty="0">
                          <a:solidFill>
                            <a:schemeClr val="bg1"/>
                          </a:solidFill>
                          <a:effectLst/>
                          <a:latin typeface="Montserrat"/>
                        </a:rPr>
                        <a:t>Department of Administrative Hearings ​</a:t>
                      </a:r>
                    </a:p>
                    <a:p>
                      <a:pPr algn="ctr" fontAlgn="base"/>
                      <a:r>
                        <a:rPr lang="en-US" sz="800" dirty="0">
                          <a:solidFill>
                            <a:schemeClr val="bg1"/>
                          </a:solidFill>
                          <a:effectLst/>
                          <a:latin typeface="Montserrat"/>
                        </a:rPr>
                        <a:t>(DAH) ​</a:t>
                      </a:r>
                    </a:p>
                  </a:txBody>
                  <a:tcPr anchor="ctr"/>
                </a:tc>
                <a:tc>
                  <a:txBody>
                    <a:bodyPr/>
                    <a:lstStyle/>
                    <a:p>
                      <a:pPr algn="ctr" fontAlgn="base"/>
                      <a:r>
                        <a:rPr lang="en-US" sz="800" dirty="0">
                          <a:solidFill>
                            <a:schemeClr val="bg1"/>
                          </a:solidFill>
                          <a:effectLst/>
                          <a:latin typeface="Montserrat"/>
                        </a:rPr>
                        <a:t>Adjudication of blight tickets and holding responsible parties accountable to pay fines through collections​</a:t>
                      </a:r>
                    </a:p>
                  </a:txBody>
                  <a:tcPr anchor="ctr"/>
                </a:tc>
                <a:tc>
                  <a:txBody>
                    <a:bodyPr/>
                    <a:lstStyle/>
                    <a:p>
                      <a:pPr algn="ctr" fontAlgn="base"/>
                      <a:r>
                        <a:rPr lang="en-US" sz="800" dirty="0">
                          <a:solidFill>
                            <a:schemeClr val="bg1"/>
                          </a:solidFill>
                          <a:effectLst/>
                          <a:latin typeface="Montserrat"/>
                        </a:rPr>
                        <a:t>(313) 224-0098​</a:t>
                      </a:r>
                    </a:p>
                  </a:txBody>
                  <a:tcPr anchor="ctr"/>
                </a:tc>
                <a:extLst>
                  <a:ext uri="{0D108BD9-81ED-4DB2-BD59-A6C34878D82A}">
                    <a16:rowId xmlns:a16="http://schemas.microsoft.com/office/drawing/2014/main" val="61293964"/>
                  </a:ext>
                </a:extLst>
              </a:tr>
              <a:tr h="464817">
                <a:tc>
                  <a:txBody>
                    <a:bodyPr/>
                    <a:lstStyle/>
                    <a:p>
                      <a:pPr algn="ctr" fontAlgn="base"/>
                      <a:r>
                        <a:rPr lang="en-US" sz="800" dirty="0">
                          <a:solidFill>
                            <a:schemeClr val="bg1"/>
                          </a:solidFill>
                          <a:effectLst/>
                          <a:latin typeface="Montserrat"/>
                        </a:rPr>
                        <a:t>Law Department ​</a:t>
                      </a:r>
                    </a:p>
                  </a:txBody>
                  <a:tcPr anchor="ctr"/>
                </a:tc>
                <a:tc>
                  <a:txBody>
                    <a:bodyPr/>
                    <a:lstStyle/>
                    <a:p>
                      <a:pPr algn="ctr" fontAlgn="base"/>
                      <a:r>
                        <a:rPr lang="en-US" sz="800" dirty="0">
                          <a:solidFill>
                            <a:schemeClr val="bg1"/>
                          </a:solidFill>
                          <a:effectLst/>
                          <a:latin typeface="Montserrat"/>
                        </a:rPr>
                        <a:t>Escalated Enforcement through legal actions for blighted properties and unpaid fees ​</a:t>
                      </a:r>
                    </a:p>
                  </a:txBody>
                  <a:tcPr anchor="ctr"/>
                </a:tc>
                <a:tc>
                  <a:txBody>
                    <a:bodyPr/>
                    <a:lstStyle/>
                    <a:p>
                      <a:pPr algn="ctr" fontAlgn="base"/>
                      <a:r>
                        <a:rPr lang="en-US" sz="800" dirty="0">
                          <a:solidFill>
                            <a:schemeClr val="bg1"/>
                          </a:solidFill>
                          <a:effectLst/>
                          <a:latin typeface="Montserrat"/>
                        </a:rPr>
                        <a:t>(313) 224-4550 ​</a:t>
                      </a:r>
                    </a:p>
                  </a:txBody>
                  <a:tcPr anchor="ctr"/>
                </a:tc>
                <a:extLst>
                  <a:ext uri="{0D108BD9-81ED-4DB2-BD59-A6C34878D82A}">
                    <a16:rowId xmlns:a16="http://schemas.microsoft.com/office/drawing/2014/main" val="916095477"/>
                  </a:ext>
                </a:extLst>
              </a:tr>
              <a:tr h="464817">
                <a:tc>
                  <a:txBody>
                    <a:bodyPr/>
                    <a:lstStyle/>
                    <a:p>
                      <a:pPr algn="ctr" fontAlgn="base"/>
                      <a:r>
                        <a:rPr lang="en-US" sz="800" dirty="0">
                          <a:solidFill>
                            <a:schemeClr val="bg1"/>
                          </a:solidFill>
                          <a:effectLst/>
                          <a:latin typeface="Montserrat"/>
                        </a:rPr>
                        <a:t>General Services Department (GSD) ​</a:t>
                      </a:r>
                    </a:p>
                  </a:txBody>
                  <a:tcPr anchor="ctr"/>
                </a:tc>
                <a:tc>
                  <a:txBody>
                    <a:bodyPr/>
                    <a:lstStyle/>
                    <a:p>
                      <a:pPr algn="ctr" fontAlgn="base"/>
                      <a:r>
                        <a:rPr lang="en-US" sz="800" dirty="0">
                          <a:solidFill>
                            <a:schemeClr val="bg1"/>
                          </a:solidFill>
                          <a:effectLst/>
                          <a:latin typeface="Montserrat"/>
                        </a:rPr>
                        <a:t>Remediation of private property that remain heavily blighted and charged back to the owner​</a:t>
                      </a:r>
                    </a:p>
                  </a:txBody>
                  <a:tcPr anchor="ctr"/>
                </a:tc>
                <a:tc>
                  <a:txBody>
                    <a:bodyPr/>
                    <a:lstStyle/>
                    <a:p>
                      <a:pPr algn="ctr" fontAlgn="base"/>
                      <a:r>
                        <a:rPr lang="en-US" sz="800" dirty="0">
                          <a:solidFill>
                            <a:schemeClr val="bg1"/>
                          </a:solidFill>
                          <a:effectLst/>
                          <a:latin typeface="Montserrat"/>
                        </a:rPr>
                        <a:t>(313) 628-0900​</a:t>
                      </a:r>
                    </a:p>
                  </a:txBody>
                  <a:tcPr anchor="ctr"/>
                </a:tc>
                <a:extLst>
                  <a:ext uri="{0D108BD9-81ED-4DB2-BD59-A6C34878D82A}">
                    <a16:rowId xmlns:a16="http://schemas.microsoft.com/office/drawing/2014/main" val="2227949177"/>
                  </a:ext>
                </a:extLst>
              </a:tr>
              <a:tr h="267953">
                <a:tc>
                  <a:txBody>
                    <a:bodyPr/>
                    <a:lstStyle/>
                    <a:p>
                      <a:pPr algn="ctr" fontAlgn="base"/>
                      <a:r>
                        <a:rPr lang="en-US" sz="800" dirty="0">
                          <a:solidFill>
                            <a:schemeClr val="bg1"/>
                          </a:solidFill>
                          <a:effectLst/>
                          <a:latin typeface="Montserrat"/>
                        </a:rPr>
                        <a:t>Department of Public Works (DPW) ​</a:t>
                      </a:r>
                    </a:p>
                  </a:txBody>
                  <a:tcPr anchor="ctr"/>
                </a:tc>
                <a:tc>
                  <a:txBody>
                    <a:bodyPr/>
                    <a:lstStyle/>
                    <a:p>
                      <a:pPr algn="ctr" fontAlgn="base"/>
                      <a:r>
                        <a:rPr lang="en-US" sz="800" dirty="0">
                          <a:solidFill>
                            <a:schemeClr val="bg1"/>
                          </a:solidFill>
                          <a:effectLst/>
                          <a:latin typeface="Montserrat"/>
                        </a:rPr>
                        <a:t>Schedule solid waste pick-up​</a:t>
                      </a:r>
                    </a:p>
                  </a:txBody>
                  <a:tcPr anchor="ctr"/>
                </a:tc>
                <a:tc>
                  <a:txBody>
                    <a:bodyPr/>
                    <a:lstStyle/>
                    <a:p>
                      <a:pPr algn="ctr" fontAlgn="base"/>
                      <a:r>
                        <a:rPr lang="en-US" sz="800" dirty="0">
                          <a:solidFill>
                            <a:schemeClr val="bg1"/>
                          </a:solidFill>
                          <a:effectLst/>
                          <a:latin typeface="Montserrat"/>
                        </a:rPr>
                        <a:t>(313) 876-0004​</a:t>
                      </a:r>
                    </a:p>
                  </a:txBody>
                  <a:tcPr anchor="ctr"/>
                </a:tc>
                <a:extLst>
                  <a:ext uri="{0D108BD9-81ED-4DB2-BD59-A6C34878D82A}">
                    <a16:rowId xmlns:a16="http://schemas.microsoft.com/office/drawing/2014/main" val="1260615497"/>
                  </a:ext>
                </a:extLst>
              </a:tr>
              <a:tr h="366385">
                <a:tc>
                  <a:txBody>
                    <a:bodyPr/>
                    <a:lstStyle/>
                    <a:p>
                      <a:pPr algn="ctr" fontAlgn="base"/>
                      <a:r>
                        <a:rPr lang="en-US" sz="800" dirty="0">
                          <a:solidFill>
                            <a:schemeClr val="bg1"/>
                          </a:solidFill>
                          <a:effectLst/>
                          <a:latin typeface="Montserrat"/>
                        </a:rPr>
                        <a:t>Detroit Police Department (DPD) ​</a:t>
                      </a:r>
                    </a:p>
                  </a:txBody>
                  <a:tcPr anchor="ctr"/>
                </a:tc>
                <a:tc>
                  <a:txBody>
                    <a:bodyPr/>
                    <a:lstStyle/>
                    <a:p>
                      <a:pPr algn="ctr" fontAlgn="base"/>
                      <a:r>
                        <a:rPr lang="en-US" sz="800" dirty="0">
                          <a:solidFill>
                            <a:schemeClr val="bg1"/>
                          </a:solidFill>
                          <a:effectLst/>
                          <a:latin typeface="Montserrat"/>
                        </a:rPr>
                        <a:t>Blight ticketing and prosecution of illegal dumping ​</a:t>
                      </a:r>
                    </a:p>
                  </a:txBody>
                  <a:tcPr anchor="ctr"/>
                </a:tc>
                <a:tc>
                  <a:txBody>
                    <a:bodyPr/>
                    <a:lstStyle/>
                    <a:p>
                      <a:pPr algn="ctr" fontAlgn="base"/>
                      <a:r>
                        <a:rPr lang="en-US" sz="800" dirty="0">
                          <a:solidFill>
                            <a:schemeClr val="bg1"/>
                          </a:solidFill>
                          <a:effectLst/>
                          <a:latin typeface="Montserrat"/>
                        </a:rPr>
                        <a:t>(313) 267-4600​</a:t>
                      </a:r>
                    </a:p>
                  </a:txBody>
                  <a:tcPr anchor="ctr"/>
                </a:tc>
                <a:extLst>
                  <a:ext uri="{0D108BD9-81ED-4DB2-BD59-A6C34878D82A}">
                    <a16:rowId xmlns:a16="http://schemas.microsoft.com/office/drawing/2014/main" val="87825035"/>
                  </a:ext>
                </a:extLst>
              </a:tr>
            </a:tbl>
          </a:graphicData>
        </a:graphic>
      </p:graphicFrame>
    </p:spTree>
    <p:extLst>
      <p:ext uri="{BB962C8B-B14F-4D97-AF65-F5344CB8AC3E}">
        <p14:creationId xmlns:p14="http://schemas.microsoft.com/office/powerpoint/2010/main" val="1117503060"/>
      </p:ext>
    </p:extLst>
  </p:cSld>
  <p:clrMapOvr>
    <a:masterClrMapping/>
  </p:clrMapOvr>
</p:sld>
</file>

<file path=ppt/theme/theme1.xml><?xml version="1.0" encoding="utf-8"?>
<a:theme xmlns:a="http://schemas.openxmlformats.org/drawingml/2006/main" name="DoIT Slide Templat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_Content">
  <a:themeElements>
    <a:clrScheme name="City of Detroit_R04">
      <a:dk1>
        <a:sysClr val="windowText" lastClr="000000"/>
      </a:dk1>
      <a:lt1>
        <a:sysClr val="window" lastClr="FFFFFF"/>
      </a:lt1>
      <a:dk2>
        <a:srgbClr val="004445"/>
      </a:dk2>
      <a:lt2>
        <a:srgbClr val="9FD4B3"/>
      </a:lt2>
      <a:accent1>
        <a:srgbClr val="004445"/>
      </a:accent1>
      <a:accent2>
        <a:srgbClr val="009681"/>
      </a:accent2>
      <a:accent3>
        <a:srgbClr val="666666"/>
      </a:accent3>
      <a:accent4>
        <a:srgbClr val="9FD4B3"/>
      </a:accent4>
      <a:accent5>
        <a:srgbClr val="808080"/>
      </a:accent5>
      <a:accent6>
        <a:srgbClr val="154C4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theme>
</file>

<file path=ppt/theme/theme3.xml><?xml version="1.0" encoding="utf-8"?>
<a:theme xmlns:a="http://schemas.openxmlformats.org/drawingml/2006/main" name="cod">
  <a:themeElements>
    <a:clrScheme name="COD">
      <a:dk1>
        <a:sysClr val="windowText" lastClr="000000"/>
      </a:dk1>
      <a:lt1>
        <a:sysClr val="window" lastClr="FFFFFF"/>
      </a:lt1>
      <a:dk2>
        <a:srgbClr val="279989"/>
      </a:dk2>
      <a:lt2>
        <a:srgbClr val="F2F2F2"/>
      </a:lt2>
      <a:accent1>
        <a:srgbClr val="004445"/>
      </a:accent1>
      <a:accent2>
        <a:srgbClr val="279989"/>
      </a:accent2>
      <a:accent3>
        <a:srgbClr val="9FD5B3"/>
      </a:accent3>
      <a:accent4>
        <a:srgbClr val="FEB70D"/>
      </a:accent4>
      <a:accent5>
        <a:srgbClr val="18252A"/>
      </a:accent5>
      <a:accent6>
        <a:srgbClr val="F2F2F2"/>
      </a:accent6>
      <a:hlink>
        <a:srgbClr val="9FD5B3"/>
      </a:hlink>
      <a:folHlink>
        <a:srgbClr val="F2F2F2"/>
      </a:folHlink>
    </a:clrScheme>
    <a:fontScheme name="COD MONTSERRAT">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d" id="{E1B2EBC2-2801-4788-BF1F-0D618418BC52}" vid="{25835513-BC25-4819-92F9-812F7F9C9139}"/>
    </a:ext>
  </a:extLst>
</a:theme>
</file>

<file path=ppt/theme/theme4.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0577B037B154E8A9CBA335CE6981C" ma:contentTypeVersion="16" ma:contentTypeDescription="Create a new document." ma:contentTypeScope="" ma:versionID="5e1c5e305198dbce3a635aa90f7dd988">
  <xsd:schema xmlns:xsd="http://www.w3.org/2001/XMLSchema" xmlns:xs="http://www.w3.org/2001/XMLSchema" xmlns:p="http://schemas.microsoft.com/office/2006/metadata/properties" xmlns:ns1="http://schemas.microsoft.com/sharepoint/v3" xmlns:ns2="9070ac31-62f3-4193-b621-ffc18a343150" xmlns:ns3="3981967e-3284-4bf2-b4a7-a8a89e291934" targetNamespace="http://schemas.microsoft.com/office/2006/metadata/properties" ma:root="true" ma:fieldsID="08cf7e7d64c25a88b466d089166a07bc" ns1:_="" ns2:_="" ns3:_="">
    <xsd:import namespace="http://schemas.microsoft.com/sharepoint/v3"/>
    <xsd:import namespace="9070ac31-62f3-4193-b621-ffc18a343150"/>
    <xsd:import namespace="3981967e-3284-4bf2-b4a7-a8a89e291934"/>
    <xsd:element name="properties">
      <xsd:complexType>
        <xsd:sequence>
          <xsd:element name="documentManagement">
            <xsd:complexType>
              <xsd:all>
                <xsd:element ref="ns2:MediaServiceMetadata" minOccurs="0"/>
                <xsd:element ref="ns2:MediaServiceFastMetadata" minOccurs="0"/>
                <xsd:element ref="ns2:StrategicCategory" minOccurs="0"/>
                <xsd:element ref="ns2:LeanTeamMember_x0028_s_x0029_Assigned"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0ac31-62f3-4193-b621-ffc18a343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rategicCategory" ma:index="10" nillable="true" ma:displayName="Strategic Category" ma:description="Lean Team Strategic Category" ma:format="Dropdown" ma:internalName="StrategicCategory">
      <xsd:simpleType>
        <xsd:restriction base="dms:Choice">
          <xsd:enumeration value="ARPA Admin"/>
          <xsd:enumeration value="Blight &amp; Demo"/>
          <xsd:enumeration value="Housing"/>
          <xsd:enumeration value="HR"/>
          <xsd:enumeration value="Human Services (CHC)"/>
          <xsd:enumeration value="Workforce"/>
          <xsd:enumeration value="Procurement"/>
          <xsd:enumeration value="Development"/>
          <xsd:enumeration value="Assessor"/>
          <xsd:enumeration value="OCFO Other"/>
          <xsd:enumeration value="Miscellaneous"/>
          <xsd:enumeration value="Lean Team Internal"/>
        </xsd:restriction>
      </xsd:simpleType>
    </xsd:element>
    <xsd:element name="LeanTeamMember_x0028_s_x0029_Assigned" ma:index="11" nillable="true" ma:displayName="Lean Team Member(s) Assigned" ma:description="Lean Team Member(s) assigned to this project" ma:format="Dropdown" ma:list="UserInfo" ma:SharePointGroup="0" ma:internalName="LeanTeamMember_x0028_s_x0029_Assigne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1967e-3284-4bf2-b4a7-a8a89e2919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d5bd2fe-a908-4cf9-b253-f9603c123894}" ma:internalName="TaxCatchAll" ma:showField="CatchAllData" ma:web="3981967e-3284-4bf2-b4a7-a8a89e2919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rategicCategory xmlns="9070ac31-62f3-4193-b621-ffc18a343150" xsi:nil="true"/>
    <LeanTeamMember_x0028_s_x0029_Assigned xmlns="9070ac31-62f3-4193-b621-ffc18a343150">
      <UserInfo>
        <DisplayName/>
        <AccountId xsi:nil="true"/>
        <AccountType/>
      </UserInfo>
    </LeanTeamMember_x0028_s_x0029_Assigned>
    <lcf76f155ced4ddcb4097134ff3c332f xmlns="9070ac31-62f3-4193-b621-ffc18a3431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3981967e-3284-4bf2-b4a7-a8a89e2919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32ED7-3809-43E0-A127-17849AA71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0ac31-62f3-4193-b621-ffc18a343150"/>
    <ds:schemaRef ds:uri="3981967e-3284-4bf2-b4a7-a8a89e291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F8278-798A-407B-B546-92E842D38341}">
  <ds:schemaRefs>
    <ds:schemaRef ds:uri="http://schemas.microsoft.com/office/2006/metadata/properties"/>
    <ds:schemaRef ds:uri="http://schemas.microsoft.com/office/infopath/2007/PartnerControls"/>
    <ds:schemaRef ds:uri="9070ac31-62f3-4193-b621-ffc18a343150"/>
    <ds:schemaRef ds:uri="http://schemas.microsoft.com/sharepoint/v3"/>
    <ds:schemaRef ds:uri="3981967e-3284-4bf2-b4a7-a8a89e291934"/>
  </ds:schemaRefs>
</ds:datastoreItem>
</file>

<file path=customXml/itemProps3.xml><?xml version="1.0" encoding="utf-8"?>
<ds:datastoreItem xmlns:ds="http://schemas.openxmlformats.org/officeDocument/2006/customXml" ds:itemID="{7AC2C5C6-E5C2-4E71-A289-D09EE1844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1459</Words>
  <Application>Microsoft Office PowerPoint</Application>
  <PresentationFormat>On-screen Show (16:9)</PresentationFormat>
  <Paragraphs>181</Paragraphs>
  <Slides>37</Slides>
  <Notes>17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DoIT Slide Template</vt:lpstr>
      <vt:lpstr>CoD_Content</vt:lpstr>
      <vt:lpstr>cod</vt:lpstr>
      <vt:lpstr>Simple Dark</vt:lpstr>
      <vt:lpstr>Business Licensing Program Overview</vt:lpstr>
      <vt:lpstr>Business Licensing Overview</vt:lpstr>
      <vt:lpstr>Business Licensing</vt:lpstr>
      <vt:lpstr>BUILDINGS, SAFETY ENGINEERING &amp; ENVIRONMENTAL DEPARTMENT – LICENSING &amp; PERMITTING (BSEED-LP) </vt:lpstr>
      <vt:lpstr>BSEED – Property Maintenance Clearance</vt:lpstr>
      <vt:lpstr>BUILDINGS, SAFETY ENGINEERING &amp; ENVIRONMENTAL DEPARTMENT (BSEED PM)</vt:lpstr>
      <vt:lpstr>BSEED PM: The Inspection Process</vt:lpstr>
      <vt:lpstr>BSEED PM: Contact Information</vt:lpstr>
      <vt:lpstr>BSEED PM: Blight Remediation Partnerships</vt:lpstr>
      <vt:lpstr>DETROIT HEALTH DEPARTMENT: ENVIRONMENTAL HEALTH FOOD SAFTEY LICENSING (DHD)</vt:lpstr>
      <vt:lpstr>Detroit Health Department (DHD) Clearance</vt:lpstr>
      <vt:lpstr>DHD: Environmental Health Clearance</vt:lpstr>
      <vt:lpstr>DHD: Renewing a Food Service License</vt:lpstr>
      <vt:lpstr>DHD: New Establishment/New Owner for existing facilities</vt:lpstr>
      <vt:lpstr>DHD: Under New Construction/Remodeling</vt:lpstr>
      <vt:lpstr>Detroit Fire Department (DFD) Clearance</vt:lpstr>
      <vt:lpstr>DETROIT FIRE DEPARTMENT INSPECTIONS (DFD)</vt:lpstr>
      <vt:lpstr>DFD: New Businesses</vt:lpstr>
      <vt:lpstr>DFD: Existing Businesses</vt:lpstr>
      <vt:lpstr>Office of the Chief Financial Officer (OCFO) Treasury Clearance</vt:lpstr>
      <vt:lpstr>OCFO: Treasury</vt:lpstr>
      <vt:lpstr>Treasury: Do I need a Treasury Clearance</vt:lpstr>
      <vt:lpstr>Treasury: What exactly is a Treasury Clearance?</vt:lpstr>
      <vt:lpstr>Treasury: What is the process?</vt:lpstr>
      <vt:lpstr>Detroit Police Departmet (DPD) Clearances</vt:lpstr>
      <vt:lpstr>POLICE DEPARTMENT INSPECTIONS (DPD)</vt:lpstr>
      <vt:lpstr>Business Licensing Recent Updates</vt:lpstr>
      <vt:lpstr>Licensing Updates RECENT PAST and NEW</vt:lpstr>
      <vt:lpstr>New Payment Page for All Clearances</vt:lpstr>
      <vt:lpstr>Please fill out BSEED's new Business License Customer Survey</vt:lpstr>
      <vt:lpstr>Business Licensing Additional Resources</vt:lpstr>
      <vt:lpstr>DEGC Resources for Businesses</vt:lpstr>
      <vt:lpstr>DEGC Team</vt:lpstr>
      <vt:lpstr>DEGC District Business Liaisons</vt:lpstr>
      <vt:lpstr>City Webpage Resources </vt:lpstr>
      <vt:lpstr>City Department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Licensin</dc:title>
  <cp:lastModifiedBy>Megan Spitz</cp:lastModifiedBy>
  <cp:revision>828</cp:revision>
  <dcterms:modified xsi:type="dcterms:W3CDTF">2023-04-04T13:47:41Z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0x0101000AB0577B037B154E8A9CBA335CE6981C</vt:lpwstr>
  </property>
  <property fmtid="{D5CDD505-2E9C-101B-9397-08002B2CF9AE}" pid="3" name="Order">
    <vt:r8>29400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