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9" r:id="rId4"/>
    <p:sldId id="261" r:id="rId5"/>
    <p:sldId id="263" r:id="rId6"/>
    <p:sldId id="264" r:id="rId7"/>
    <p:sldId id="265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AD023-F0E0-10C6-D318-96810912DFB4}" v="17" dt="2022-08-02T19:30:50.073"/>
    <p1510:client id="{D9E116F4-4FC1-2734-AC9D-7F75B67F5646}" v="2" dt="2022-06-24T19:17:56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ony Curry" userId="S::ebony.curry@detroitmi.gov::941d45c0-ee97-488f-991f-ae61d96d9203" providerId="AD" clId="Web-{D9E116F4-4FC1-2734-AC9D-7F75B67F5646}"/>
    <pc:docChg chg="addSld delSld addMainMaster">
      <pc:chgData name="Ebony Curry" userId="S::ebony.curry@detroitmi.gov::941d45c0-ee97-488f-991f-ae61d96d9203" providerId="AD" clId="Web-{D9E116F4-4FC1-2734-AC9D-7F75B67F5646}" dt="2022-06-24T19:17:56.788" v="1"/>
      <pc:docMkLst>
        <pc:docMk/>
      </pc:docMkLst>
      <pc:sldChg chg="del">
        <pc:chgData name="Ebony Curry" userId="S::ebony.curry@detroitmi.gov::941d45c0-ee97-488f-991f-ae61d96d9203" providerId="AD" clId="Web-{D9E116F4-4FC1-2734-AC9D-7F75B67F5646}" dt="2022-06-24T19:17:56.788" v="1"/>
        <pc:sldMkLst>
          <pc:docMk/>
          <pc:sldMk cId="109857222" sldId="256"/>
        </pc:sldMkLst>
      </pc:sldChg>
      <pc:sldChg chg="add">
        <pc:chgData name="Ebony Curry" userId="S::ebony.curry@detroitmi.gov::941d45c0-ee97-488f-991f-ae61d96d9203" providerId="AD" clId="Web-{D9E116F4-4FC1-2734-AC9D-7F75B67F5646}" dt="2022-06-24T19:17:49.616" v="0"/>
        <pc:sldMkLst>
          <pc:docMk/>
          <pc:sldMk cId="484493419" sldId="257"/>
        </pc:sldMkLst>
      </pc:sldChg>
      <pc:sldMasterChg chg="add addSldLayout">
        <pc:chgData name="Ebony Curry" userId="S::ebony.curry@detroitmi.gov::941d45c0-ee97-488f-991f-ae61d96d9203" providerId="AD" clId="Web-{D9E116F4-4FC1-2734-AC9D-7F75B67F5646}" dt="2022-06-24T19:17:49.616" v="0"/>
        <pc:sldMasterMkLst>
          <pc:docMk/>
          <pc:sldMasterMk cId="2911406251" sldId="2147483648"/>
        </pc:sldMasterMkLst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1137379898" sldId="2147483649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3512396738" sldId="2147483650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2465960451" sldId="2147483651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3377008666" sldId="2147483652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3125837874" sldId="2147483653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1269489843" sldId="2147483654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321765011" sldId="2147483655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2991334087" sldId="2147483656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261039080" sldId="2147483657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1497032074" sldId="2147483658"/>
          </pc:sldLayoutMkLst>
        </pc:sldLayoutChg>
        <pc:sldLayoutChg chg="add">
          <pc:chgData name="Ebony Curry" userId="S::ebony.curry@detroitmi.gov::941d45c0-ee97-488f-991f-ae61d96d9203" providerId="AD" clId="Web-{D9E116F4-4FC1-2734-AC9D-7F75B67F5646}" dt="2022-06-24T19:17:49.616" v="0"/>
          <pc:sldLayoutMkLst>
            <pc:docMk/>
            <pc:sldMasterMk cId="2911406251" sldId="2147483648"/>
            <pc:sldLayoutMk cId="2607292667" sldId="2147483659"/>
          </pc:sldLayoutMkLst>
        </pc:sldLayoutChg>
      </pc:sldMasterChg>
    </pc:docChg>
  </pc:docChgLst>
  <pc:docChgLst>
    <pc:chgData name="Ebony Curry" userId="S::ebony.curry@detroitmi.gov::941d45c0-ee97-488f-991f-ae61d96d9203" providerId="AD" clId="Web-{829AD023-F0E0-10C6-D318-96810912DFB4}"/>
    <pc:docChg chg="addSld delSld">
      <pc:chgData name="Ebony Curry" userId="S::ebony.curry@detroitmi.gov::941d45c0-ee97-488f-991f-ae61d96d9203" providerId="AD" clId="Web-{829AD023-F0E0-10C6-D318-96810912DFB4}" dt="2022-08-02T19:30:50.073" v="16"/>
      <pc:docMkLst>
        <pc:docMk/>
      </pc:docMkLst>
      <pc:sldChg chg="new del">
        <pc:chgData name="Ebony Curry" userId="S::ebony.curry@detroitmi.gov::941d45c0-ee97-488f-991f-ae61d96d9203" providerId="AD" clId="Web-{829AD023-F0E0-10C6-D318-96810912DFB4}" dt="2022-08-02T19:28:47.838" v="2"/>
        <pc:sldMkLst>
          <pc:docMk/>
          <pc:sldMk cId="3002998496" sldId="258"/>
        </pc:sldMkLst>
      </pc:sldChg>
      <pc:sldChg chg="add">
        <pc:chgData name="Ebony Curry" userId="S::ebony.curry@detroitmi.gov::941d45c0-ee97-488f-991f-ae61d96d9203" providerId="AD" clId="Web-{829AD023-F0E0-10C6-D318-96810912DFB4}" dt="2022-08-02T19:28:42.901" v="1"/>
        <pc:sldMkLst>
          <pc:docMk/>
          <pc:sldMk cId="1005519785" sldId="259"/>
        </pc:sldMkLst>
      </pc:sldChg>
      <pc:sldChg chg="new del">
        <pc:chgData name="Ebony Curry" userId="S::ebony.curry@detroitmi.gov::941d45c0-ee97-488f-991f-ae61d96d9203" providerId="AD" clId="Web-{829AD023-F0E0-10C6-D318-96810912DFB4}" dt="2022-08-02T19:29:14.745" v="5"/>
        <pc:sldMkLst>
          <pc:docMk/>
          <pc:sldMk cId="2692083873" sldId="260"/>
        </pc:sldMkLst>
      </pc:sldChg>
      <pc:sldChg chg="add">
        <pc:chgData name="Ebony Curry" userId="S::ebony.curry@detroitmi.gov::941d45c0-ee97-488f-991f-ae61d96d9203" providerId="AD" clId="Web-{829AD023-F0E0-10C6-D318-96810912DFB4}" dt="2022-08-02T19:29:06.729" v="4"/>
        <pc:sldMkLst>
          <pc:docMk/>
          <pc:sldMk cId="1585474104" sldId="261"/>
        </pc:sldMkLst>
      </pc:sldChg>
      <pc:sldChg chg="new del">
        <pc:chgData name="Ebony Curry" userId="S::ebony.curry@detroitmi.gov::941d45c0-ee97-488f-991f-ae61d96d9203" providerId="AD" clId="Web-{829AD023-F0E0-10C6-D318-96810912DFB4}" dt="2022-08-02T19:30:01.386" v="8"/>
        <pc:sldMkLst>
          <pc:docMk/>
          <pc:sldMk cId="321685653" sldId="262"/>
        </pc:sldMkLst>
      </pc:sldChg>
      <pc:sldChg chg="add">
        <pc:chgData name="Ebony Curry" userId="S::ebony.curry@detroitmi.gov::941d45c0-ee97-488f-991f-ae61d96d9203" providerId="AD" clId="Web-{829AD023-F0E0-10C6-D318-96810912DFB4}" dt="2022-08-02T19:29:58.276" v="7"/>
        <pc:sldMkLst>
          <pc:docMk/>
          <pc:sldMk cId="2110436121" sldId="263"/>
        </pc:sldMkLst>
      </pc:sldChg>
      <pc:sldChg chg="add">
        <pc:chgData name="Ebony Curry" userId="S::ebony.curry@detroitmi.gov::941d45c0-ee97-488f-991f-ae61d96d9203" providerId="AD" clId="Web-{829AD023-F0E0-10C6-D318-96810912DFB4}" dt="2022-08-02T19:30:04.979" v="9"/>
        <pc:sldMkLst>
          <pc:docMk/>
          <pc:sldMk cId="1461633149" sldId="264"/>
        </pc:sldMkLst>
      </pc:sldChg>
      <pc:sldChg chg="add">
        <pc:chgData name="Ebony Curry" userId="S::ebony.curry@detroitmi.gov::941d45c0-ee97-488f-991f-ae61d96d9203" providerId="AD" clId="Web-{829AD023-F0E0-10C6-D318-96810912DFB4}" dt="2022-08-02T19:30:18.667" v="10"/>
        <pc:sldMkLst>
          <pc:docMk/>
          <pc:sldMk cId="1416779225" sldId="265"/>
        </pc:sldMkLst>
      </pc:sldChg>
      <pc:sldChg chg="new del">
        <pc:chgData name="Ebony Curry" userId="S::ebony.curry@detroitmi.gov::941d45c0-ee97-488f-991f-ae61d96d9203" providerId="AD" clId="Web-{829AD023-F0E0-10C6-D318-96810912DFB4}" dt="2022-08-02T19:30:32.401" v="13"/>
        <pc:sldMkLst>
          <pc:docMk/>
          <pc:sldMk cId="3289902251" sldId="266"/>
        </pc:sldMkLst>
      </pc:sldChg>
      <pc:sldChg chg="add">
        <pc:chgData name="Ebony Curry" userId="S::ebony.curry@detroitmi.gov::941d45c0-ee97-488f-991f-ae61d96d9203" providerId="AD" clId="Web-{829AD023-F0E0-10C6-D318-96810912DFB4}" dt="2022-08-02T19:30:29.870" v="12"/>
        <pc:sldMkLst>
          <pc:docMk/>
          <pc:sldMk cId="2791572560" sldId="267"/>
        </pc:sldMkLst>
      </pc:sldChg>
      <pc:sldChg chg="new del">
        <pc:chgData name="Ebony Curry" userId="S::ebony.curry@detroitmi.gov::941d45c0-ee97-488f-991f-ae61d96d9203" providerId="AD" clId="Web-{829AD023-F0E0-10C6-D318-96810912DFB4}" dt="2022-08-02T19:30:50.073" v="16"/>
        <pc:sldMkLst>
          <pc:docMk/>
          <pc:sldMk cId="1784631840" sldId="268"/>
        </pc:sldMkLst>
      </pc:sldChg>
      <pc:sldChg chg="add">
        <pc:chgData name="Ebony Curry" userId="S::ebony.curry@detroitmi.gov::941d45c0-ee97-488f-991f-ae61d96d9203" providerId="AD" clId="Web-{829AD023-F0E0-10C6-D318-96810912DFB4}" dt="2022-08-02T19:30:46.901" v="15"/>
        <pc:sldMkLst>
          <pc:docMk/>
          <pc:sldMk cId="198820868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C6DC-ED0F-43AD-973E-7002B7659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4854F-E23D-4BD6-B2CE-6D568DBB0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717B-AF00-4DFD-B098-9E16F414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44379-65F5-491F-8738-5CF27A22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8D555-0B3F-4EAD-B525-6370BFF5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7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4C71-DF1E-4C05-806E-E92BC416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53837-005B-43B4-857B-D44054F0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F8CA-B732-4423-AE11-39FBE269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6D05-111F-4192-985D-85368C67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2A79C-E376-4454-B2F5-429E9B84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AC32-8EF0-45D9-96A2-A93E7F71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7E22C-C4D7-439A-A6B9-0DA24D2FB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0C7ED-B9EE-4529-A78B-556539A3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510D-8B5F-4955-A0A0-E3F0F27B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F02B6-632C-4BB8-A039-94EA0C04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0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5894-6E71-4DC2-BB85-228FD91B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53695-BE6A-4854-ACBD-130FCFACE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F30A5-EC82-4EF1-B9E5-BB5515EA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97643-A5DF-4EE9-8774-733F502F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019DB-B813-4E51-932B-430C2538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A05CA-20F6-4E95-8CBB-4D7A8D7B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2C15-97EF-4752-AD8B-1118580E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386A7-B8C3-4937-A557-8DB8C732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191E0-B2C9-4E04-9644-16C2411BE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72DC6-B369-4FE3-83F8-A9FFEBB3C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46F23-1833-4E27-BB2B-C03451DAB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17CA1-0BF6-46CD-97E9-7498B064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AC26F-E839-4769-87FF-310476AC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F97A1-E6A9-4A5E-8C3E-894C7654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3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9664-2EBB-46CF-93F5-507EAFE1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0B76C-29B1-4B44-847F-3492E0FE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A6ED2-FE73-43D0-A23D-488E4E61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29E69-92C7-4BF4-8FC4-2BB5B919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164E9-6700-4D8A-A69A-7D2F0943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002A5-C737-4A78-BF17-55704EDF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114DB-F2FF-4F34-897A-5A919E36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38CD-68F2-46BC-8580-159BF170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09F2-A52A-4F07-963E-1EE4451E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133B1-CBF4-4319-B871-FA839C92D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E928F-B73C-41EC-A4F9-F0631A95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A8680-4027-481C-AF2A-89A204D7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97C61-CF72-4EEB-815E-FECF62BD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C8AF-9126-4396-95BB-0EC4E1C3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4D037-7AE1-4C85-842E-0A2F4371A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445DC-6F8F-4549-9064-69777497B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707C5-EE6E-4E1B-9B71-6D646F91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062E2-40B8-43B5-93CB-84A996EB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60EF-FD60-46D9-9B90-972C1A70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2517-108D-4EF7-928B-8344EED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E71E2-7FD3-4CB2-A9F7-FF91AFC07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357E4-69F6-4913-82C4-44C0BCDA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7998-7CF9-49BB-82FE-BC9E6725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06207-E599-4DDF-A1DD-5DA4D8F1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2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64DF6-3078-459B-B950-9570DDBDC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B5DDB-9D66-40F1-923E-9BD9F506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01D9C-B77B-4F4D-AEAA-6D5B34B8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0E3E-DC76-4E94-A693-BA265F27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76435-4D54-4A34-803C-11266F96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BFE14-5009-4BEA-8372-84336930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4CB7-BEC5-4969-B7F5-B86F72A40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F1450-2E90-402F-84AE-44218F3FB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29ED-5076-40DA-9132-B5F96B85D71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8418-1844-45F7-A4F0-21871AC92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CBFC9-A9D3-4066-A61F-7917C031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21962-C1B0-498B-9C4B-443C2112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councilmembertate@detroitmi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local?lid=YN873x2206513792446190523&amp;id=YN873x2206513792446190523&amp;q=Crowell+Recreation+Center&amp;name=Crowell+Recreation+Center&amp;cp=42.4102668762207%7e-83.25701141357422&amp;ppois=42.4102668762207_-83.25701141357422_Crowell+Recreation+Cente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jmrpresentations@yahoo.com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jmrpresentations@yahoo.com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tkarl@detroitmi.gov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cwright@mariomorrow.com" TargetMode="External"/><Relationship Id="rId5" Type="http://schemas.openxmlformats.org/officeDocument/2006/relationships/hyperlink" Target="https://gcc02.safelinks.protection.outlook.com/?url=http%3A%2F%2Fwww.mariomorrow.com%2F&amp;data=05%7C01%7CEbony.Curry%40detroitmi.gov%7Cda0bf4ad5260487bb16d08da4e46a6de%7Ce154a7601d2d4ef68fd3ebc8b4ef31fd%7C0%7C0%7C637908362738593077%7CUnknown%7CTWFpbGZsb3d8eyJWIjoiMC4wLjAwMDAiLCJQIjoiV2luMzIiLCJBTiI6Ik1haWwiLCJXVCI6Mn0%3D%7C3000%7C%7C%7C&amp;sdata=JAgGys9zw%2BpqoHHvqHlQXTUp1tf7MJaSj6JCKCWiFjA%3D&amp;reserved=0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DA516-8CCB-E24B-C83F-1F5ED237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7" y="432074"/>
            <a:ext cx="3558553" cy="4887684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a typeface="+mj-lt"/>
                <a:cs typeface="+mj-lt"/>
              </a:rPr>
              <a:t>Neighborhood Beautification Grant Program Now Accepting Applications</a:t>
            </a:r>
            <a:endParaRPr lang="en-US" sz="4000">
              <a:solidFill>
                <a:srgbClr val="FFFFFF"/>
              </a:solidFill>
              <a:cs typeface="Calibri Light"/>
            </a:endParaRPr>
          </a:p>
          <a:p>
            <a:pPr algn="r"/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C1AE-C83E-8EA9-B224-FBB987B46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166" y="423261"/>
            <a:ext cx="7662626" cy="6510452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en-US" sz="2900">
                <a:ea typeface="+mn-lt"/>
                <a:cs typeface="+mn-lt"/>
              </a:rPr>
              <a:t>NBP will have 3 main eligible project areas: Clean</a:t>
            </a:r>
          </a:p>
          <a:p>
            <a:pPr algn="ctr">
              <a:buNone/>
            </a:pPr>
            <a:r>
              <a:rPr lang="en-US" sz="2900">
                <a:ea typeface="+mn-lt"/>
                <a:cs typeface="+mn-lt"/>
              </a:rPr>
              <a:t>Up Activities, Community Gardens, and Public Space Activities.</a:t>
            </a:r>
          </a:p>
          <a:p>
            <a:pPr algn="ctr">
              <a:buNone/>
            </a:pPr>
            <a:r>
              <a:rPr lang="en-US" sz="2900">
                <a:ea typeface="+mn-lt"/>
                <a:cs typeface="+mn-lt"/>
              </a:rPr>
              <a:t>Grant award amounts will be between </a:t>
            </a:r>
            <a:r>
              <a:rPr lang="en-US" sz="2900" b="1">
                <a:ea typeface="+mn-lt"/>
                <a:cs typeface="+mn-lt"/>
              </a:rPr>
              <a:t>$500 and</a:t>
            </a:r>
            <a:endParaRPr lang="en-US" sz="2900">
              <a:ea typeface="+mn-lt"/>
              <a:cs typeface="+mn-lt"/>
            </a:endParaRPr>
          </a:p>
          <a:p>
            <a:pPr algn="ctr">
              <a:buNone/>
            </a:pPr>
            <a:r>
              <a:rPr lang="en-US" sz="2900" b="1" dirty="0">
                <a:ea typeface="+mn-lt"/>
                <a:cs typeface="+mn-lt"/>
              </a:rPr>
              <a:t>$15,000</a:t>
            </a:r>
            <a:r>
              <a:rPr lang="en-US" sz="2900">
                <a:ea typeface="+mn-lt"/>
                <a:cs typeface="+mn-lt"/>
              </a:rPr>
              <a:t>. Limited to one (1)</a:t>
            </a:r>
          </a:p>
          <a:p>
            <a:pPr algn="ctr">
              <a:buNone/>
            </a:pPr>
            <a:r>
              <a:rPr lang="en-US" sz="2900">
                <a:ea typeface="+mn-lt"/>
                <a:cs typeface="+mn-lt"/>
              </a:rPr>
              <a:t>project per organization based on funding</a:t>
            </a:r>
          </a:p>
          <a:p>
            <a:pPr algn="ctr">
              <a:buNone/>
            </a:pPr>
            <a:r>
              <a:rPr lang="en-US" sz="2900">
                <a:ea typeface="+mn-lt"/>
                <a:cs typeface="+mn-lt"/>
              </a:rPr>
              <a:t>availability.</a:t>
            </a:r>
            <a:endParaRPr lang="en-US" sz="2900">
              <a:cs typeface="Calibri"/>
            </a:endParaRPr>
          </a:p>
          <a:p>
            <a:pPr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900" b="1"/>
              <a:t>APPLICATION PROCESS</a:t>
            </a:r>
            <a:endParaRPr lang="en-US" sz="2900" b="1">
              <a:cs typeface="Calibri"/>
            </a:endParaRPr>
          </a:p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The application process starts with </a:t>
            </a:r>
            <a:r>
              <a:rPr lang="en-US" sz="2600" b="1">
                <a:ea typeface="+mn-lt"/>
                <a:cs typeface="+mn-lt"/>
              </a:rPr>
              <a:t>reviewing the guidelines</a:t>
            </a:r>
            <a:r>
              <a:rPr lang="en-US" sz="26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During the 2022-2023 Program year, Wayne Metro will host virtual</a:t>
            </a:r>
          </a:p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Proposal Workshops on June 23 and June 30, 2022, to help acquaint</a:t>
            </a:r>
          </a:p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applicants with the application process. Opportunities will be made</a:t>
            </a:r>
          </a:p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available to provide information and assistance to applicants in completing</a:t>
            </a:r>
          </a:p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the application on </a:t>
            </a:r>
            <a:r>
              <a:rPr lang="en-US" sz="2600" b="1">
                <a:ea typeface="+mn-lt"/>
                <a:cs typeface="+mn-lt"/>
              </a:rPr>
              <a:t>Wayne Metro’s website</a:t>
            </a:r>
            <a:r>
              <a:rPr lang="en-US" sz="2600">
                <a:ea typeface="+mn-lt"/>
                <a:cs typeface="+mn-lt"/>
              </a:rPr>
              <a:t>. Paper applications are not</a:t>
            </a:r>
          </a:p>
          <a:p>
            <a:pPr marL="0" indent="0">
              <a:buNone/>
            </a:pP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>
                <a:ea typeface="+mn-lt"/>
                <a:cs typeface="+mn-lt"/>
              </a:rPr>
              <a:t>Encouraged.</a:t>
            </a: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pPr marL="0" indent="0">
              <a:buNone/>
            </a:pPr>
            <a:r>
              <a:rPr lang="en-US" sz="2900" b="1">
                <a:ea typeface="+mn-lt"/>
                <a:cs typeface="+mn-lt"/>
              </a:rPr>
              <a:t>Attend an Information Session</a:t>
            </a:r>
            <a:endParaRPr lang="en-US" sz="2900">
              <a:cs typeface="Calibri"/>
            </a:endParaRPr>
          </a:p>
          <a:p>
            <a:pPr lvl="1"/>
            <a:r>
              <a:rPr lang="en-US" sz="2600">
                <a:ea typeface="+mn-lt"/>
                <a:cs typeface="+mn-lt"/>
              </a:rPr>
              <a:t>June 30th  6:00 p.m. – 7:00 p.m</a:t>
            </a:r>
            <a:r>
              <a:rPr lang="en-US" sz="2600" b="1">
                <a:ea typeface="+mn-lt"/>
                <a:cs typeface="+mn-lt"/>
              </a:rPr>
              <a:t>.</a:t>
            </a:r>
            <a:endParaRPr lang="en-US" sz="2600">
              <a:cs typeface="Calibri"/>
            </a:endParaRPr>
          </a:p>
          <a:p>
            <a:pPr lvl="1"/>
            <a:r>
              <a:rPr lang="en-US" sz="2600" b="1">
                <a:ea typeface="+mn-lt"/>
                <a:cs typeface="+mn-lt"/>
              </a:rPr>
              <a:t>TO REGISTER AND FOR MORE INFORMATION </a:t>
            </a:r>
            <a:endParaRPr lang="en-US" sz="260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600" b="1">
                <a:ea typeface="+mn-lt"/>
                <a:cs typeface="+mn-lt"/>
              </a:rPr>
              <a:t>     VISIT DETROITMI.GOV</a:t>
            </a:r>
            <a:endParaRPr lang="en-US" sz="2600">
              <a:cs typeface="Calibri"/>
            </a:endParaRPr>
          </a:p>
          <a:p>
            <a:endParaRPr lang="en-US" sz="1700">
              <a:cs typeface="Calibri"/>
            </a:endParaRP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CDF1AD8-1475-B5BF-F9EC-1FCA2898B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22" y="6092766"/>
            <a:ext cx="1806261" cy="616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6E7C-5958-D681-0186-7014DBED8873}"/>
              </a:ext>
            </a:extLst>
          </p:cNvPr>
          <p:cNvSpPr txBox="1"/>
          <p:nvPr/>
        </p:nvSpPr>
        <p:spPr>
          <a:xfrm>
            <a:off x="497681" y="509587"/>
            <a:ext cx="56959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CITY OF DETROIT</a:t>
            </a:r>
            <a:endParaRPr lang="en-US" sz="3200" b="1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7" name="Picture 7" descr="th.jpg">
            <a:extLst>
              <a:ext uri="{FF2B5EF4-FFF2-40B4-BE49-F238E27FC236}">
                <a16:creationId xmlns:a16="http://schemas.microsoft.com/office/drawing/2014/main" id="{D718ABF0-A9A1-F003-10A2-6C1458F2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17145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C999-B1DD-1135-FE94-CCCC53E4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cs typeface="Calibri Light"/>
              </a:rPr>
              <a:t>FORD FIREWORKS</a:t>
            </a:r>
            <a:endParaRPr lang="en-US" u="sng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A40A-4C9B-9519-9390-3B17B2EEF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617" y="2619375"/>
            <a:ext cx="5096932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2"/>
                </a:solidFill>
                <a:cs typeface="Calibri"/>
              </a:rPr>
              <a:t>PARKING</a:t>
            </a:r>
          </a:p>
          <a:p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The Municipal Parking Department will not enforce parking meters after 5 p.m.  </a:t>
            </a:r>
            <a:endParaRPr lang="en-US" sz="2900" b="1">
              <a:solidFill>
                <a:schemeClr val="bg1"/>
              </a:solidFill>
              <a:cs typeface="Calibri"/>
            </a:endParaRPr>
          </a:p>
          <a:p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Parking Facilities MPD will offer parking at the following City-owned garages. </a:t>
            </a:r>
            <a:endParaRPr lang="en-US" sz="2900">
              <a:solidFill>
                <a:schemeClr val="bg1"/>
              </a:solidFill>
              <a:cs typeface="Calibri"/>
            </a:endParaRPr>
          </a:p>
          <a:p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Ford Underground Garage 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     30 E. Jefferson          </a:t>
            </a:r>
            <a:endParaRPr lang="en-US" sz="29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     24 hours                               $10 </a:t>
            </a:r>
            <a:endParaRPr lang="en-US" sz="2900">
              <a:solidFill>
                <a:schemeClr val="bg1"/>
              </a:solidFill>
              <a:cs typeface="Calibri"/>
            </a:endParaRPr>
          </a:p>
          <a:p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Millennium Garage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     432 W. Congress   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  <a:ea typeface="+mn-lt"/>
                <a:cs typeface="+mn-lt"/>
              </a:rPr>
              <a:t>     24 hours                                $10 </a:t>
            </a:r>
            <a:endParaRPr lang="en-US" sz="29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29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chemeClr val="bg1"/>
                </a:solidFill>
                <a:ea typeface="+mn-lt"/>
                <a:cs typeface="+mn-lt"/>
              </a:rPr>
              <a:t>Joe Louis Arena Garage, 900 W. Jefferson Avenue, will be CLOSED. </a:t>
            </a:r>
            <a:endParaRPr lang="en-US" sz="29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DBEAE-A8BE-F55D-BC57-983E25F8A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0306050" y="4736042"/>
            <a:ext cx="1126066" cy="44608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81C50-44BA-E143-11B3-156159DCE554}"/>
              </a:ext>
            </a:extLst>
          </p:cNvPr>
          <p:cNvCxnSpPr>
            <a:cxnSpLocks/>
          </p:cNvCxnSpPr>
          <p:nvPr/>
        </p:nvCxnSpPr>
        <p:spPr>
          <a:xfrm>
            <a:off x="3692989" y="1593178"/>
            <a:ext cx="4811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Fireworks lighting up sky at night">
            <a:extLst>
              <a:ext uri="{FF2B5EF4-FFF2-40B4-BE49-F238E27FC236}">
                <a16:creationId xmlns:a16="http://schemas.microsoft.com/office/drawing/2014/main" id="{8E593DA5-7370-78AC-248C-4B9516C2B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4" y="97714"/>
            <a:ext cx="3230032" cy="2132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4EF01D-E728-B21E-085D-DB7798E0B67F}"/>
              </a:ext>
            </a:extLst>
          </p:cNvPr>
          <p:cNvSpPr txBox="1"/>
          <p:nvPr/>
        </p:nvSpPr>
        <p:spPr>
          <a:xfrm>
            <a:off x="8735485" y="2385483"/>
            <a:ext cx="3399366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a typeface="+mn-lt"/>
                <a:cs typeface="+mn-lt"/>
              </a:rPr>
              <a:t>IN CASE OF RAIN:</a:t>
            </a:r>
          </a:p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FIREWORKS WILL PROCEED ON THE FOLLOWING DAY, JUNE 28TH</a:t>
            </a: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FD06095-D1BC-7390-3B45-6F263810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48" y="5985609"/>
            <a:ext cx="1806261" cy="61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FA37C4-51BF-0CE0-C7B1-D0876A73DA80}"/>
              </a:ext>
            </a:extLst>
          </p:cNvPr>
          <p:cNvSpPr txBox="1"/>
          <p:nvPr/>
        </p:nvSpPr>
        <p:spPr>
          <a:xfrm>
            <a:off x="5295900" y="2618316"/>
            <a:ext cx="3208866" cy="3357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CURFEW</a:t>
            </a:r>
            <a:endParaRPr lang="en-US" sz="2800">
              <a:solidFill>
                <a:schemeClr val="accent2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EMERGENCY CURFEW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</a:rPr>
              <a:t>17 and under: 8PM-6AM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</a:rPr>
              <a:t>For the area bounded by the Detroit River, Third Street, Lodge Freeway, Fisher Freeway, the extension of Fisher Freeway east to Gratiot A venue, Gratiot Avenue, Vernor Highway, Chene Street, Atwater Street and Chene Park.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0CF0F-909C-784A-C74F-D2998326232B}"/>
              </a:ext>
            </a:extLst>
          </p:cNvPr>
          <p:cNvSpPr txBox="1"/>
          <p:nvPr/>
        </p:nvSpPr>
        <p:spPr>
          <a:xfrm>
            <a:off x="8555567" y="4036484"/>
            <a:ext cx="36322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QUESTIONS?</a:t>
            </a:r>
            <a:endParaRPr lang="en-US" sz="2800" b="1">
              <a:solidFill>
                <a:schemeClr val="accent2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Visit detroitmi.gov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Or, call our office at (313) 224 -1027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email 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councilmembertate@detroitmi.gov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5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rowell.jpg">
            <a:extLst>
              <a:ext uri="{FF2B5EF4-FFF2-40B4-BE49-F238E27FC236}">
                <a16:creationId xmlns:a16="http://schemas.microsoft.com/office/drawing/2014/main" id="{CD74A44B-8526-DDBE-88E2-46B8A35D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3" name="Freeform: Shape 2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7A076-ADFE-D45D-CBAA-CCD74342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48" y="266463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CROWELL IS OPEN!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u="sng" dirty="0">
                <a:ea typeface="+mj-lt"/>
                <a:cs typeface="+mj-lt"/>
                <a:hlinkClick r:id="rId3"/>
              </a:rPr>
              <a:t>16630 Lahser Rd, Detroit, MI 48219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mployee badge with solid fill">
            <a:extLst>
              <a:ext uri="{FF2B5EF4-FFF2-40B4-BE49-F238E27FC236}">
                <a16:creationId xmlns:a16="http://schemas.microsoft.com/office/drawing/2014/main" id="{DBE026A5-9CA8-44F4-8DFB-2E3DCF62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082" y="0"/>
            <a:ext cx="1744894" cy="1744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E00DE-0F5B-4EAB-82A3-2A42373B9202}"/>
              </a:ext>
            </a:extLst>
          </p:cNvPr>
          <p:cNvSpPr txBox="1"/>
          <p:nvPr/>
        </p:nvSpPr>
        <p:spPr>
          <a:xfrm>
            <a:off x="1927818" y="240662"/>
            <a:ext cx="986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Panelists’ Contact Information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785EDAD-F082-482A-808D-19498D51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48" y="5985609"/>
            <a:ext cx="1806261" cy="61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60A1E-934F-4197-865E-447EF8722DF0}"/>
              </a:ext>
            </a:extLst>
          </p:cNvPr>
          <p:cNvSpPr txBox="1"/>
          <p:nvPr/>
        </p:nvSpPr>
        <p:spPr>
          <a:xfrm>
            <a:off x="776737" y="2094144"/>
            <a:ext cx="658573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Methodist Childrens Home Society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Jacqueline Moore, Motivational Speaker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Phone: (313) 918.9050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Email: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jmrpresentations@yahoo.com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9B657-A58F-415C-9502-8ED05A2597CA}"/>
              </a:ext>
            </a:extLst>
          </p:cNvPr>
          <p:cNvCxnSpPr>
            <a:cxnSpLocks/>
          </p:cNvCxnSpPr>
          <p:nvPr/>
        </p:nvCxnSpPr>
        <p:spPr>
          <a:xfrm>
            <a:off x="912529" y="4655668"/>
            <a:ext cx="4811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3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mployee badge with solid fill">
            <a:extLst>
              <a:ext uri="{FF2B5EF4-FFF2-40B4-BE49-F238E27FC236}">
                <a16:creationId xmlns:a16="http://schemas.microsoft.com/office/drawing/2014/main" id="{DBE026A5-9CA8-44F4-8DFB-2E3DCF62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082" y="0"/>
            <a:ext cx="1744894" cy="1744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E00DE-0F5B-4EAB-82A3-2A42373B9202}"/>
              </a:ext>
            </a:extLst>
          </p:cNvPr>
          <p:cNvSpPr txBox="1"/>
          <p:nvPr/>
        </p:nvSpPr>
        <p:spPr>
          <a:xfrm>
            <a:off x="1927818" y="240662"/>
            <a:ext cx="986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Panelists’ Contact Information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785EDAD-F082-482A-808D-19498D51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48" y="5985609"/>
            <a:ext cx="1806261" cy="61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60A1E-934F-4197-865E-447EF8722DF0}"/>
              </a:ext>
            </a:extLst>
          </p:cNvPr>
          <p:cNvSpPr txBox="1"/>
          <p:nvPr/>
        </p:nvSpPr>
        <p:spPr>
          <a:xfrm>
            <a:off x="776737" y="2094144"/>
            <a:ext cx="658573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Methodist Childrens Home Society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Jacqueline Moore, Motivational Speaker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Phone: (313) 918.9050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Email: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jmrpresentations@yahoo.com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9B657-A58F-415C-9502-8ED05A2597CA}"/>
              </a:ext>
            </a:extLst>
          </p:cNvPr>
          <p:cNvCxnSpPr>
            <a:cxnSpLocks/>
          </p:cNvCxnSpPr>
          <p:nvPr/>
        </p:nvCxnSpPr>
        <p:spPr>
          <a:xfrm>
            <a:off x="912529" y="4655668"/>
            <a:ext cx="4811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3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mployee badge with solid fill">
            <a:extLst>
              <a:ext uri="{FF2B5EF4-FFF2-40B4-BE49-F238E27FC236}">
                <a16:creationId xmlns:a16="http://schemas.microsoft.com/office/drawing/2014/main" id="{DBE026A5-9CA8-44F4-8DFB-2E3DCF62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082" y="0"/>
            <a:ext cx="1744894" cy="1744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E00DE-0F5B-4EAB-82A3-2A42373B9202}"/>
              </a:ext>
            </a:extLst>
          </p:cNvPr>
          <p:cNvSpPr txBox="1"/>
          <p:nvPr/>
        </p:nvSpPr>
        <p:spPr>
          <a:xfrm>
            <a:off x="1927818" y="240662"/>
            <a:ext cx="986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Panelists’ Contact Information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785EDAD-F082-482A-808D-19498D51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48" y="5985609"/>
            <a:ext cx="1806261" cy="61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60A1E-934F-4197-865E-447EF8722DF0}"/>
              </a:ext>
            </a:extLst>
          </p:cNvPr>
          <p:cNvSpPr txBox="1"/>
          <p:nvPr/>
        </p:nvSpPr>
        <p:spPr>
          <a:xfrm>
            <a:off x="760595" y="2496311"/>
            <a:ext cx="9235036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>
              <a:solidFill>
                <a:schemeClr val="bg1"/>
              </a:solidFill>
              <a:cs typeface="Calibri"/>
            </a:endParaRPr>
          </a:p>
          <a:p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Tim Karl</a:t>
            </a:r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City of Detroit – Chief Landscape Architect </a:t>
            </a:r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Email: </a:t>
            </a:r>
            <a:r>
              <a:rPr lang="en-US" sz="2800" dirty="0">
                <a:ea typeface="+mn-lt"/>
                <a:cs typeface="+mn-lt"/>
                <a:hlinkClick r:id="rId5"/>
              </a:rPr>
              <a:t>tkarl@detroitmi.gov</a:t>
            </a:r>
            <a:endParaRPr lang="en-US" sz="2800">
              <a:hlinkClick r:id="rId5"/>
            </a:endParaRPr>
          </a:p>
          <a:p>
            <a:endParaRPr lang="en-US" sz="2000" b="1" dirty="0">
              <a:solidFill>
                <a:schemeClr val="bg1"/>
              </a:solidFill>
              <a:cs typeface="Calibri"/>
            </a:endParaRPr>
          </a:p>
          <a:p>
            <a:endParaRPr lang="en-US" sz="2800" b="1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sz="2800" b="1" dirty="0">
              <a:solidFill>
                <a:schemeClr val="bg1"/>
              </a:solidFill>
              <a:cs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B873-2A79-4973-96A4-235EE178B3D1}"/>
              </a:ext>
            </a:extLst>
          </p:cNvPr>
          <p:cNvCxnSpPr>
            <a:cxnSpLocks/>
          </p:cNvCxnSpPr>
          <p:nvPr/>
        </p:nvCxnSpPr>
        <p:spPr>
          <a:xfrm>
            <a:off x="924437" y="4905339"/>
            <a:ext cx="4811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7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mployee badge with solid fill">
            <a:extLst>
              <a:ext uri="{FF2B5EF4-FFF2-40B4-BE49-F238E27FC236}">
                <a16:creationId xmlns:a16="http://schemas.microsoft.com/office/drawing/2014/main" id="{DBE026A5-9CA8-44F4-8DFB-2E3DCF62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082" y="0"/>
            <a:ext cx="1744894" cy="1744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E00DE-0F5B-4EAB-82A3-2A42373B9202}"/>
              </a:ext>
            </a:extLst>
          </p:cNvPr>
          <p:cNvSpPr txBox="1"/>
          <p:nvPr/>
        </p:nvSpPr>
        <p:spPr>
          <a:xfrm>
            <a:off x="1927818" y="240662"/>
            <a:ext cx="986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Panelists’ Contact Information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785EDAD-F082-482A-808D-19498D51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48" y="6083652"/>
            <a:ext cx="1806261" cy="61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60A1E-934F-4197-865E-447EF8722DF0}"/>
              </a:ext>
            </a:extLst>
          </p:cNvPr>
          <p:cNvSpPr txBox="1"/>
          <p:nvPr/>
        </p:nvSpPr>
        <p:spPr>
          <a:xfrm>
            <a:off x="750012" y="1985556"/>
            <a:ext cx="7489862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ea typeface="+mn-lt"/>
                <a:cs typeface="+mn-lt"/>
              </a:rPr>
              <a:t>Mario Morrow &amp; Associates, LLC  </a:t>
            </a:r>
            <a:endParaRPr lang="en-US" b="1" u="sng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Mario Morrow, Owner/Operator </a:t>
            </a:r>
            <a:endParaRPr lang="en-US" sz="2800" b="1" dirty="0">
              <a:solidFill>
                <a:schemeClr val="bg1"/>
              </a:solidFill>
              <a:cs typeface="Calibri"/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Website: </a:t>
            </a:r>
            <a:r>
              <a:rPr lang="en-US" sz="2800" u="sng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www.mariomorrow.com</a:t>
            </a:r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800" u="sng" dirty="0">
              <a:solidFill>
                <a:schemeClr val="bg1"/>
              </a:solidFill>
              <a:cs typeface="Calibri"/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Phone: 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(313) 800-5973</a:t>
            </a:r>
            <a:r>
              <a:rPr lang="en-US" sz="2800" dirty="0">
                <a:ea typeface="+mn-lt"/>
                <a:cs typeface="+mn-lt"/>
              </a:rPr>
              <a:t> 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Email: 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cwright@mariomorrow.com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mployee badge with solid fill">
            <a:extLst>
              <a:ext uri="{FF2B5EF4-FFF2-40B4-BE49-F238E27FC236}">
                <a16:creationId xmlns:a16="http://schemas.microsoft.com/office/drawing/2014/main" id="{DBE026A5-9CA8-44F4-8DFB-2E3DCF62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92" y="116448"/>
            <a:ext cx="1744894" cy="1744894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785EDAD-F082-482A-808D-19498D51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48" y="5985609"/>
            <a:ext cx="1806261" cy="616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60A1E-934F-4197-865E-447EF8722DF0}"/>
              </a:ext>
            </a:extLst>
          </p:cNvPr>
          <p:cNvSpPr txBox="1"/>
          <p:nvPr/>
        </p:nvSpPr>
        <p:spPr>
          <a:xfrm>
            <a:off x="1135707" y="2032571"/>
            <a:ext cx="9580239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To learn more about the new district maps, polling sites and district candidates go to : 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https://detroitmi.gov/departments/office-chief-financial-officer/ocfo-divisions/office-budget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Or, call our office at (313) 224 -1027 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email councilmembertate@detroitmi.gov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9B657-A58F-415C-9502-8ED05A2597CA}"/>
              </a:ext>
            </a:extLst>
          </p:cNvPr>
          <p:cNvCxnSpPr>
            <a:cxnSpLocks/>
          </p:cNvCxnSpPr>
          <p:nvPr/>
        </p:nvCxnSpPr>
        <p:spPr>
          <a:xfrm>
            <a:off x="3690135" y="5416306"/>
            <a:ext cx="48117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E1CEA3-C795-4D09-B9D9-F638230F9417}"/>
              </a:ext>
            </a:extLst>
          </p:cNvPr>
          <p:cNvSpPr txBox="1"/>
          <p:nvPr/>
        </p:nvSpPr>
        <p:spPr>
          <a:xfrm>
            <a:off x="3273882" y="573396"/>
            <a:ext cx="564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98820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Neighborhood Beautification Grant Program Now Accepting Applications </vt:lpstr>
      <vt:lpstr>FORD FIREWORKS</vt:lpstr>
      <vt:lpstr>CROWELL IS OPEN! 16630 Lahser Rd, Detroit, MI 48219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</cp:revision>
  <dcterms:created xsi:type="dcterms:W3CDTF">2022-06-24T19:17:37Z</dcterms:created>
  <dcterms:modified xsi:type="dcterms:W3CDTF">2022-08-02T19:30:56Z</dcterms:modified>
</cp:coreProperties>
</file>