
<file path=[Content_Types].xml><?xml version="1.0" encoding="utf-8"?>
<Types xmlns="http://schemas.openxmlformats.org/package/2006/content-types">
  <Default Extension="xml" ContentType="application/xml"/>
  <Default Extension="svg" ContentType="image/svg+xml"/>
  <Default Extension="jpeg" ContentType="image/jpeg"/>
  <Default Extension="rels" ContentType="application/vnd.openxmlformats-package.relationships+xml"/>
  <Default Extension="emf" ContentType="image/x-emf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2"/>
  </p:notesMasterIdLst>
  <p:sldIdLst>
    <p:sldId id="257" r:id="rId4"/>
    <p:sldId id="327" r:id="rId5"/>
    <p:sldId id="320" r:id="rId6"/>
    <p:sldId id="305" r:id="rId7"/>
    <p:sldId id="307" r:id="rId8"/>
    <p:sldId id="314" r:id="rId9"/>
    <p:sldId id="328" r:id="rId10"/>
    <p:sldId id="282" r:id="rId11"/>
    <p:sldId id="270" r:id="rId12"/>
    <p:sldId id="271" r:id="rId13"/>
    <p:sldId id="277" r:id="rId14"/>
    <p:sldId id="284" r:id="rId15"/>
    <p:sldId id="285" r:id="rId16"/>
    <p:sldId id="278" r:id="rId17"/>
    <p:sldId id="279" r:id="rId18"/>
    <p:sldId id="283" r:id="rId19"/>
    <p:sldId id="330" r:id="rId20"/>
    <p:sldId id="298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8F5DB2-E2FF-44BC-ABA4-ACA572A02D28}" v="1" dt="2022-02-23T16:30:48.1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55" d="100"/>
          <a:sy n="55" d="100"/>
        </p:scale>
        <p:origin x="-128" y="-2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28" Type="http://schemas.microsoft.com/office/2016/11/relationships/changesInfo" Target="changesInfos/changesInfo1.xml"/><Relationship Id="rId29" Type="http://schemas.microsoft.com/office/2015/10/relationships/revisionInfo" Target="revisionInfo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dwight" userId="80b1c335ff13d6a6" providerId="LiveId" clId="{E68F5DB2-E2FF-44BC-ABA4-ACA572A02D28}"/>
    <pc:docChg chg="addSld delSld modSld">
      <pc:chgData name="jim dwight" userId="80b1c335ff13d6a6" providerId="LiveId" clId="{E68F5DB2-E2FF-44BC-ABA4-ACA572A02D28}" dt="2022-02-23T16:33:14.432" v="5" actId="2696"/>
      <pc:docMkLst>
        <pc:docMk/>
      </pc:docMkLst>
      <pc:sldChg chg="add">
        <pc:chgData name="jim dwight" userId="80b1c335ff13d6a6" providerId="LiveId" clId="{E68F5DB2-E2FF-44BC-ABA4-ACA572A02D28}" dt="2022-02-23T16:30:48.109" v="3"/>
        <pc:sldMkLst>
          <pc:docMk/>
          <pc:sldMk cId="3974845914" sldId="298"/>
        </pc:sldMkLst>
      </pc:sldChg>
      <pc:sldChg chg="del">
        <pc:chgData name="jim dwight" userId="80b1c335ff13d6a6" providerId="LiveId" clId="{E68F5DB2-E2FF-44BC-ABA4-ACA572A02D28}" dt="2022-02-23T16:30:18.706" v="1" actId="2696"/>
        <pc:sldMkLst>
          <pc:docMk/>
          <pc:sldMk cId="3393844231" sldId="331"/>
        </pc:sldMkLst>
      </pc:sldChg>
      <pc:sldChg chg="new del">
        <pc:chgData name="jim dwight" userId="80b1c335ff13d6a6" providerId="LiveId" clId="{E68F5DB2-E2FF-44BC-ABA4-ACA572A02D28}" dt="2022-02-23T16:33:14.432" v="5" actId="2696"/>
        <pc:sldMkLst>
          <pc:docMk/>
          <pc:sldMk cId="4245950073" sldId="332"/>
        </pc:sldMkLst>
      </pc:sldChg>
      <pc:sldChg chg="new del">
        <pc:chgData name="jim dwight" userId="80b1c335ff13d6a6" providerId="LiveId" clId="{E68F5DB2-E2FF-44BC-ABA4-ACA572A02D28}" dt="2022-02-23T16:31:18.056" v="4" actId="2696"/>
        <pc:sldMkLst>
          <pc:docMk/>
          <pc:sldMk cId="4114218927" sldId="333"/>
        </pc:sldMkLst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4.svg"/><Relationship Id="rId5" Type="http://schemas.openxmlformats.org/officeDocument/2006/relationships/image" Target="../media/image13.png"/><Relationship Id="rId6" Type="http://schemas.openxmlformats.org/officeDocument/2006/relationships/image" Target="../media/image16.svg"/><Relationship Id="rId7" Type="http://schemas.openxmlformats.org/officeDocument/2006/relationships/image" Target="../media/image14.png"/><Relationship Id="rId8" Type="http://schemas.openxmlformats.org/officeDocument/2006/relationships/image" Target="../media/image18.svg"/><Relationship Id="rId9" Type="http://schemas.openxmlformats.org/officeDocument/2006/relationships/image" Target="../media/image15.png"/><Relationship Id="rId10" Type="http://schemas.openxmlformats.org/officeDocument/2006/relationships/image" Target="../media/image20.svg"/><Relationship Id="rId1" Type="http://schemas.openxmlformats.org/officeDocument/2006/relationships/image" Target="../media/image11.png"/><Relationship Id="rId2" Type="http://schemas.openxmlformats.org/officeDocument/2006/relationships/image" Target="../media/image12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4.svg"/><Relationship Id="rId5" Type="http://schemas.openxmlformats.org/officeDocument/2006/relationships/image" Target="../media/image13.png"/><Relationship Id="rId6" Type="http://schemas.openxmlformats.org/officeDocument/2006/relationships/image" Target="../media/image16.svg"/><Relationship Id="rId7" Type="http://schemas.openxmlformats.org/officeDocument/2006/relationships/image" Target="../media/image14.png"/><Relationship Id="rId8" Type="http://schemas.openxmlformats.org/officeDocument/2006/relationships/image" Target="../media/image18.svg"/><Relationship Id="rId9" Type="http://schemas.openxmlformats.org/officeDocument/2006/relationships/image" Target="../media/image15.png"/><Relationship Id="rId10" Type="http://schemas.openxmlformats.org/officeDocument/2006/relationships/image" Target="../media/image20.svg"/><Relationship Id="rId1" Type="http://schemas.openxmlformats.org/officeDocument/2006/relationships/image" Target="../media/image11.png"/><Relationship Id="rId2" Type="http://schemas.openxmlformats.org/officeDocument/2006/relationships/image" Target="../media/image1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DB404F-3782-445F-85C5-7BC3C81801E7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B50D215E-BE23-4A47-95AC-884BF0CB44FA}">
      <dgm:prSet/>
      <dgm:spPr/>
      <dgm:t>
        <a:bodyPr/>
        <a:lstStyle/>
        <a:p>
          <a:pPr>
            <a:defRPr cap="all"/>
          </a:pPr>
          <a:r>
            <a:rPr lang="en-US" b="0" i="0" baseline="0"/>
            <a:t>Equitable and Just Public Policy</a:t>
          </a:r>
          <a:endParaRPr lang="en-US"/>
        </a:p>
      </dgm:t>
    </dgm:pt>
    <dgm:pt modelId="{51AA282E-78F2-4B75-95CE-CD4D984D914A}" type="parTrans" cxnId="{4600E6E2-4DCB-4690-8364-432A001F9BF6}">
      <dgm:prSet/>
      <dgm:spPr/>
      <dgm:t>
        <a:bodyPr/>
        <a:lstStyle/>
        <a:p>
          <a:endParaRPr lang="en-US"/>
        </a:p>
      </dgm:t>
    </dgm:pt>
    <dgm:pt modelId="{CF084F9F-DB89-43D1-A425-B1A9CFCD3DF8}" type="sibTrans" cxnId="{4600E6E2-4DCB-4690-8364-432A001F9BF6}">
      <dgm:prSet/>
      <dgm:spPr/>
      <dgm:t>
        <a:bodyPr/>
        <a:lstStyle/>
        <a:p>
          <a:endParaRPr lang="en-US"/>
        </a:p>
      </dgm:t>
    </dgm:pt>
    <dgm:pt modelId="{0D3B8AC3-29CE-4E44-9F34-A807C929068D}">
      <dgm:prSet/>
      <dgm:spPr/>
      <dgm:t>
        <a:bodyPr/>
        <a:lstStyle/>
        <a:p>
          <a:pPr>
            <a:defRPr cap="all"/>
          </a:pPr>
          <a:r>
            <a:rPr lang="en-US" b="0" i="0" baseline="0"/>
            <a:t>Decreases the Rate of Evictions</a:t>
          </a:r>
          <a:endParaRPr lang="en-US"/>
        </a:p>
      </dgm:t>
    </dgm:pt>
    <dgm:pt modelId="{D983BCA4-9520-4C1A-8AF3-4219FFD2895F}" type="parTrans" cxnId="{DE263999-2E3A-4D46-8B20-0D69B8112390}">
      <dgm:prSet/>
      <dgm:spPr/>
      <dgm:t>
        <a:bodyPr/>
        <a:lstStyle/>
        <a:p>
          <a:endParaRPr lang="en-US"/>
        </a:p>
      </dgm:t>
    </dgm:pt>
    <dgm:pt modelId="{1486B269-F2BC-4589-80A0-A846BCDF84CB}" type="sibTrans" cxnId="{DE263999-2E3A-4D46-8B20-0D69B8112390}">
      <dgm:prSet/>
      <dgm:spPr/>
      <dgm:t>
        <a:bodyPr/>
        <a:lstStyle/>
        <a:p>
          <a:endParaRPr lang="en-US"/>
        </a:p>
      </dgm:t>
    </dgm:pt>
    <dgm:pt modelId="{99585111-52F1-46A8-BC8A-98D20A648A63}">
      <dgm:prSet/>
      <dgm:spPr/>
      <dgm:t>
        <a:bodyPr/>
        <a:lstStyle/>
        <a:p>
          <a:pPr>
            <a:defRPr cap="all"/>
          </a:pPr>
          <a:r>
            <a:rPr lang="en-US"/>
            <a:t>Decreases Population Loss and Increases Housing Stability</a:t>
          </a:r>
        </a:p>
      </dgm:t>
    </dgm:pt>
    <dgm:pt modelId="{1BE95A50-DEBA-427F-9373-D350CA3DD15B}" type="parTrans" cxnId="{BB191374-108A-4374-995A-8E6ACC242998}">
      <dgm:prSet/>
      <dgm:spPr/>
      <dgm:t>
        <a:bodyPr/>
        <a:lstStyle/>
        <a:p>
          <a:endParaRPr lang="en-US"/>
        </a:p>
      </dgm:t>
    </dgm:pt>
    <dgm:pt modelId="{F308AED1-880D-4A43-BC84-A6A2D1C0BE2F}" type="sibTrans" cxnId="{BB191374-108A-4374-995A-8E6ACC242998}">
      <dgm:prSet/>
      <dgm:spPr/>
      <dgm:t>
        <a:bodyPr/>
        <a:lstStyle/>
        <a:p>
          <a:endParaRPr lang="en-US"/>
        </a:p>
      </dgm:t>
    </dgm:pt>
    <dgm:pt modelId="{737391CB-DC53-485B-97FE-3D3860DB9A13}">
      <dgm:prSet/>
      <dgm:spPr/>
      <dgm:t>
        <a:bodyPr/>
        <a:lstStyle/>
        <a:p>
          <a:pPr>
            <a:defRPr cap="all"/>
          </a:pPr>
          <a:r>
            <a:rPr lang="en-US" b="0" i="0" baseline="0"/>
            <a:t>Improves the Quality Of Life And Safety For Detroit Residents </a:t>
          </a:r>
          <a:endParaRPr lang="en-US"/>
        </a:p>
      </dgm:t>
    </dgm:pt>
    <dgm:pt modelId="{F0A6FEF1-B3CB-44BD-AA24-0DC3675010AC}" type="parTrans" cxnId="{28533AE1-3026-400B-9185-887F3ACD2ADE}">
      <dgm:prSet/>
      <dgm:spPr/>
      <dgm:t>
        <a:bodyPr/>
        <a:lstStyle/>
        <a:p>
          <a:endParaRPr lang="en-US"/>
        </a:p>
      </dgm:t>
    </dgm:pt>
    <dgm:pt modelId="{640A1FAC-982C-408C-9B1D-298FB05FEE5B}" type="sibTrans" cxnId="{28533AE1-3026-400B-9185-887F3ACD2ADE}">
      <dgm:prSet/>
      <dgm:spPr/>
      <dgm:t>
        <a:bodyPr/>
        <a:lstStyle/>
        <a:p>
          <a:endParaRPr lang="en-US"/>
        </a:p>
      </dgm:t>
    </dgm:pt>
    <dgm:pt modelId="{EA5E8EAA-1172-43E7-862D-F5BB34B29D34}">
      <dgm:prSet/>
      <dgm:spPr/>
      <dgm:t>
        <a:bodyPr/>
        <a:lstStyle/>
        <a:p>
          <a:pPr>
            <a:defRPr cap="all"/>
          </a:pPr>
          <a:r>
            <a:rPr lang="en-US"/>
            <a:t>Provides at least a 3:1 return on investment for the City of Detroit</a:t>
          </a:r>
          <a:r>
            <a:rPr lang="en-US" b="0" i="0" baseline="0"/>
            <a:t> </a:t>
          </a:r>
          <a:endParaRPr lang="en-US"/>
        </a:p>
      </dgm:t>
    </dgm:pt>
    <dgm:pt modelId="{12D664D1-06BC-4A3C-B445-4C9125F2EED5}" type="parTrans" cxnId="{388E711A-8DA8-4021-82AF-92A30539AA45}">
      <dgm:prSet/>
      <dgm:spPr/>
      <dgm:t>
        <a:bodyPr/>
        <a:lstStyle/>
        <a:p>
          <a:endParaRPr lang="en-US"/>
        </a:p>
      </dgm:t>
    </dgm:pt>
    <dgm:pt modelId="{EB768132-C828-4DA9-9416-DACF206D5438}" type="sibTrans" cxnId="{388E711A-8DA8-4021-82AF-92A30539AA45}">
      <dgm:prSet/>
      <dgm:spPr/>
      <dgm:t>
        <a:bodyPr/>
        <a:lstStyle/>
        <a:p>
          <a:endParaRPr lang="en-US"/>
        </a:p>
      </dgm:t>
    </dgm:pt>
    <dgm:pt modelId="{58A07CB7-342D-4C4B-B7B4-4EA20C239259}" type="pres">
      <dgm:prSet presAssocID="{BFDB404F-3782-445F-85C5-7BC3C81801E7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63C577D-69DA-4781-8B49-F8FFB69F2EA3}" type="pres">
      <dgm:prSet presAssocID="{B50D215E-BE23-4A47-95AC-884BF0CB44FA}" presName="compNode" presStyleCnt="0"/>
      <dgm:spPr/>
    </dgm:pt>
    <dgm:pt modelId="{2EE16B78-98F4-497E-BCCE-2B8AF3FC8F37}" type="pres">
      <dgm:prSet presAssocID="{B50D215E-BE23-4A47-95AC-884BF0CB44FA}" presName="iconBgRect" presStyleLbl="bgShp" presStyleIdx="0" presStyleCnt="5"/>
      <dgm:spPr/>
    </dgm:pt>
    <dgm:pt modelId="{3A9118EE-B12C-43A2-8BD3-59E6B2211B57}" type="pres">
      <dgm:prSet presAssocID="{B50D215E-BE23-4A47-95AC-884BF0CB44FA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68BA58B3-AC7B-4978-BC92-EA2C76072D3C}" type="pres">
      <dgm:prSet presAssocID="{B50D215E-BE23-4A47-95AC-884BF0CB44FA}" presName="spaceRect" presStyleCnt="0"/>
      <dgm:spPr/>
    </dgm:pt>
    <dgm:pt modelId="{0AED8B4B-167B-48D5-AABA-E7C6717F1759}" type="pres">
      <dgm:prSet presAssocID="{B50D215E-BE23-4A47-95AC-884BF0CB44FA}" presName="textRect" presStyleLbl="revTx" presStyleIdx="0" presStyleCnt="5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5242E8CB-B9F7-4FC2-8976-0B5DC4F4B54B}" type="pres">
      <dgm:prSet presAssocID="{CF084F9F-DB89-43D1-A425-B1A9CFCD3DF8}" presName="sibTrans" presStyleCnt="0"/>
      <dgm:spPr/>
    </dgm:pt>
    <dgm:pt modelId="{54A8D1C7-6197-4000-AF62-4DCF3B7519E2}" type="pres">
      <dgm:prSet presAssocID="{0D3B8AC3-29CE-4E44-9F34-A807C929068D}" presName="compNode" presStyleCnt="0"/>
      <dgm:spPr/>
    </dgm:pt>
    <dgm:pt modelId="{24108D8B-646B-4044-BBF4-23DE5AFD1A08}" type="pres">
      <dgm:prSet presAssocID="{0D3B8AC3-29CE-4E44-9F34-A807C929068D}" presName="iconBgRect" presStyleLbl="bgShp" presStyleIdx="1" presStyleCnt="5"/>
      <dgm:spPr/>
    </dgm:pt>
    <dgm:pt modelId="{C89B2959-4EE5-4B1A-964F-EDC0454503A0}" type="pres">
      <dgm:prSet presAssocID="{0D3B8AC3-29CE-4E44-9F34-A807C929068D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607E8057-7191-45A2-AC67-7B49F1FB0B10}" type="pres">
      <dgm:prSet presAssocID="{0D3B8AC3-29CE-4E44-9F34-A807C929068D}" presName="spaceRect" presStyleCnt="0"/>
      <dgm:spPr/>
    </dgm:pt>
    <dgm:pt modelId="{E5295563-EBCA-4DDA-AAE4-4A62C66A6C4F}" type="pres">
      <dgm:prSet presAssocID="{0D3B8AC3-29CE-4E44-9F34-A807C929068D}" presName="textRect" presStyleLbl="revTx" presStyleIdx="1" presStyleCnt="5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C3B869A5-35EE-4A09-A335-720B84CDDDD0}" type="pres">
      <dgm:prSet presAssocID="{1486B269-F2BC-4589-80A0-A846BCDF84CB}" presName="sibTrans" presStyleCnt="0"/>
      <dgm:spPr/>
    </dgm:pt>
    <dgm:pt modelId="{D22F7262-60B3-486F-890F-21D93E1EA064}" type="pres">
      <dgm:prSet presAssocID="{99585111-52F1-46A8-BC8A-98D20A648A63}" presName="compNode" presStyleCnt="0"/>
      <dgm:spPr/>
    </dgm:pt>
    <dgm:pt modelId="{54EC8E4A-E588-4578-893A-A53012CCAE2D}" type="pres">
      <dgm:prSet presAssocID="{99585111-52F1-46A8-BC8A-98D20A648A63}" presName="iconBgRect" presStyleLbl="bgShp" presStyleIdx="2" presStyleCnt="5"/>
      <dgm:spPr/>
    </dgm:pt>
    <dgm:pt modelId="{8FA634BA-EDEE-4448-B1FA-5C946B9C4F3D}" type="pres">
      <dgm:prSet presAssocID="{99585111-52F1-46A8-BC8A-98D20A648A63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use"/>
        </a:ext>
      </dgm:extLst>
    </dgm:pt>
    <dgm:pt modelId="{15CD91DB-6796-4391-B0E7-B758802C2EF8}" type="pres">
      <dgm:prSet presAssocID="{99585111-52F1-46A8-BC8A-98D20A648A63}" presName="spaceRect" presStyleCnt="0"/>
      <dgm:spPr/>
    </dgm:pt>
    <dgm:pt modelId="{49FBDAE5-7CD7-4D1F-AB3F-57196F779AC9}" type="pres">
      <dgm:prSet presAssocID="{99585111-52F1-46A8-BC8A-98D20A648A63}" presName="textRect" presStyleLbl="revTx" presStyleIdx="2" presStyleCnt="5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42191B25-2786-426F-ABF8-9FDEF9B0F648}" type="pres">
      <dgm:prSet presAssocID="{F308AED1-880D-4A43-BC84-A6A2D1C0BE2F}" presName="sibTrans" presStyleCnt="0"/>
      <dgm:spPr/>
    </dgm:pt>
    <dgm:pt modelId="{74193EB9-F82F-45F8-924C-37BCE3438B7A}" type="pres">
      <dgm:prSet presAssocID="{737391CB-DC53-485B-97FE-3D3860DB9A13}" presName="compNode" presStyleCnt="0"/>
      <dgm:spPr/>
    </dgm:pt>
    <dgm:pt modelId="{16A568FD-6DD9-4618-88CF-71CA3316FDC2}" type="pres">
      <dgm:prSet presAssocID="{737391CB-DC53-485B-97FE-3D3860DB9A13}" presName="iconBgRect" presStyleLbl="bgShp" presStyleIdx="3" presStyleCnt="5"/>
      <dgm:spPr/>
    </dgm:pt>
    <dgm:pt modelId="{C69C363A-CC2B-4D00-AD98-4F3828538B1D}" type="pres">
      <dgm:prSet presAssocID="{737391CB-DC53-485B-97FE-3D3860DB9A13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ity"/>
        </a:ext>
      </dgm:extLst>
    </dgm:pt>
    <dgm:pt modelId="{63D559A5-5CE9-4112-8A6F-C13022E97584}" type="pres">
      <dgm:prSet presAssocID="{737391CB-DC53-485B-97FE-3D3860DB9A13}" presName="spaceRect" presStyleCnt="0"/>
      <dgm:spPr/>
    </dgm:pt>
    <dgm:pt modelId="{085E2752-6697-4CD2-99B5-A80DAD1C14DE}" type="pres">
      <dgm:prSet presAssocID="{737391CB-DC53-485B-97FE-3D3860DB9A13}" presName="textRect" presStyleLbl="revTx" presStyleIdx="3" presStyleCnt="5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9AC3223C-A9C1-4230-A6DF-E7C6A05AFFFA}" type="pres">
      <dgm:prSet presAssocID="{640A1FAC-982C-408C-9B1D-298FB05FEE5B}" presName="sibTrans" presStyleCnt="0"/>
      <dgm:spPr/>
    </dgm:pt>
    <dgm:pt modelId="{87DB4E55-83D0-40E5-B50A-F301A2420747}" type="pres">
      <dgm:prSet presAssocID="{EA5E8EAA-1172-43E7-862D-F5BB34B29D34}" presName="compNode" presStyleCnt="0"/>
      <dgm:spPr/>
    </dgm:pt>
    <dgm:pt modelId="{60FC43EE-0EA6-496B-B38A-8BDC09CE073A}" type="pres">
      <dgm:prSet presAssocID="{EA5E8EAA-1172-43E7-862D-F5BB34B29D34}" presName="iconBgRect" presStyleLbl="bgShp" presStyleIdx="4" presStyleCnt="5"/>
      <dgm:spPr/>
    </dgm:pt>
    <dgm:pt modelId="{F83C3A57-5BC0-4A7A-B95B-0C8C66F87EF3}" type="pres">
      <dgm:prSet presAssocID="{EA5E8EAA-1172-43E7-862D-F5BB34B29D34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r"/>
        </a:ext>
      </dgm:extLst>
    </dgm:pt>
    <dgm:pt modelId="{052AEBCF-3DCD-4FF6-9257-78E9797201E3}" type="pres">
      <dgm:prSet presAssocID="{EA5E8EAA-1172-43E7-862D-F5BB34B29D34}" presName="spaceRect" presStyleCnt="0"/>
      <dgm:spPr/>
    </dgm:pt>
    <dgm:pt modelId="{E87D07D8-17BB-4991-998E-05004659FF36}" type="pres">
      <dgm:prSet presAssocID="{EA5E8EAA-1172-43E7-862D-F5BB34B29D34}" presName="textRect" presStyleLbl="revTx" presStyleIdx="4" presStyleCnt="5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54D25F7-B9C1-4E7A-A335-EC6489632DE0}" type="presOf" srcId="{EA5E8EAA-1172-43E7-862D-F5BB34B29D34}" destId="{E87D07D8-17BB-4991-998E-05004659FF36}" srcOrd="0" destOrd="0" presId="urn:microsoft.com/office/officeart/2018/5/layout/IconCircleLabelList"/>
    <dgm:cxn modelId="{92269CD2-9181-476C-88D4-D28FFF1A35EF}" type="presOf" srcId="{BFDB404F-3782-445F-85C5-7BC3C81801E7}" destId="{58A07CB7-342D-4C4B-B7B4-4EA20C239259}" srcOrd="0" destOrd="0" presId="urn:microsoft.com/office/officeart/2018/5/layout/IconCircleLabelList"/>
    <dgm:cxn modelId="{E25797BE-AA09-4512-82E1-4586E00707C9}" type="presOf" srcId="{0D3B8AC3-29CE-4E44-9F34-A807C929068D}" destId="{E5295563-EBCA-4DDA-AAE4-4A62C66A6C4F}" srcOrd="0" destOrd="0" presId="urn:microsoft.com/office/officeart/2018/5/layout/IconCircleLabelList"/>
    <dgm:cxn modelId="{D7EE2518-F0C9-41B6-95DD-2889ED9A2839}" type="presOf" srcId="{B50D215E-BE23-4A47-95AC-884BF0CB44FA}" destId="{0AED8B4B-167B-48D5-AABA-E7C6717F1759}" srcOrd="0" destOrd="0" presId="urn:microsoft.com/office/officeart/2018/5/layout/IconCircleLabelList"/>
    <dgm:cxn modelId="{28533AE1-3026-400B-9185-887F3ACD2ADE}" srcId="{BFDB404F-3782-445F-85C5-7BC3C81801E7}" destId="{737391CB-DC53-485B-97FE-3D3860DB9A13}" srcOrd="3" destOrd="0" parTransId="{F0A6FEF1-B3CB-44BD-AA24-0DC3675010AC}" sibTransId="{640A1FAC-982C-408C-9B1D-298FB05FEE5B}"/>
    <dgm:cxn modelId="{77FA7304-6502-4DFF-B81E-B6AB4F86F08D}" type="presOf" srcId="{737391CB-DC53-485B-97FE-3D3860DB9A13}" destId="{085E2752-6697-4CD2-99B5-A80DAD1C14DE}" srcOrd="0" destOrd="0" presId="urn:microsoft.com/office/officeart/2018/5/layout/IconCircleLabelList"/>
    <dgm:cxn modelId="{388E711A-8DA8-4021-82AF-92A30539AA45}" srcId="{BFDB404F-3782-445F-85C5-7BC3C81801E7}" destId="{EA5E8EAA-1172-43E7-862D-F5BB34B29D34}" srcOrd="4" destOrd="0" parTransId="{12D664D1-06BC-4A3C-B445-4C9125F2EED5}" sibTransId="{EB768132-C828-4DA9-9416-DACF206D5438}"/>
    <dgm:cxn modelId="{EBB264B6-948A-4015-9766-864D26598998}" type="presOf" srcId="{99585111-52F1-46A8-BC8A-98D20A648A63}" destId="{49FBDAE5-7CD7-4D1F-AB3F-57196F779AC9}" srcOrd="0" destOrd="0" presId="urn:microsoft.com/office/officeart/2018/5/layout/IconCircleLabelList"/>
    <dgm:cxn modelId="{DE263999-2E3A-4D46-8B20-0D69B8112390}" srcId="{BFDB404F-3782-445F-85C5-7BC3C81801E7}" destId="{0D3B8AC3-29CE-4E44-9F34-A807C929068D}" srcOrd="1" destOrd="0" parTransId="{D983BCA4-9520-4C1A-8AF3-4219FFD2895F}" sibTransId="{1486B269-F2BC-4589-80A0-A846BCDF84CB}"/>
    <dgm:cxn modelId="{4600E6E2-4DCB-4690-8364-432A001F9BF6}" srcId="{BFDB404F-3782-445F-85C5-7BC3C81801E7}" destId="{B50D215E-BE23-4A47-95AC-884BF0CB44FA}" srcOrd="0" destOrd="0" parTransId="{51AA282E-78F2-4B75-95CE-CD4D984D914A}" sibTransId="{CF084F9F-DB89-43D1-A425-B1A9CFCD3DF8}"/>
    <dgm:cxn modelId="{BB191374-108A-4374-995A-8E6ACC242998}" srcId="{BFDB404F-3782-445F-85C5-7BC3C81801E7}" destId="{99585111-52F1-46A8-BC8A-98D20A648A63}" srcOrd="2" destOrd="0" parTransId="{1BE95A50-DEBA-427F-9373-D350CA3DD15B}" sibTransId="{F308AED1-880D-4A43-BC84-A6A2D1C0BE2F}"/>
    <dgm:cxn modelId="{188787D7-C5F6-40BC-8A2C-348BCE21AA0F}" type="presParOf" srcId="{58A07CB7-342D-4C4B-B7B4-4EA20C239259}" destId="{363C577D-69DA-4781-8B49-F8FFB69F2EA3}" srcOrd="0" destOrd="0" presId="urn:microsoft.com/office/officeart/2018/5/layout/IconCircleLabelList"/>
    <dgm:cxn modelId="{5803DD28-B91B-4D42-93DE-223C05E0D8CE}" type="presParOf" srcId="{363C577D-69DA-4781-8B49-F8FFB69F2EA3}" destId="{2EE16B78-98F4-497E-BCCE-2B8AF3FC8F37}" srcOrd="0" destOrd="0" presId="urn:microsoft.com/office/officeart/2018/5/layout/IconCircleLabelList"/>
    <dgm:cxn modelId="{9F78281C-E473-405F-90AC-EAA922E0E8FD}" type="presParOf" srcId="{363C577D-69DA-4781-8B49-F8FFB69F2EA3}" destId="{3A9118EE-B12C-43A2-8BD3-59E6B2211B57}" srcOrd="1" destOrd="0" presId="urn:microsoft.com/office/officeart/2018/5/layout/IconCircleLabelList"/>
    <dgm:cxn modelId="{12FE4CD3-9053-4CA5-9680-73C57D4D3A40}" type="presParOf" srcId="{363C577D-69DA-4781-8B49-F8FFB69F2EA3}" destId="{68BA58B3-AC7B-4978-BC92-EA2C76072D3C}" srcOrd="2" destOrd="0" presId="urn:microsoft.com/office/officeart/2018/5/layout/IconCircleLabelList"/>
    <dgm:cxn modelId="{4B0C71BC-8624-44CC-BD51-B9546D31F8CA}" type="presParOf" srcId="{363C577D-69DA-4781-8B49-F8FFB69F2EA3}" destId="{0AED8B4B-167B-48D5-AABA-E7C6717F1759}" srcOrd="3" destOrd="0" presId="urn:microsoft.com/office/officeart/2018/5/layout/IconCircleLabelList"/>
    <dgm:cxn modelId="{AC794CEE-D589-4B94-97ED-7BEEBEA8DEBC}" type="presParOf" srcId="{58A07CB7-342D-4C4B-B7B4-4EA20C239259}" destId="{5242E8CB-B9F7-4FC2-8976-0B5DC4F4B54B}" srcOrd="1" destOrd="0" presId="urn:microsoft.com/office/officeart/2018/5/layout/IconCircleLabelList"/>
    <dgm:cxn modelId="{0ED5DCAB-478B-4564-A960-B2C3E089850C}" type="presParOf" srcId="{58A07CB7-342D-4C4B-B7B4-4EA20C239259}" destId="{54A8D1C7-6197-4000-AF62-4DCF3B7519E2}" srcOrd="2" destOrd="0" presId="urn:microsoft.com/office/officeart/2018/5/layout/IconCircleLabelList"/>
    <dgm:cxn modelId="{75A3901F-CF23-42DB-A6C5-A506271B3A40}" type="presParOf" srcId="{54A8D1C7-6197-4000-AF62-4DCF3B7519E2}" destId="{24108D8B-646B-4044-BBF4-23DE5AFD1A08}" srcOrd="0" destOrd="0" presId="urn:microsoft.com/office/officeart/2018/5/layout/IconCircleLabelList"/>
    <dgm:cxn modelId="{34632267-B6E1-4126-B591-D2714C74BC26}" type="presParOf" srcId="{54A8D1C7-6197-4000-AF62-4DCF3B7519E2}" destId="{C89B2959-4EE5-4B1A-964F-EDC0454503A0}" srcOrd="1" destOrd="0" presId="urn:microsoft.com/office/officeart/2018/5/layout/IconCircleLabelList"/>
    <dgm:cxn modelId="{53138266-BBD2-4F0D-9CBF-99579C2A6C23}" type="presParOf" srcId="{54A8D1C7-6197-4000-AF62-4DCF3B7519E2}" destId="{607E8057-7191-45A2-AC67-7B49F1FB0B10}" srcOrd="2" destOrd="0" presId="urn:microsoft.com/office/officeart/2018/5/layout/IconCircleLabelList"/>
    <dgm:cxn modelId="{07517E9D-5C80-40C8-9133-B126A589B498}" type="presParOf" srcId="{54A8D1C7-6197-4000-AF62-4DCF3B7519E2}" destId="{E5295563-EBCA-4DDA-AAE4-4A62C66A6C4F}" srcOrd="3" destOrd="0" presId="urn:microsoft.com/office/officeart/2018/5/layout/IconCircleLabelList"/>
    <dgm:cxn modelId="{F0A42EEA-8B67-4042-B5E9-AA8378DC11A8}" type="presParOf" srcId="{58A07CB7-342D-4C4B-B7B4-4EA20C239259}" destId="{C3B869A5-35EE-4A09-A335-720B84CDDDD0}" srcOrd="3" destOrd="0" presId="urn:microsoft.com/office/officeart/2018/5/layout/IconCircleLabelList"/>
    <dgm:cxn modelId="{85E72877-BF0C-4BC6-AF44-1B1E9FF169E2}" type="presParOf" srcId="{58A07CB7-342D-4C4B-B7B4-4EA20C239259}" destId="{D22F7262-60B3-486F-890F-21D93E1EA064}" srcOrd="4" destOrd="0" presId="urn:microsoft.com/office/officeart/2018/5/layout/IconCircleLabelList"/>
    <dgm:cxn modelId="{48723E77-93B5-4528-A1C0-5E2F43E510E6}" type="presParOf" srcId="{D22F7262-60B3-486F-890F-21D93E1EA064}" destId="{54EC8E4A-E588-4578-893A-A53012CCAE2D}" srcOrd="0" destOrd="0" presId="urn:microsoft.com/office/officeart/2018/5/layout/IconCircleLabelList"/>
    <dgm:cxn modelId="{AA63A772-00B3-4F97-9B6A-CC8AB52E1454}" type="presParOf" srcId="{D22F7262-60B3-486F-890F-21D93E1EA064}" destId="{8FA634BA-EDEE-4448-B1FA-5C946B9C4F3D}" srcOrd="1" destOrd="0" presId="urn:microsoft.com/office/officeart/2018/5/layout/IconCircleLabelList"/>
    <dgm:cxn modelId="{1F0F0AC8-D835-472F-A875-5917BD9F7522}" type="presParOf" srcId="{D22F7262-60B3-486F-890F-21D93E1EA064}" destId="{15CD91DB-6796-4391-B0E7-B758802C2EF8}" srcOrd="2" destOrd="0" presId="urn:microsoft.com/office/officeart/2018/5/layout/IconCircleLabelList"/>
    <dgm:cxn modelId="{18C05C4A-D270-46F5-860D-7EB9AFC0C176}" type="presParOf" srcId="{D22F7262-60B3-486F-890F-21D93E1EA064}" destId="{49FBDAE5-7CD7-4D1F-AB3F-57196F779AC9}" srcOrd="3" destOrd="0" presId="urn:microsoft.com/office/officeart/2018/5/layout/IconCircleLabelList"/>
    <dgm:cxn modelId="{A8D9E440-0EF3-44A1-B18E-1A0764A25B10}" type="presParOf" srcId="{58A07CB7-342D-4C4B-B7B4-4EA20C239259}" destId="{42191B25-2786-426F-ABF8-9FDEF9B0F648}" srcOrd="5" destOrd="0" presId="urn:microsoft.com/office/officeart/2018/5/layout/IconCircleLabelList"/>
    <dgm:cxn modelId="{A4BE17C2-F7E0-42E1-9064-8F47F4E38F86}" type="presParOf" srcId="{58A07CB7-342D-4C4B-B7B4-4EA20C239259}" destId="{74193EB9-F82F-45F8-924C-37BCE3438B7A}" srcOrd="6" destOrd="0" presId="urn:microsoft.com/office/officeart/2018/5/layout/IconCircleLabelList"/>
    <dgm:cxn modelId="{E0999732-D463-45D1-895C-C5B77829F051}" type="presParOf" srcId="{74193EB9-F82F-45F8-924C-37BCE3438B7A}" destId="{16A568FD-6DD9-4618-88CF-71CA3316FDC2}" srcOrd="0" destOrd="0" presId="urn:microsoft.com/office/officeart/2018/5/layout/IconCircleLabelList"/>
    <dgm:cxn modelId="{CF16894B-816F-4808-839A-8C6EC1E385DB}" type="presParOf" srcId="{74193EB9-F82F-45F8-924C-37BCE3438B7A}" destId="{C69C363A-CC2B-4D00-AD98-4F3828538B1D}" srcOrd="1" destOrd="0" presId="urn:microsoft.com/office/officeart/2018/5/layout/IconCircleLabelList"/>
    <dgm:cxn modelId="{11C12C1D-937B-4015-8BB2-A5F055B46868}" type="presParOf" srcId="{74193EB9-F82F-45F8-924C-37BCE3438B7A}" destId="{63D559A5-5CE9-4112-8A6F-C13022E97584}" srcOrd="2" destOrd="0" presId="urn:microsoft.com/office/officeart/2018/5/layout/IconCircleLabelList"/>
    <dgm:cxn modelId="{C06E878B-42A9-4BCC-B280-07A181808291}" type="presParOf" srcId="{74193EB9-F82F-45F8-924C-37BCE3438B7A}" destId="{085E2752-6697-4CD2-99B5-A80DAD1C14DE}" srcOrd="3" destOrd="0" presId="urn:microsoft.com/office/officeart/2018/5/layout/IconCircleLabelList"/>
    <dgm:cxn modelId="{E6099BC8-A4A9-45BA-98CA-50877E789726}" type="presParOf" srcId="{58A07CB7-342D-4C4B-B7B4-4EA20C239259}" destId="{9AC3223C-A9C1-4230-A6DF-E7C6A05AFFFA}" srcOrd="7" destOrd="0" presId="urn:microsoft.com/office/officeart/2018/5/layout/IconCircleLabelList"/>
    <dgm:cxn modelId="{B4A5A0D4-9EEB-48D4-8367-3CE64C1A0574}" type="presParOf" srcId="{58A07CB7-342D-4C4B-B7B4-4EA20C239259}" destId="{87DB4E55-83D0-40E5-B50A-F301A2420747}" srcOrd="8" destOrd="0" presId="urn:microsoft.com/office/officeart/2018/5/layout/IconCircleLabelList"/>
    <dgm:cxn modelId="{27CC84FB-BB94-490E-AE3C-EEF5BFE10C64}" type="presParOf" srcId="{87DB4E55-83D0-40E5-B50A-F301A2420747}" destId="{60FC43EE-0EA6-496B-B38A-8BDC09CE073A}" srcOrd="0" destOrd="0" presId="urn:microsoft.com/office/officeart/2018/5/layout/IconCircleLabelList"/>
    <dgm:cxn modelId="{A9442728-C5EF-45BB-A37B-F50F4AD8EA4D}" type="presParOf" srcId="{87DB4E55-83D0-40E5-B50A-F301A2420747}" destId="{F83C3A57-5BC0-4A7A-B95B-0C8C66F87EF3}" srcOrd="1" destOrd="0" presId="urn:microsoft.com/office/officeart/2018/5/layout/IconCircleLabelList"/>
    <dgm:cxn modelId="{31E73F79-3788-4D26-A4F8-71F50108E80C}" type="presParOf" srcId="{87DB4E55-83D0-40E5-B50A-F301A2420747}" destId="{052AEBCF-3DCD-4FF6-9257-78E9797201E3}" srcOrd="2" destOrd="0" presId="urn:microsoft.com/office/officeart/2018/5/layout/IconCircleLabelList"/>
    <dgm:cxn modelId="{0108ACAB-05D0-4850-90BE-4B30150A05B0}" type="presParOf" srcId="{87DB4E55-83D0-40E5-B50A-F301A2420747}" destId="{E87D07D8-17BB-4991-998E-05004659FF36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E16B78-98F4-497E-BCCE-2B8AF3FC8F37}">
      <dsp:nvSpPr>
        <dsp:cNvPr id="0" name=""/>
        <dsp:cNvSpPr/>
      </dsp:nvSpPr>
      <dsp:spPr>
        <a:xfrm>
          <a:off x="684914" y="1016402"/>
          <a:ext cx="1098000" cy="10980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9118EE-B12C-43A2-8BD3-59E6B2211B57}">
      <dsp:nvSpPr>
        <dsp:cNvPr id="0" name=""/>
        <dsp:cNvSpPr/>
      </dsp:nvSpPr>
      <dsp:spPr>
        <a:xfrm>
          <a:off x="918914" y="1250402"/>
          <a:ext cx="630000" cy="63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ED8B4B-167B-48D5-AABA-E7C6717F1759}">
      <dsp:nvSpPr>
        <dsp:cNvPr id="0" name=""/>
        <dsp:cNvSpPr/>
      </dsp:nvSpPr>
      <dsp:spPr>
        <a:xfrm>
          <a:off x="333914" y="245640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1300" b="0" i="0" kern="1200" baseline="0"/>
            <a:t>Equitable and Just Public Policy</a:t>
          </a:r>
          <a:endParaRPr lang="en-US" sz="1300" kern="1200"/>
        </a:p>
      </dsp:txBody>
      <dsp:txXfrm>
        <a:off x="333914" y="2456402"/>
        <a:ext cx="1800000" cy="720000"/>
      </dsp:txXfrm>
    </dsp:sp>
    <dsp:sp modelId="{24108D8B-646B-4044-BBF4-23DE5AFD1A08}">
      <dsp:nvSpPr>
        <dsp:cNvPr id="0" name=""/>
        <dsp:cNvSpPr/>
      </dsp:nvSpPr>
      <dsp:spPr>
        <a:xfrm>
          <a:off x="2799914" y="1016402"/>
          <a:ext cx="1098000" cy="10980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9B2959-4EE5-4B1A-964F-EDC0454503A0}">
      <dsp:nvSpPr>
        <dsp:cNvPr id="0" name=""/>
        <dsp:cNvSpPr/>
      </dsp:nvSpPr>
      <dsp:spPr>
        <a:xfrm>
          <a:off x="3033914" y="1250402"/>
          <a:ext cx="630000" cy="63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295563-EBCA-4DDA-AAE4-4A62C66A6C4F}">
      <dsp:nvSpPr>
        <dsp:cNvPr id="0" name=""/>
        <dsp:cNvSpPr/>
      </dsp:nvSpPr>
      <dsp:spPr>
        <a:xfrm>
          <a:off x="2448914" y="245640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1300" b="0" i="0" kern="1200" baseline="0"/>
            <a:t>Decreases the Rate of Evictions</a:t>
          </a:r>
          <a:endParaRPr lang="en-US" sz="1300" kern="1200"/>
        </a:p>
      </dsp:txBody>
      <dsp:txXfrm>
        <a:off x="2448914" y="2456402"/>
        <a:ext cx="1800000" cy="720000"/>
      </dsp:txXfrm>
    </dsp:sp>
    <dsp:sp modelId="{54EC8E4A-E588-4578-893A-A53012CCAE2D}">
      <dsp:nvSpPr>
        <dsp:cNvPr id="0" name=""/>
        <dsp:cNvSpPr/>
      </dsp:nvSpPr>
      <dsp:spPr>
        <a:xfrm>
          <a:off x="4914914" y="1016402"/>
          <a:ext cx="1098000" cy="10980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A634BA-EDEE-4448-B1FA-5C946B9C4F3D}">
      <dsp:nvSpPr>
        <dsp:cNvPr id="0" name=""/>
        <dsp:cNvSpPr/>
      </dsp:nvSpPr>
      <dsp:spPr>
        <a:xfrm>
          <a:off x="5148914" y="1250402"/>
          <a:ext cx="630000" cy="63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FBDAE5-7CD7-4D1F-AB3F-57196F779AC9}">
      <dsp:nvSpPr>
        <dsp:cNvPr id="0" name=""/>
        <dsp:cNvSpPr/>
      </dsp:nvSpPr>
      <dsp:spPr>
        <a:xfrm>
          <a:off x="4563914" y="245640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1300" kern="1200"/>
            <a:t>Decreases Population Loss and Increases Housing Stability</a:t>
          </a:r>
        </a:p>
      </dsp:txBody>
      <dsp:txXfrm>
        <a:off x="4563914" y="2456402"/>
        <a:ext cx="1800000" cy="720000"/>
      </dsp:txXfrm>
    </dsp:sp>
    <dsp:sp modelId="{16A568FD-6DD9-4618-88CF-71CA3316FDC2}">
      <dsp:nvSpPr>
        <dsp:cNvPr id="0" name=""/>
        <dsp:cNvSpPr/>
      </dsp:nvSpPr>
      <dsp:spPr>
        <a:xfrm>
          <a:off x="7029914" y="1016402"/>
          <a:ext cx="1098000" cy="109800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9C363A-CC2B-4D00-AD98-4F3828538B1D}">
      <dsp:nvSpPr>
        <dsp:cNvPr id="0" name=""/>
        <dsp:cNvSpPr/>
      </dsp:nvSpPr>
      <dsp:spPr>
        <a:xfrm>
          <a:off x="7263914" y="1250402"/>
          <a:ext cx="630000" cy="63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5E2752-6697-4CD2-99B5-A80DAD1C14DE}">
      <dsp:nvSpPr>
        <dsp:cNvPr id="0" name=""/>
        <dsp:cNvSpPr/>
      </dsp:nvSpPr>
      <dsp:spPr>
        <a:xfrm>
          <a:off x="6678914" y="245640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1300" b="0" i="0" kern="1200" baseline="0"/>
            <a:t>Improves the Quality Of Life And Safety For Detroit Residents </a:t>
          </a:r>
          <a:endParaRPr lang="en-US" sz="1300" kern="1200"/>
        </a:p>
      </dsp:txBody>
      <dsp:txXfrm>
        <a:off x="6678914" y="2456402"/>
        <a:ext cx="1800000" cy="720000"/>
      </dsp:txXfrm>
    </dsp:sp>
    <dsp:sp modelId="{60FC43EE-0EA6-496B-B38A-8BDC09CE073A}">
      <dsp:nvSpPr>
        <dsp:cNvPr id="0" name=""/>
        <dsp:cNvSpPr/>
      </dsp:nvSpPr>
      <dsp:spPr>
        <a:xfrm>
          <a:off x="9144914" y="1016402"/>
          <a:ext cx="1098000" cy="109800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3C3A57-5BC0-4A7A-B95B-0C8C66F87EF3}">
      <dsp:nvSpPr>
        <dsp:cNvPr id="0" name=""/>
        <dsp:cNvSpPr/>
      </dsp:nvSpPr>
      <dsp:spPr>
        <a:xfrm>
          <a:off x="9378914" y="1250402"/>
          <a:ext cx="630000" cy="63000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7D07D8-17BB-4991-998E-05004659FF36}">
      <dsp:nvSpPr>
        <dsp:cNvPr id="0" name=""/>
        <dsp:cNvSpPr/>
      </dsp:nvSpPr>
      <dsp:spPr>
        <a:xfrm>
          <a:off x="8793914" y="2456402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US" sz="1300" kern="1200"/>
            <a:t>Provides at least a 3:1 return on investment for the City of Detroit</a:t>
          </a:r>
          <a:r>
            <a:rPr lang="en-US" sz="1300" b="0" i="0" kern="1200" baseline="0"/>
            <a:t> </a:t>
          </a:r>
          <a:endParaRPr lang="en-US" sz="1300" kern="1200"/>
        </a:p>
      </dsp:txBody>
      <dsp:txXfrm>
        <a:off x="8793914" y="2456402"/>
        <a:ext cx="1800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68908-91AB-4ECB-8DAC-6C488A30C0C4}" type="datetimeFigureOut">
              <a:rPr lang="en-US" smtClean="0"/>
              <a:t>2/23/22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1D19A6-C5CF-4891-A2B2-4689DB6CB8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221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703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4A3559-A4B3-4E2D-8CB5-AB02E21114B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0974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4A3559-A4B3-4E2D-8CB5-AB02E21114B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08702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4A3559-A4B3-4E2D-8CB5-AB02E21114B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3836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4A3559-A4B3-4E2D-8CB5-AB02E21114B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21798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4A3559-A4B3-4E2D-8CB5-AB02E21114B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59974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4A3559-A4B3-4E2D-8CB5-AB02E21114B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74825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4A3559-A4B3-4E2D-8CB5-AB02E21114B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93530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4A3559-A4B3-4E2D-8CB5-AB02E21114B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7312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microsoft.com/office/2007/relationships/hdphoto" Target="../media/hdphoto1.wdp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microsoft.com/office/2007/relationships/hdphoto" Target="../media/hdphoto1.wdp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microsoft.com/office/2007/relationships/hdphoto" Target="../media/hdphoto1.wdp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microsoft.com/office/2007/relationships/hdphoto" Target="../media/hdphoto1.wdp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png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50D917-F94A-4AFA-8772-80879551DA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4A9E8DE-9AA1-49EE-8344-FB6D4F5C58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55F9E07-D2C7-41C7-8430-5998AA7C0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6D425-1EBD-404C-8CDF-3067E75472C0}" type="datetimeFigureOut">
              <a:rPr lang="en-US" smtClean="0"/>
              <a:t>2/23/22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F22857A-BED7-4CDE-9116-C0C674FDA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C4362E9-7C9C-4459-BC42-792F5199D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CA433-8889-4FB4-B1C1-27222C82A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406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CB5643D-B83F-4150-A095-9D4B77009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3CF8669-09BE-4609-AC6B-A5D902087D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E1B082C-568E-4DBF-B3DD-2BF8D343D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6D425-1EBD-404C-8CDF-3067E75472C0}" type="datetimeFigureOut">
              <a:rPr lang="en-US" smtClean="0"/>
              <a:t>2/23/22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7800BFA-A555-458E-830C-CF6CBF21F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F2C725B-12C5-4D0D-A8C9-7C8947994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CA433-8889-4FB4-B1C1-27222C82A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203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9F51188-8ABB-448E-8643-84DBCBF3CF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07C9DAB-9E25-4D95-93A7-93A11015C1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13524C0-100E-4756-AC3D-DC19E9EE8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6D425-1EBD-404C-8CDF-3067E75472C0}" type="datetimeFigureOut">
              <a:rPr lang="en-US" smtClean="0"/>
              <a:t>2/23/22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3A750C8-B386-4576-86B7-1DF7D783C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8F62C48-6A66-430B-B619-8213C0D64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CA433-8889-4FB4-B1C1-27222C82A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6545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text, dark&#10;&#10;Description automatically generated">
            <a:extLst>
              <a:ext uri="{FF2B5EF4-FFF2-40B4-BE49-F238E27FC236}">
                <a16:creationId xmlns:a16="http://schemas.microsoft.com/office/drawing/2014/main" xmlns="" id="{454FCC12-5FF0-43C5-A904-F825F7EC75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3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7305" y="154159"/>
            <a:ext cx="5777390" cy="540318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16E24D-5CEC-4910-AE23-E2A67CDBB8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E9CB65B-3B8A-48CA-BC08-FCC4330655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B1D1DC1-8C7D-4DBD-8C95-E65F3965C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1E9FD-D922-4E2F-8567-74FF29A42D2A}" type="datetimeFigureOut">
              <a:rPr lang="en-US" smtClean="0"/>
              <a:t>2/23/22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D64AE58-EF7F-4E73-B20E-97C10B461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62F09A8-10A3-48B3-860D-0778C25FD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6F9E3-EE7B-4EFF-ADE4-54AFAE1D18A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8A5EFA9D-8E61-42AD-B8C2-23A0CB5B0353}"/>
              </a:ext>
            </a:extLst>
          </p:cNvPr>
          <p:cNvSpPr/>
          <p:nvPr userDrawn="1"/>
        </p:nvSpPr>
        <p:spPr>
          <a:xfrm>
            <a:off x="0" y="5257800"/>
            <a:ext cx="12192000" cy="299545"/>
          </a:xfrm>
          <a:prstGeom prst="rect">
            <a:avLst/>
          </a:prstGeom>
          <a:solidFill>
            <a:srgbClr val="9A0000"/>
          </a:solidFill>
          <a:ln>
            <a:solidFill>
              <a:srgbClr val="9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0887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07B401EF-A0D9-4BA2-B335-920FA1FBE3C5}"/>
              </a:ext>
            </a:extLst>
          </p:cNvPr>
          <p:cNvSpPr/>
          <p:nvPr userDrawn="1"/>
        </p:nvSpPr>
        <p:spPr>
          <a:xfrm>
            <a:off x="0" y="6558455"/>
            <a:ext cx="12192000" cy="299545"/>
          </a:xfrm>
          <a:prstGeom prst="rect">
            <a:avLst/>
          </a:prstGeom>
          <a:solidFill>
            <a:srgbClr val="9A0000"/>
          </a:solidFill>
          <a:ln>
            <a:solidFill>
              <a:srgbClr val="9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3981DDA4-4AD4-43AE-AD7F-B28E1982E53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6500" y="4762500"/>
            <a:ext cx="2095500" cy="20955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573103-9993-4DFA-BCBC-1A0B23CFC7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1785054-2A21-4468-926C-A4199759D3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242E7FA-47B4-46EC-B00A-220025E4A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1E9FD-D922-4E2F-8567-74FF29A42D2A}" type="datetimeFigureOut">
              <a:rPr lang="en-US" smtClean="0"/>
              <a:t>2/23/22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1B72570-86D1-4B38-A594-CCFDC0E1B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A3815D6-2009-4A95-A39F-25FF1159C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6F9E3-EE7B-4EFF-ADE4-54AFAE1D1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7644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E16EE4-7487-45E9-AB67-C7942C27A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F36E2E5-F7F2-43D2-9942-2F2A80FF31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3A75BCD-1BFA-4949-92A5-FA8BB1F70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1E9FD-D922-4E2F-8567-74FF29A42D2A}" type="datetimeFigureOut">
              <a:rPr lang="en-US" smtClean="0"/>
              <a:t>2/23/22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F764319-6FEC-4BD9-8388-D211C1A2F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55EA95E-1C8B-40C0-853A-59DE7020F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6F9E3-EE7B-4EFF-ADE4-54AFAE1D18AC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picture containing text, dark&#10;&#10;Description automatically generated">
            <a:extLst>
              <a:ext uri="{FF2B5EF4-FFF2-40B4-BE49-F238E27FC236}">
                <a16:creationId xmlns:a16="http://schemas.microsoft.com/office/drawing/2014/main" xmlns="" id="{D9E7491B-1764-42F1-81CE-6C98F5EC19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3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7305" y="434513"/>
            <a:ext cx="5777390" cy="5403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480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4E12951-1D7F-473D-A374-904BA7D35EA4}"/>
              </a:ext>
            </a:extLst>
          </p:cNvPr>
          <p:cNvSpPr/>
          <p:nvPr userDrawn="1"/>
        </p:nvSpPr>
        <p:spPr>
          <a:xfrm>
            <a:off x="0" y="6558455"/>
            <a:ext cx="12192000" cy="299545"/>
          </a:xfrm>
          <a:prstGeom prst="rect">
            <a:avLst/>
          </a:prstGeom>
          <a:solidFill>
            <a:srgbClr val="9A0000"/>
          </a:solidFill>
          <a:ln>
            <a:solidFill>
              <a:srgbClr val="9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CD133069-12A3-44D8-B44B-34E8DDDEE88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6500" y="4762500"/>
            <a:ext cx="2095500" cy="20955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FC8B6C-C9F2-4BB1-A6B7-F39E88134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9AD2A32-8412-4170-AD8F-0DBECF42EA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8127758-BEE0-4AEC-8F5D-3A96B3929F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DFEEEF7-7288-4AB7-92C1-B82729575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1E9FD-D922-4E2F-8567-74FF29A42D2A}" type="datetimeFigureOut">
              <a:rPr lang="en-US" smtClean="0"/>
              <a:t>2/23/22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1234666-24F8-4AD8-8D12-71AFEADD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CB76FF8-BBE0-4C14-AE7F-179EC78DA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6F9E3-EE7B-4EFF-ADE4-54AFAE1D1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413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CDB601F5-E28B-4EC1-A919-D52E2057CC1E}"/>
              </a:ext>
            </a:extLst>
          </p:cNvPr>
          <p:cNvSpPr/>
          <p:nvPr userDrawn="1"/>
        </p:nvSpPr>
        <p:spPr>
          <a:xfrm>
            <a:off x="0" y="6558455"/>
            <a:ext cx="12192000" cy="299545"/>
          </a:xfrm>
          <a:prstGeom prst="rect">
            <a:avLst/>
          </a:prstGeom>
          <a:solidFill>
            <a:srgbClr val="9A0000"/>
          </a:solidFill>
          <a:ln>
            <a:solidFill>
              <a:srgbClr val="9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DE697C3E-0C98-4BBA-B2A3-49C65696E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6500" y="4762500"/>
            <a:ext cx="2095500" cy="20955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9482B4-1F4E-4746-B7A2-85A2E16AA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83C1ACB-9761-487B-8976-82D8647502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8F43E5A-FA6C-4F2D-81B6-DDC7148112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990C74E-2D66-4158-9005-5E7E902A25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B98112A-3F4A-4E89-A108-782811900F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D576FE8-3D48-4CE5-A5E8-AB7B35813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1E9FD-D922-4E2F-8567-74FF29A42D2A}" type="datetimeFigureOut">
              <a:rPr lang="en-US" smtClean="0"/>
              <a:t>2/23/22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67903FE-55DE-404D-AC36-64E8AC073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F8EF92C-9A3C-40B8-8928-E5172FDCE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6F9E3-EE7B-4EFF-ADE4-54AFAE1D1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1162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icture containing text, dark&#10;&#10;Description automatically generated">
            <a:extLst>
              <a:ext uri="{FF2B5EF4-FFF2-40B4-BE49-F238E27FC236}">
                <a16:creationId xmlns:a16="http://schemas.microsoft.com/office/drawing/2014/main" xmlns="" id="{D7BB7178-1A46-42FC-A8E6-06E78F67B1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3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7305" y="727407"/>
            <a:ext cx="5777390" cy="540318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7C7B569C-8B8F-46F2-9DF1-84109A825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0536B4D-30EB-4FB7-A4F6-1540E6370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1E9FD-D922-4E2F-8567-74FF29A42D2A}" type="datetimeFigureOut">
              <a:rPr lang="en-US" smtClean="0"/>
              <a:t>2/23/22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520818B-49BC-4963-B26F-BD0499378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D05E5A9-94AC-44E9-B45F-047877AEA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6F9E3-EE7B-4EFF-ADE4-54AFAE1D1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9328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text, dark&#10;&#10;Description automatically generated">
            <a:extLst>
              <a:ext uri="{FF2B5EF4-FFF2-40B4-BE49-F238E27FC236}">
                <a16:creationId xmlns:a16="http://schemas.microsoft.com/office/drawing/2014/main" xmlns="" id="{DD56003D-EAD8-451C-A057-D345EA6FD8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3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7305" y="727407"/>
            <a:ext cx="5777390" cy="5403186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A103F10A-5679-4A9A-96BB-393228231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1E9FD-D922-4E2F-8567-74FF29A42D2A}" type="datetimeFigureOut">
              <a:rPr lang="en-US" smtClean="0"/>
              <a:t>2/23/22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18140675-6C84-4CF3-855E-A1C642DC82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DC57196F-4FE7-4DB7-A801-1121B8A43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6F9E3-EE7B-4EFF-ADE4-54AFAE1D1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7271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555E7EDE-5B24-491C-B596-0933A7FC86FA}"/>
              </a:ext>
            </a:extLst>
          </p:cNvPr>
          <p:cNvSpPr/>
          <p:nvPr userDrawn="1"/>
        </p:nvSpPr>
        <p:spPr>
          <a:xfrm>
            <a:off x="0" y="6558455"/>
            <a:ext cx="12192000" cy="299545"/>
          </a:xfrm>
          <a:prstGeom prst="rect">
            <a:avLst/>
          </a:prstGeom>
          <a:solidFill>
            <a:srgbClr val="9A0000"/>
          </a:solidFill>
          <a:ln>
            <a:solidFill>
              <a:srgbClr val="9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2464B3-14C0-4511-B0AA-DAF4FED50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0304B96-E638-4E55-862A-6EAE58DF62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5375569-4373-4509-953A-8A95A7459B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A91F8E0-7F72-4BE9-9B5F-2B52C741C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1E9FD-D922-4E2F-8567-74FF29A42D2A}" type="datetimeFigureOut">
              <a:rPr lang="en-US" smtClean="0"/>
              <a:t>2/23/22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FA4109A-BA99-42E4-8BCD-0B2E7A31B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972A175-3E7C-443F-8E39-BFB2373DA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6F9E3-EE7B-4EFF-ADE4-54AFAE1D18AC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EB4CE983-7BA1-4FE7-AA9E-D090FB230C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6500" y="4762500"/>
            <a:ext cx="209550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680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86FB72-A4E9-4E1F-AD72-2BA11E305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EEC787A-4F2A-4605-90E1-F658DAE10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542340B-3AFE-4FF8-85A4-1A8837242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6D425-1EBD-404C-8CDF-3067E75472C0}" type="datetimeFigureOut">
              <a:rPr lang="en-US" smtClean="0"/>
              <a:t>2/23/22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199287C-8F43-4FA5-852A-607AAF1C0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AF4F5AD-2466-4409-9A27-529D22ADB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CA433-8889-4FB4-B1C1-27222C82A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0931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BAD32D2-DE12-43CA-BFD2-62E4F6739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BBD8D2D9-EEE4-47BB-9EA7-0CF8DA2D23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D83401E-729C-4A44-95E6-36AC69A37A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C3A8260-479F-4A1A-842F-718847BFF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1E9FD-D922-4E2F-8567-74FF29A42D2A}" type="datetimeFigureOut">
              <a:rPr lang="en-US" smtClean="0"/>
              <a:t>2/23/22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67322C7-3302-4C5B-9B47-78972EA3A6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3AF6C87-160F-40C9-8851-62358C3DF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6F9E3-EE7B-4EFF-ADE4-54AFAE1D18A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F9BB880C-CC3B-4286-853B-A19AD6B8915F}"/>
              </a:ext>
            </a:extLst>
          </p:cNvPr>
          <p:cNvSpPr/>
          <p:nvPr userDrawn="1"/>
        </p:nvSpPr>
        <p:spPr>
          <a:xfrm>
            <a:off x="0" y="6558455"/>
            <a:ext cx="12192000" cy="299545"/>
          </a:xfrm>
          <a:prstGeom prst="rect">
            <a:avLst/>
          </a:prstGeom>
          <a:solidFill>
            <a:srgbClr val="9A0000"/>
          </a:solidFill>
          <a:ln>
            <a:solidFill>
              <a:srgbClr val="9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98A50CED-0E2A-4743-AB32-0FC44D8B910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6500" y="4762500"/>
            <a:ext cx="209550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7527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B15CB703-4CAB-48B4-BA0F-DF1506562917}"/>
              </a:ext>
            </a:extLst>
          </p:cNvPr>
          <p:cNvSpPr/>
          <p:nvPr userDrawn="1"/>
        </p:nvSpPr>
        <p:spPr>
          <a:xfrm>
            <a:off x="0" y="6558455"/>
            <a:ext cx="12192000" cy="299545"/>
          </a:xfrm>
          <a:prstGeom prst="rect">
            <a:avLst/>
          </a:prstGeom>
          <a:solidFill>
            <a:srgbClr val="9A0000"/>
          </a:solidFill>
          <a:ln>
            <a:solidFill>
              <a:srgbClr val="9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C06A7F3-F2F2-424C-A0FC-498354C13C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6500" y="4762500"/>
            <a:ext cx="2095500" cy="20955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F33EE07D-5327-49FA-83BD-1D15E4294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2338C85-BF23-4D89-80F7-269E99CAB2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D66DE6C-D61D-4078-B7D7-F0E23C9D4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1E9FD-D922-4E2F-8567-74FF29A42D2A}" type="datetimeFigureOut">
              <a:rPr lang="en-US" smtClean="0"/>
              <a:t>2/23/22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A3BC03D-09CE-47D5-821E-BE8C8FD85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C554EA9-A878-42E6-AE91-205473657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6F9E3-EE7B-4EFF-ADE4-54AFAE1D1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6950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4CA904CC-4625-49B8-BFB4-7959ED10C16A}"/>
              </a:ext>
            </a:extLst>
          </p:cNvPr>
          <p:cNvSpPr/>
          <p:nvPr userDrawn="1"/>
        </p:nvSpPr>
        <p:spPr>
          <a:xfrm>
            <a:off x="0" y="6558455"/>
            <a:ext cx="12192000" cy="299545"/>
          </a:xfrm>
          <a:prstGeom prst="rect">
            <a:avLst/>
          </a:prstGeom>
          <a:solidFill>
            <a:srgbClr val="9A0000"/>
          </a:solidFill>
          <a:ln>
            <a:solidFill>
              <a:srgbClr val="9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1399838-E0AC-41A4-B606-1B43576E87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DC0F6A3-353A-4BAC-8B24-FBCC37AEDF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558757B-FC8C-4792-8064-507FECFC4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1E9FD-D922-4E2F-8567-74FF29A42D2A}" type="datetimeFigureOut">
              <a:rPr lang="en-US" smtClean="0"/>
              <a:t>2/23/22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B896B71-D3C8-4FC2-AC96-7E7EA2F4B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765F432-3A28-48B5-BA4A-11C41FAFD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6F9E3-EE7B-4EFF-ADE4-54AFAE1D18A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87F99EE5-2DC4-4027-BEA4-E15F29CB71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6500" y="4762500"/>
            <a:ext cx="2095500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1127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5034A-BD6D-4C9E-8654-A12DE6E73118}" type="datetimeFigureOut">
              <a:rPr lang="en-US" smtClean="0"/>
              <a:t>2/23/22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F6161-F9C7-4DAF-9B90-AD50328AF2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2797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5034A-BD6D-4C9E-8654-A12DE6E73118}" type="datetimeFigureOut">
              <a:rPr lang="en-US" smtClean="0"/>
              <a:t>2/23/22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F6161-F9C7-4DAF-9B90-AD50328AF2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9455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5034A-BD6D-4C9E-8654-A12DE6E73118}" type="datetimeFigureOut">
              <a:rPr lang="en-US" smtClean="0"/>
              <a:t>2/23/22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F6161-F9C7-4DAF-9B90-AD50328AF2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5276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5034A-BD6D-4C9E-8654-A12DE6E73118}" type="datetimeFigureOut">
              <a:rPr lang="en-US" smtClean="0"/>
              <a:t>2/23/22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F6161-F9C7-4DAF-9B90-AD50328AF2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54897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5034A-BD6D-4C9E-8654-A12DE6E73118}" type="datetimeFigureOut">
              <a:rPr lang="en-US" smtClean="0"/>
              <a:t>2/23/22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F6161-F9C7-4DAF-9B90-AD50328AF2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2838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5034A-BD6D-4C9E-8654-A12DE6E73118}" type="datetimeFigureOut">
              <a:rPr lang="en-US" smtClean="0"/>
              <a:t>2/23/22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F6161-F9C7-4DAF-9B90-AD50328AF2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6090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5034A-BD6D-4C9E-8654-A12DE6E73118}" type="datetimeFigureOut">
              <a:rPr lang="en-US" smtClean="0"/>
              <a:t>2/23/22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F6161-F9C7-4DAF-9B90-AD50328AF2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2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B35B1F-0850-4DBF-AAE0-31E8691B9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7626E91-8779-4C52-952A-7B3885D07F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9DCEF3B-6249-4684-AF23-B5A6AED0D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6D425-1EBD-404C-8CDF-3067E75472C0}" type="datetimeFigureOut">
              <a:rPr lang="en-US" smtClean="0"/>
              <a:t>2/23/22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24EBDD0-580A-4D64-847A-B240A8684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92ED6BF-C6BA-4746-80D6-D4C0172E4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CA433-8889-4FB4-B1C1-27222C82A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1137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5034A-BD6D-4C9E-8654-A12DE6E73118}" type="datetimeFigureOut">
              <a:rPr lang="en-US" smtClean="0"/>
              <a:t>2/23/22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F6161-F9C7-4DAF-9B90-AD50328AF2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324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5034A-BD6D-4C9E-8654-A12DE6E73118}" type="datetimeFigureOut">
              <a:rPr lang="en-US" smtClean="0"/>
              <a:t>2/23/22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F6161-F9C7-4DAF-9B90-AD50328AF2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5891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5034A-BD6D-4C9E-8654-A12DE6E73118}" type="datetimeFigureOut">
              <a:rPr lang="en-US" smtClean="0"/>
              <a:t>2/23/22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F6161-F9C7-4DAF-9B90-AD50328AF2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6093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5034A-BD6D-4C9E-8654-A12DE6E73118}" type="datetimeFigureOut">
              <a:rPr lang="en-US" smtClean="0"/>
              <a:t>2/23/22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F6161-F9C7-4DAF-9B90-AD50328AF2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3008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Shape 11"/>
          <p:cNvSpPr>
            <a:spLocks noGrp="1"/>
          </p:cNvSpPr>
          <p:nvPr>
            <p:ph type="title" hasCustomPrompt="1"/>
          </p:nvPr>
        </p:nvSpPr>
        <p:spPr>
          <a:xfrm>
            <a:off x="2887702" y="1391233"/>
            <a:ext cx="8856148" cy="2253434"/>
          </a:xfrm>
          <a:prstGeom prst="rect">
            <a:avLst/>
          </a:prstGeom>
        </p:spPr>
        <p:txBody>
          <a:bodyPr/>
          <a:lstStyle>
            <a:lvl1pPr algn="r">
              <a:defRPr baseline="0"/>
            </a:lvl1pPr>
          </a:lstStyle>
          <a:p>
            <a:r>
              <a:rPr lang="en-US" dirty="0"/>
              <a:t>Cover Slide</a:t>
            </a:r>
            <a:endParaRPr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0107" y="5564347"/>
            <a:ext cx="3014749" cy="844896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6388277" y="6464077"/>
            <a:ext cx="5249543" cy="192218"/>
          </a:xfrm>
        </p:spPr>
        <p:txBody>
          <a:bodyPr rIns="0"/>
          <a:lstStyle/>
          <a:p>
            <a:r>
              <a:rPr lang="en-US" dirty="0"/>
              <a:t>STOUT Presentation Template  /   01.16.17   /</a:t>
            </a:r>
          </a:p>
        </p:txBody>
      </p:sp>
    </p:spTree>
    <p:extLst>
      <p:ext uri="{BB962C8B-B14F-4D97-AF65-F5344CB8AC3E}">
        <p14:creationId xmlns:p14="http://schemas.microsoft.com/office/powerpoint/2010/main" val="599015940"/>
      </p:ext>
    </p:extLst>
  </p:cSld>
  <p:clrMapOvr>
    <a:masterClrMapping/>
  </p:clrMapOvr>
  <p:transition xmlns:p14="http://schemas.microsoft.com/office/powerpoint/2010/main"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504922" y="340660"/>
            <a:ext cx="7395521" cy="39892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 typeface="Arial" charset="0"/>
              <a:buNone/>
              <a:defRPr sz="2471" b="1" baseline="0"/>
            </a:lvl1pPr>
          </a:lstStyle>
          <a:p>
            <a:endParaRPr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555977" y="6352756"/>
            <a:ext cx="11080049" cy="0"/>
          </a:xfrm>
          <a:prstGeom prst="line">
            <a:avLst/>
          </a:prstGeom>
          <a:noFill/>
          <a:ln w="12700" cap="flat">
            <a:solidFill>
              <a:schemeClr val="accent4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3197" y="268544"/>
            <a:ext cx="1618211" cy="453511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554185" y="1411943"/>
            <a:ext cx="3502428" cy="2017059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441"/>
              </a:spcAft>
              <a:buNone/>
              <a:defRPr sz="2206" b="1" i="1">
                <a:solidFill>
                  <a:schemeClr val="accent1"/>
                </a:solidFill>
              </a:defRPr>
            </a:lvl1pPr>
            <a:lvl2pPr algn="l">
              <a:spcBef>
                <a:spcPts val="441"/>
              </a:spcBef>
              <a:defRPr sz="2206" b="1" i="1">
                <a:solidFill>
                  <a:schemeClr val="bg1"/>
                </a:solidFill>
              </a:defRPr>
            </a:lvl2pPr>
            <a:lvl3pPr algn="l">
              <a:spcBef>
                <a:spcPts val="441"/>
              </a:spcBef>
              <a:defRPr sz="2206" b="1" i="1">
                <a:solidFill>
                  <a:schemeClr val="bg1"/>
                </a:solidFill>
              </a:defRPr>
            </a:lvl3pPr>
            <a:lvl4pPr algn="l">
              <a:spcBef>
                <a:spcPts val="441"/>
              </a:spcBef>
              <a:defRPr sz="2206" b="1" i="1">
                <a:solidFill>
                  <a:schemeClr val="bg1"/>
                </a:solidFill>
              </a:defRPr>
            </a:lvl4pPr>
            <a:lvl5pPr algn="l">
              <a:spcBef>
                <a:spcPts val="441"/>
              </a:spcBef>
              <a:defRPr sz="2206" b="1" i="1">
                <a:solidFill>
                  <a:schemeClr val="bg1"/>
                </a:solidFill>
              </a:defRPr>
            </a:lvl5pPr>
          </a:lstStyle>
          <a:p>
            <a:pPr lvl="0"/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554182" y="3573697"/>
            <a:ext cx="3502429" cy="24204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248728" y="1411941"/>
            <a:ext cx="7389091" cy="4581806"/>
          </a:xfrm>
          <a:prstGeom prst="rect">
            <a:avLst/>
          </a:prstGeom>
        </p:spPr>
        <p:txBody>
          <a:bodyPr numCol="2" spcCol="182880">
            <a:noAutofit/>
          </a:bodyPr>
          <a:lstStyle>
            <a:lvl1pPr marL="0" marR="0" indent="0" algn="l" defTabSz="410787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882"/>
              </a:spcAft>
              <a:buClrTx/>
              <a:buSzTx/>
              <a:buFont typeface="Arial" charset="0"/>
              <a:buNone/>
              <a:tabLst/>
              <a:defRPr sz="882" baseline="0"/>
            </a:lvl1pPr>
            <a:lvl2pPr algn="l">
              <a:spcBef>
                <a:spcPts val="353"/>
              </a:spcBef>
              <a:defRPr sz="882"/>
            </a:lvl2pPr>
            <a:lvl3pPr algn="l">
              <a:spcBef>
                <a:spcPts val="353"/>
              </a:spcBef>
              <a:defRPr sz="882"/>
            </a:lvl3pPr>
            <a:lvl4pPr algn="l">
              <a:spcBef>
                <a:spcPts val="353"/>
              </a:spcBef>
              <a:defRPr sz="882"/>
            </a:lvl4pPr>
            <a:lvl5pPr algn="l">
              <a:spcBef>
                <a:spcPts val="353"/>
              </a:spcBef>
              <a:defRPr sz="882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5"/>
          </p:nvPr>
        </p:nvSpPr>
        <p:spPr/>
        <p:txBody>
          <a:bodyPr>
            <a:noAutofit/>
          </a:bodyPr>
          <a:lstStyle>
            <a:lvl1pPr marL="0" indent="0">
              <a:buFont typeface="Arial" charset="0"/>
              <a:buNone/>
              <a:defRPr/>
            </a:lvl1pPr>
          </a:lstStyle>
          <a:p>
            <a:fld id="{86CB4B4D-7CA3-9044-876B-883B54F8677D}" type="slidenum">
              <a:rPr lang="uk-UA" smtClean="0"/>
              <a:pPr/>
              <a:t>‹#›</a:t>
            </a:fld>
            <a:endParaRPr lang="uk-UA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554182" y="783550"/>
            <a:ext cx="11083637" cy="0"/>
          </a:xfrm>
          <a:prstGeom prst="line">
            <a:avLst/>
          </a:prstGeom>
          <a:noFill/>
          <a:ln w="12700" cap="flat">
            <a:solidFill>
              <a:schemeClr val="accent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3288554583"/>
      </p:ext>
    </p:extLst>
  </p:cSld>
  <p:clrMapOvr>
    <a:masterClrMapping/>
  </p:clrMapOvr>
  <p:transition xmlns:p14="http://schemas.microsoft.com/office/powerpoint/2010/main"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Shape 11"/>
          <p:cNvSpPr>
            <a:spLocks noGrp="1"/>
          </p:cNvSpPr>
          <p:nvPr>
            <p:ph type="title" hasCustomPrompt="1"/>
          </p:nvPr>
        </p:nvSpPr>
        <p:spPr>
          <a:xfrm>
            <a:off x="1246910" y="1367503"/>
            <a:ext cx="7395521" cy="2253434"/>
          </a:xfrm>
          <a:prstGeom prst="rect">
            <a:avLst/>
          </a:prstGeom>
        </p:spPr>
        <p:txBody>
          <a:bodyPr/>
          <a:lstStyle>
            <a:lvl1pPr algn="l">
              <a:defRPr baseline="0"/>
            </a:lvl1pPr>
          </a:lstStyle>
          <a:p>
            <a:r>
              <a:rPr lang="en-US"/>
              <a:t>Divider Slides</a:t>
            </a:r>
            <a:endParaRPr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555977" y="6352756"/>
            <a:ext cx="11080049" cy="0"/>
          </a:xfrm>
          <a:prstGeom prst="line">
            <a:avLst/>
          </a:prstGeom>
          <a:noFill/>
          <a:ln w="12700" cap="flat">
            <a:solidFill>
              <a:schemeClr val="bg1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94231426"/>
      </p:ext>
    </p:extLst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646DE1-737E-4A45-A3DD-829F0D512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92E6053-9D59-4BDB-A3A9-9F0A938B38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311CF37-5D91-4E23-9069-739A9D9E4C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97B6726-737D-43C4-95EB-815BF1C41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6D425-1EBD-404C-8CDF-3067E75472C0}" type="datetimeFigureOut">
              <a:rPr lang="en-US" smtClean="0"/>
              <a:t>2/23/22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231CDFC-5AF6-4285-A75D-7CF7CF289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D33C610-1CD3-4A43-8E4F-8BD4C3309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CA433-8889-4FB4-B1C1-27222C82A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896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2A9AA9-6A9B-492D-9FD4-C2EE36760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3C5EF31-C445-4DF5-977D-E6C128AD74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CFC3471-E967-426E-993D-49D7D9FCD4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0F8E853-C91A-4761-8609-2BB32F5160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9F947BA-0BF6-469A-B604-F38CA64664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5933A9D-E8A9-45E3-8EFA-FDC71A62A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6D425-1EBD-404C-8CDF-3067E75472C0}" type="datetimeFigureOut">
              <a:rPr lang="en-US" smtClean="0"/>
              <a:t>2/23/22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452FBF3-7A2B-49F1-A88D-F1DE2994E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2CB77FF8-A028-49BA-B4E6-924F7BB37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CA433-8889-4FB4-B1C1-27222C82A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251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9DBFCC-0F89-45E5-B47D-5520EDE47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8CDDC6A-E8C2-4040-A33E-AFE2D40E1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6D425-1EBD-404C-8CDF-3067E75472C0}" type="datetimeFigureOut">
              <a:rPr lang="en-US" smtClean="0"/>
              <a:t>2/23/22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D8C4292-25DE-4D41-B8A4-DE2ADA3AB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FBE8370-2E02-4B17-8567-2308DB32E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CA433-8889-4FB4-B1C1-27222C82A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15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6783742-47AD-4A19-919D-F3D64D0C8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6D425-1EBD-404C-8CDF-3067E75472C0}" type="datetimeFigureOut">
              <a:rPr lang="en-US" smtClean="0"/>
              <a:t>2/23/22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5D37FC1C-DB63-4B6D-9DB1-AE75F5233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7812C30-3368-430C-92BF-27FE75433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CA433-8889-4FB4-B1C1-27222C82A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13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6626B6-EBD1-4232-A809-921683EAD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F35B4F8-C469-4C5E-A2C0-205BF9F1E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3247852-D077-46C2-A820-4E9B392A32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36515F6-D51D-4936-8A26-B9B51D5C3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6D425-1EBD-404C-8CDF-3067E75472C0}" type="datetimeFigureOut">
              <a:rPr lang="en-US" smtClean="0"/>
              <a:t>2/23/22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69FD798-4819-49AB-87D4-B9C2CFA92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8EEDD96-5815-433D-9A12-C64D8B1C2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CA433-8889-4FB4-B1C1-27222C82A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922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D10D1B-D5BB-400D-8163-0FEB6F286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8D39C4C5-4436-4CFC-BA35-76BAFE9EE0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49C719B-DA14-4FAF-AD35-F2D58BF3D1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1DEBCB8-8316-459E-9197-4B345C85C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6D425-1EBD-404C-8CDF-3067E75472C0}" type="datetimeFigureOut">
              <a:rPr lang="en-US" smtClean="0"/>
              <a:t>2/23/22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25FAD44-B5C0-4C76-BB83-CEC4AB0B2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5A754F1-D18C-4F79-B81F-1FF8D0603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CA433-8889-4FB4-B1C1-27222C82A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985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5.xml"/><Relationship Id="rId14" Type="http://schemas.openxmlformats.org/officeDocument/2006/relationships/slideLayout" Target="../slideLayouts/slideLayout36.xml"/><Relationship Id="rId15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81CBF8AF-256D-4B38-9FF7-B4449869B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88F9F26-93EB-4FAA-AAB6-4E8D5B9138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1E49D2D-0FFC-4481-B437-D97D7E2EBA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6D425-1EBD-404C-8CDF-3067E75472C0}" type="datetimeFigureOut">
              <a:rPr lang="en-US" smtClean="0"/>
              <a:t>2/23/22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BAB269A-1435-4112-9B4F-B5E7E20BCF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E6B3B96-9B38-442C-8274-B4526B53B2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CA433-8889-4FB4-B1C1-27222C82A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087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6DC71CE-A22C-4BC5-9409-F1020AC8B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73BAF62-DCBF-4C0E-89D7-EC0354CE6E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CB9986F-5A60-4F62-A00D-8500A6328B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1E9FD-D922-4E2F-8567-74FF29A42D2A}" type="datetimeFigureOut">
              <a:rPr lang="en-US" smtClean="0"/>
              <a:t>2/23/22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9D27402-E230-4637-B88A-145217B6EB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E0C2E49-6AF1-4C6B-84E4-BE1024650C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6F9E3-EE7B-4EFF-ADE4-54AFAE1D1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35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25034A-BD6D-4C9E-8654-A12DE6E73118}" type="datetimeFigureOut">
              <a:rPr lang="en-US" smtClean="0"/>
              <a:t>2/23/22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F6161-F9C7-4DAF-9B90-AD50328AF2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906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0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6.xml"/><Relationship Id="rId2" Type="http://schemas.openxmlformats.org/officeDocument/2006/relationships/diagramData" Target="../diagrams/data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DetroitRTC" TargetMode="External"/><Relationship Id="rId4" Type="http://schemas.openxmlformats.org/officeDocument/2006/relationships/hyperlink" Target="https://chng.it/cMfVg29LV9" TargetMode="External"/><Relationship Id="rId5" Type="http://schemas.openxmlformats.org/officeDocument/2006/relationships/hyperlink" Target="DetroitEvictionHelp.com" TargetMode="External"/><Relationship Id="rId6" Type="http://schemas.openxmlformats.org/officeDocument/2006/relationships/hyperlink" Target="https://app.smartsheet.com/b/form/efa41296fdc646dcadc3cbca2d6fd6ac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forms.gle/kDskqoXTUfxfdTeD6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Relationship Id="rId3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mauve7.tistory.com/136" TargetMode="External"/><Relationship Id="rId4" Type="http://schemas.openxmlformats.org/officeDocument/2006/relationships/hyperlink" Target="https://creativecommons.org/licenses/by-nc-nd/3.0/" TargetMode="External"/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Relationship Id="rId2" Type="http://schemas.openxmlformats.org/officeDocument/2006/relationships/notesSlide" Target="../notesSlides/notesSl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5ED9A3-802B-48BE-A8C4-4729968A5E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6835" y="543339"/>
            <a:ext cx="11417990" cy="2966624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US" sz="9600" b="1" dirty="0">
                <a:solidFill>
                  <a:srgbClr val="D71E0B"/>
                </a:solidFill>
              </a:rPr>
              <a:t>Detroit Right to Counsel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6E12F22-B1E1-4FDA-ACC5-0A9B5FAB362C}"/>
              </a:ext>
            </a:extLst>
          </p:cNvPr>
          <p:cNvSpPr txBox="1"/>
          <p:nvPr/>
        </p:nvSpPr>
        <p:spPr>
          <a:xfrm>
            <a:off x="962025" y="5735637"/>
            <a:ext cx="10496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DETROITERS DESERVE A RIGHT TO LEGAL REPRESENTATION IN EVICTION PROCEEDINGS</a:t>
            </a:r>
          </a:p>
        </p:txBody>
      </p:sp>
    </p:spTree>
    <p:extLst>
      <p:ext uri="{BB962C8B-B14F-4D97-AF65-F5344CB8AC3E}">
        <p14:creationId xmlns:p14="http://schemas.microsoft.com/office/powerpoint/2010/main" val="14218470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2692" y="340660"/>
            <a:ext cx="6079259" cy="398929"/>
          </a:xfrm>
        </p:spPr>
        <p:txBody>
          <a:bodyPr>
            <a:noAutofit/>
          </a:bodyPr>
          <a:lstStyle/>
          <a:p>
            <a:r>
              <a:rPr lang="en-US" sz="2824" dirty="0"/>
              <a:t>Stout’s Approach - Detroit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6CB4B4D-7CA3-9044-876B-883B54F8677D}" type="slidenum">
              <a:rPr lang="uk-UA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897F2477-D8BB-4D30-BC11-3E49C479AAD9}"/>
              </a:ext>
            </a:extLst>
          </p:cNvPr>
          <p:cNvSpPr txBox="1"/>
          <p:nvPr/>
        </p:nvSpPr>
        <p:spPr>
          <a:xfrm>
            <a:off x="2026024" y="1174426"/>
            <a:ext cx="8104094" cy="4819120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4668" tIns="34668" rIns="34668" bIns="34668" numCol="1" spcCol="38100" rtlCol="0" anchor="t">
            <a:noAutofit/>
          </a:bodyPr>
          <a:lstStyle/>
          <a:p>
            <a:pPr marL="365760" indent="-36576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PT Serif Pro"/>
              </a:rPr>
              <a:t>Partnered with Ms. Gwen Winston and Dr. Anthony Dunbar to conduct focus groups and interviews of Detroit residents with lived experiences related to housing instability and/or eviction</a:t>
            </a:r>
          </a:p>
          <a:p>
            <a:pPr marL="822960" lvl="2" indent="-36576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prstClr val="black"/>
                </a:solidFill>
                <a:latin typeface="PT Serif Pro"/>
              </a:rPr>
              <a:t>Connected with more than 70 local organizations interacting with community members</a:t>
            </a:r>
          </a:p>
          <a:p>
            <a:pPr marL="822960" lvl="2" indent="-36576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prstClr val="black"/>
                </a:solidFill>
                <a:latin typeface="PT Serif Pro"/>
              </a:rPr>
              <a:t>Conducted 9 focus groups/interviews to hear directly from impacted Detroiters</a:t>
            </a:r>
          </a:p>
          <a:p>
            <a:pPr marL="822960" lvl="2" indent="-365760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sz="2200" dirty="0">
                <a:solidFill>
                  <a:prstClr val="black"/>
                </a:solidFill>
                <a:latin typeface="PT Serif Pro"/>
              </a:rPr>
              <a:t>Used insights to inform analyses of potential cost savings in Detroit</a:t>
            </a:r>
          </a:p>
          <a:p>
            <a:pPr marL="1028700" lvl="1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>
              <a:solidFill>
                <a:prstClr val="black"/>
              </a:solidFill>
              <a:latin typeface="PT Serif Pro"/>
            </a:endParaRPr>
          </a:p>
          <a:p>
            <a:pPr marL="342900" indent="-342900" defTabSz="410787" hangingPunct="0">
              <a:spcAft>
                <a:spcPts val="3177"/>
              </a:spcAft>
              <a:buFont typeface="Arial" panose="020B0604020202020204" pitchFamily="34" charset="0"/>
              <a:buChar char="•"/>
            </a:pPr>
            <a:endParaRPr lang="en-US" sz="2400" dirty="0">
              <a:solidFill>
                <a:prstClr val="black"/>
              </a:solidFill>
              <a:latin typeface="PT Serif Pro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492831241"/>
      </p:ext>
    </p:extLst>
  </p:cSld>
  <p:clrMapOvr>
    <a:masterClrMapping/>
  </p:clrMapOvr>
  <p:transition xmlns:p14="http://schemas.microsoft.com/office/powerpoint/2010/main"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2692" y="340660"/>
            <a:ext cx="6079259" cy="398929"/>
          </a:xfrm>
        </p:spPr>
        <p:txBody>
          <a:bodyPr>
            <a:noAutofit/>
          </a:bodyPr>
          <a:lstStyle/>
          <a:p>
            <a:r>
              <a:rPr lang="en-US" sz="2824" dirty="0"/>
              <a:t>Stout’s Key Findings - Detroit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6CB4B4D-7CA3-9044-876B-883B54F8677D}" type="slidenum">
              <a:rPr lang="uk-UA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897F2477-D8BB-4D30-BC11-3E49C479AAD9}"/>
              </a:ext>
            </a:extLst>
          </p:cNvPr>
          <p:cNvSpPr txBox="1"/>
          <p:nvPr/>
        </p:nvSpPr>
        <p:spPr>
          <a:xfrm>
            <a:off x="2026024" y="1174426"/>
            <a:ext cx="8104094" cy="4819120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4668" tIns="34668" rIns="34668" bIns="34668" numCol="1" spcCol="38100" rtlCol="0" anchor="t">
            <a:noAutofit/>
          </a:bodyPr>
          <a:lstStyle/>
          <a:p>
            <a:pPr marL="365760" indent="-365760"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PT Serif Pro"/>
              </a:rPr>
              <a:t>Represented tenants were nearly 18 times more likely to avoid disruptive displacement than unrepresented tenants who appear for their hearings.</a:t>
            </a:r>
          </a:p>
          <a:p>
            <a:pPr marL="365760" indent="-365760"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PT Serif Pro"/>
              </a:rPr>
              <a:t>If an eviction right to counsel were implemented in Detroit, an estimated 6,400 renter households annually (approximately 19,300 people) would likely avoid disruptive displacement and its negative impacts.</a:t>
            </a:r>
          </a:p>
          <a:p>
            <a:pPr marL="365760" indent="-36576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PT Serif Pro"/>
              </a:rPr>
              <a:t>Unique aspect of disruptive displacement in Detroit:</a:t>
            </a:r>
          </a:p>
          <a:p>
            <a:pPr marL="822960" lvl="1" indent="-36576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PT Serif Pro"/>
              </a:rPr>
              <a:t>Residents leave Detroit, resulting in population loss</a:t>
            </a:r>
          </a:p>
          <a:p>
            <a:pPr marL="1280160" lvl="2" indent="-36576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PT Serif Pro"/>
              </a:rPr>
              <a:t>Stout estimates over the last 10 years as many as 24,000 Detroit residents may have left Detroit following an eviction filing</a:t>
            </a:r>
          </a:p>
          <a:p>
            <a:pPr marL="342900" indent="-342900" defTabSz="410787" hangingPunct="0">
              <a:spcAft>
                <a:spcPts val="3177"/>
              </a:spcAft>
              <a:buFont typeface="Arial" panose="020B0604020202020204" pitchFamily="34" charset="0"/>
              <a:buChar char="•"/>
            </a:pPr>
            <a:endParaRPr lang="en-US" sz="2400" dirty="0">
              <a:solidFill>
                <a:prstClr val="black"/>
              </a:solidFill>
              <a:latin typeface="PT Serif Pro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782083392"/>
      </p:ext>
    </p:extLst>
  </p:cSld>
  <p:clrMapOvr>
    <a:masterClrMapping/>
  </p:clrMapOvr>
  <p:transition xmlns:p14="http://schemas.microsoft.com/office/powerpoint/2010/main"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2692" y="340660"/>
            <a:ext cx="6079259" cy="398929"/>
          </a:xfrm>
        </p:spPr>
        <p:txBody>
          <a:bodyPr>
            <a:noAutofit/>
          </a:bodyPr>
          <a:lstStyle/>
          <a:p>
            <a:r>
              <a:rPr lang="en-US" sz="2824" dirty="0"/>
              <a:t>Stout’s Key Findings - Detroit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6CB4B4D-7CA3-9044-876B-883B54F8677D}" type="slidenum">
              <a:rPr lang="uk-UA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897F2477-D8BB-4D30-BC11-3E49C479AAD9}"/>
              </a:ext>
            </a:extLst>
          </p:cNvPr>
          <p:cNvSpPr txBox="1"/>
          <p:nvPr/>
        </p:nvSpPr>
        <p:spPr>
          <a:xfrm>
            <a:off x="2026024" y="1174426"/>
            <a:ext cx="8104094" cy="4819120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4668" tIns="34668" rIns="34668" bIns="34668" numCol="1" spcCol="38100" rtlCol="0" anchor="t">
            <a:noAutofit/>
          </a:bodyPr>
          <a:lstStyle/>
          <a:p>
            <a:pPr marL="342900" indent="-342900" defTabSz="410787" hangingPunct="0">
              <a:spcAft>
                <a:spcPts val="11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PT Serif Pro"/>
                <a:sym typeface="Georgia"/>
              </a:rPr>
              <a:t>Research supporting out-migration / population loss due to disruptive displacement in Detroit</a:t>
            </a:r>
          </a:p>
          <a:p>
            <a:pPr marL="800100" lvl="1" indent="-342900" defTabSz="410787" hangingPunct="0">
              <a:spcAft>
                <a:spcPts val="11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PT Serif Pro"/>
                <a:sym typeface="Georgia"/>
              </a:rPr>
              <a:t>Julie </a:t>
            </a:r>
            <a:r>
              <a:rPr lang="en-US" sz="2400" dirty="0" err="1">
                <a:solidFill>
                  <a:prstClr val="black"/>
                </a:solidFill>
                <a:latin typeface="PT Serif Pro"/>
                <a:sym typeface="Georgia"/>
              </a:rPr>
              <a:t>Mah</a:t>
            </a:r>
            <a:r>
              <a:rPr lang="en-US" sz="2400" dirty="0">
                <a:solidFill>
                  <a:prstClr val="black"/>
                </a:solidFill>
                <a:latin typeface="PT Serif Pro"/>
                <a:sym typeface="Georgia"/>
              </a:rPr>
              <a:t>, PhD study published in the Housing Policy Debate Journal (2020)</a:t>
            </a:r>
          </a:p>
          <a:p>
            <a:pPr marL="1257300" lvl="2" indent="-342900" defTabSz="410787" hangingPunct="0">
              <a:spcAft>
                <a:spcPts val="11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PT Serif Pro"/>
                <a:sym typeface="Georgia"/>
              </a:rPr>
              <a:t>Analyzed eviction filings in Detroit from 2009-2015</a:t>
            </a:r>
          </a:p>
          <a:p>
            <a:pPr marL="1257300" lvl="2" indent="-342900" defTabSz="410787" hangingPunct="0">
              <a:spcAft>
                <a:spcPts val="11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PT Serif Pro"/>
                <a:sym typeface="Georgia"/>
              </a:rPr>
              <a:t>Conducted interviews with tenants at subsidized building that was transitioning to market rent</a:t>
            </a:r>
          </a:p>
          <a:p>
            <a:pPr marL="1257300" lvl="2" indent="-342900" defTabSz="410787" hangingPunct="0">
              <a:spcAft>
                <a:spcPts val="11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PT Serif Pro"/>
                <a:sym typeface="Georgia"/>
              </a:rPr>
              <a:t>Found that 22% of tenants at this building who were displaced because of the transition relocated outside of Detroit</a:t>
            </a:r>
          </a:p>
          <a:p>
            <a:pPr marL="1257300" lvl="2" indent="-342900" defTabSz="410787" hangingPunct="0">
              <a:spcAft>
                <a:spcPts val="3177"/>
              </a:spcAft>
              <a:buFont typeface="Arial" panose="020B0604020202020204" pitchFamily="34" charset="0"/>
              <a:buChar char="•"/>
            </a:pPr>
            <a:endParaRPr lang="en-US" sz="2400" dirty="0">
              <a:solidFill>
                <a:prstClr val="black"/>
              </a:solidFill>
              <a:latin typeface="PT Serif Pro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047856638"/>
      </p:ext>
    </p:extLst>
  </p:cSld>
  <p:clrMapOvr>
    <a:masterClrMapping/>
  </p:clrMapOvr>
  <p:transition xmlns:p14="http://schemas.microsoft.com/office/powerpoint/2010/main"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2692" y="340660"/>
            <a:ext cx="6079259" cy="398929"/>
          </a:xfrm>
        </p:spPr>
        <p:txBody>
          <a:bodyPr>
            <a:noAutofit/>
          </a:bodyPr>
          <a:lstStyle/>
          <a:p>
            <a:r>
              <a:rPr lang="en-US" sz="2824" dirty="0"/>
              <a:t>Stout’s Key Findings - Detroit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6CB4B4D-7CA3-9044-876B-883B54F8677D}" type="slidenum">
              <a:rPr lang="uk-UA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897F2477-D8BB-4D30-BC11-3E49C479AAD9}"/>
              </a:ext>
            </a:extLst>
          </p:cNvPr>
          <p:cNvSpPr txBox="1"/>
          <p:nvPr/>
        </p:nvSpPr>
        <p:spPr>
          <a:xfrm>
            <a:off x="2026024" y="1174426"/>
            <a:ext cx="8104094" cy="4819120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4668" tIns="34668" rIns="34668" bIns="34668" numCol="1" spcCol="38100" rtlCol="0" anchor="t">
            <a:noAutofit/>
          </a:bodyPr>
          <a:lstStyle/>
          <a:p>
            <a:pPr marL="342900" indent="-342900" defTabSz="410787" hangingPunct="0">
              <a:spcAft>
                <a:spcPts val="11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PT Serif Pro"/>
                <a:sym typeface="Georgia"/>
              </a:rPr>
              <a:t>Stout / Rock Central collaboration</a:t>
            </a:r>
          </a:p>
          <a:p>
            <a:pPr marL="800100" lvl="1" indent="-342900" defTabSz="410787" hangingPunct="0">
              <a:spcAft>
                <a:spcPts val="11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PT Serif Pro"/>
                <a:sym typeface="Georgia"/>
              </a:rPr>
              <a:t>Analyzed sample of eviction filings in Detroit from 2019 where the tenant was not represented</a:t>
            </a:r>
          </a:p>
          <a:p>
            <a:pPr marL="800100" lvl="1" indent="-342900" defTabSz="410787" hangingPunct="0">
              <a:spcAft>
                <a:spcPts val="11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PT Serif Pro"/>
                <a:sym typeface="Georgia"/>
              </a:rPr>
              <a:t>Compared data from two data providers and online research to determine if the tenant likely stayed in Detroit or migrated out of Detroit following the eviction filing</a:t>
            </a:r>
          </a:p>
          <a:p>
            <a:pPr marL="800100" lvl="1" indent="-342900" defTabSz="410787" hangingPunct="0">
              <a:spcAft>
                <a:spcPts val="11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PT Serif Pro"/>
                <a:sym typeface="Georgia"/>
              </a:rPr>
              <a:t>Sample analysis indicated that up to 41% of unrepresented tenants in the sample likely moved out of Detroit after the filing</a:t>
            </a:r>
          </a:p>
        </p:txBody>
      </p:sp>
    </p:spTree>
    <p:extLst>
      <p:ext uri="{BB962C8B-B14F-4D97-AF65-F5344CB8AC3E}">
        <p14:creationId xmlns:p14="http://schemas.microsoft.com/office/powerpoint/2010/main" val="150803308"/>
      </p:ext>
    </p:extLst>
  </p:cSld>
  <p:clrMapOvr>
    <a:masterClrMapping/>
  </p:clrMapOvr>
  <p:transition xmlns:p14="http://schemas.microsoft.com/office/powerpoint/2010/main"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2692" y="340660"/>
            <a:ext cx="6079259" cy="398929"/>
          </a:xfrm>
        </p:spPr>
        <p:txBody>
          <a:bodyPr>
            <a:noAutofit/>
          </a:bodyPr>
          <a:lstStyle/>
          <a:p>
            <a:r>
              <a:rPr lang="en-US" sz="2824" dirty="0"/>
              <a:t>Stout’s Key Findings - Detroit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6CB4B4D-7CA3-9044-876B-883B54F8677D}" type="slidenum">
              <a:rPr lang="uk-UA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897F2477-D8BB-4D30-BC11-3E49C479AAD9}"/>
              </a:ext>
            </a:extLst>
          </p:cNvPr>
          <p:cNvSpPr txBox="1"/>
          <p:nvPr/>
        </p:nvSpPr>
        <p:spPr>
          <a:xfrm>
            <a:off x="2026024" y="809302"/>
            <a:ext cx="8313502" cy="4531049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4668" tIns="34668" rIns="34668" bIns="34668" numCol="1" spcCol="38100" rtlCol="0" anchor="t">
            <a:noAutofit/>
          </a:bodyPr>
          <a:lstStyle/>
          <a:p>
            <a:pPr marL="365760" indent="-365760"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PT Serif Pro"/>
              </a:rPr>
              <a:t>Estimated potential annual cost savings / economic impacts from an effectively implemented and sustainable eviction right to counsel in Detroit</a:t>
            </a:r>
          </a:p>
          <a:p>
            <a:pPr marL="822960" lvl="1" indent="-365760">
              <a:spcAft>
                <a:spcPts val="16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prstClr val="black"/>
                </a:solidFill>
                <a:latin typeface="PT Serif Pro"/>
              </a:rPr>
              <a:t>Economic value lost due to out-migration related to disruptive displacement - $28.7 million</a:t>
            </a:r>
          </a:p>
          <a:p>
            <a:pPr marL="822960" lvl="1" indent="-365760">
              <a:spcAft>
                <a:spcPts val="16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prstClr val="black"/>
                </a:solidFill>
                <a:latin typeface="PT Serif Pro"/>
              </a:rPr>
              <a:t>Annual housing social safety net cost savings - $18 million</a:t>
            </a:r>
          </a:p>
          <a:p>
            <a:pPr marL="822960" lvl="1" indent="-365760">
              <a:spcAft>
                <a:spcPts val="16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prstClr val="black"/>
                </a:solidFill>
                <a:latin typeface="PT Serif Pro"/>
              </a:rPr>
              <a:t>Annual state and local funding for Detroit Public Schools Community District retained - $11.2 million</a:t>
            </a:r>
          </a:p>
          <a:p>
            <a:pPr marL="822960" lvl="1" indent="-365760">
              <a:spcAft>
                <a:spcPts val="16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prstClr val="black"/>
                </a:solidFill>
                <a:latin typeface="PT Serif Pro"/>
              </a:rPr>
              <a:t>Annual Medicaid health care cost savings - $900,000</a:t>
            </a:r>
          </a:p>
          <a:p>
            <a:pPr marL="822960" lvl="1" indent="-365760">
              <a:spcAft>
                <a:spcPts val="1600"/>
              </a:spcAft>
              <a:buFont typeface="Courier New" panose="02070309020205020404" pitchFamily="49" charset="0"/>
              <a:buChar char="o"/>
            </a:pPr>
            <a:r>
              <a:rPr lang="en-US" sz="2000" dirty="0">
                <a:solidFill>
                  <a:prstClr val="black"/>
                </a:solidFill>
                <a:latin typeface="PT Serif Pro"/>
              </a:rPr>
              <a:t>Annual out-of-home foster care cost savings - $19,000</a:t>
            </a:r>
          </a:p>
          <a:p>
            <a:pPr marL="365760" indent="-365760"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  <a:latin typeface="PT Serif Pro"/>
              </a:rPr>
              <a:t>Total estimated cost savings / economic impacts - $58.8 million</a:t>
            </a:r>
          </a:p>
          <a:p>
            <a:pPr marL="365760" indent="-365760"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FF0000"/>
                </a:solidFill>
                <a:latin typeface="PT Serif Pro"/>
              </a:rPr>
              <a:t>This estimate is significantly greater than the potential costs of an eviction right to counsel in Detroit.</a:t>
            </a:r>
          </a:p>
          <a:p>
            <a:pPr>
              <a:spcAft>
                <a:spcPts val="1600"/>
              </a:spcAft>
            </a:pPr>
            <a:endParaRPr lang="en-US" sz="2200" dirty="0">
              <a:solidFill>
                <a:prstClr val="black"/>
              </a:solidFill>
              <a:latin typeface="PT Serif Pro"/>
            </a:endParaRPr>
          </a:p>
          <a:p>
            <a:pPr marL="342900" indent="-342900" defTabSz="410787" hangingPunct="0">
              <a:spcAft>
                <a:spcPts val="3177"/>
              </a:spcAft>
              <a:buFont typeface="Arial" panose="020B0604020202020204" pitchFamily="34" charset="0"/>
              <a:buChar char="•"/>
            </a:pPr>
            <a:endParaRPr lang="en-US" sz="2400" dirty="0">
              <a:solidFill>
                <a:prstClr val="black"/>
              </a:solidFill>
              <a:latin typeface="PT Serif Pro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701967639"/>
      </p:ext>
    </p:extLst>
  </p:cSld>
  <p:clrMapOvr>
    <a:masterClrMapping/>
  </p:clrMapOvr>
  <p:transition xmlns:p14="http://schemas.microsoft.com/office/powerpoint/2010/main"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2692" y="340660"/>
            <a:ext cx="6079259" cy="398929"/>
          </a:xfrm>
        </p:spPr>
        <p:txBody>
          <a:bodyPr>
            <a:noAutofit/>
          </a:bodyPr>
          <a:lstStyle/>
          <a:p>
            <a:r>
              <a:rPr lang="en-US" sz="2824" dirty="0"/>
              <a:t>Stout’s Key Findings - Detroit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6CB4B4D-7CA3-9044-876B-883B54F8677D}" type="slidenum">
              <a:rPr lang="uk-UA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0C93CF9-CC56-4C86-9A57-5137EA37942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163701"/>
            <a:ext cx="7315200" cy="47685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04266996"/>
      </p:ext>
    </p:extLst>
  </p:cSld>
  <p:clrMapOvr>
    <a:masterClrMapping/>
  </p:clrMapOvr>
  <p:transition xmlns:p14="http://schemas.microsoft.com/office/powerpoint/2010/main"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2692" y="340660"/>
            <a:ext cx="6079259" cy="398929"/>
          </a:xfrm>
        </p:spPr>
        <p:txBody>
          <a:bodyPr>
            <a:noAutofit/>
          </a:bodyPr>
          <a:lstStyle/>
          <a:p>
            <a:r>
              <a:rPr lang="en-US" sz="2824" dirty="0"/>
              <a:t>Stout’s Key Findings - ROIs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6CB4B4D-7CA3-9044-876B-883B54F8677D}" type="slidenum">
              <a:rPr lang="uk-UA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897F2477-D8BB-4D30-BC11-3E49C479AAD9}"/>
              </a:ext>
            </a:extLst>
          </p:cNvPr>
          <p:cNvSpPr txBox="1"/>
          <p:nvPr/>
        </p:nvSpPr>
        <p:spPr>
          <a:xfrm>
            <a:off x="2008269" y="1223044"/>
            <a:ext cx="8313502" cy="4531049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4668" tIns="34668" rIns="34668" bIns="34668" numCol="1" spcCol="38100" rtlCol="0" anchor="t">
            <a:noAutofit/>
          </a:bodyPr>
          <a:lstStyle/>
          <a:p>
            <a:pPr marL="365760" indent="-365760"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PT Serif Pro"/>
              </a:rPr>
              <a:t>Stout estimated </a:t>
            </a:r>
            <a:r>
              <a:rPr lang="en-US" sz="2000" u="sng" dirty="0">
                <a:solidFill>
                  <a:prstClr val="black"/>
                </a:solidFill>
                <a:latin typeface="PT Serif Pro"/>
              </a:rPr>
              <a:t>minimum</a:t>
            </a:r>
            <a:r>
              <a:rPr lang="en-US" sz="2000" dirty="0">
                <a:solidFill>
                  <a:prstClr val="black"/>
                </a:solidFill>
                <a:latin typeface="PT Serif Pro"/>
              </a:rPr>
              <a:t> returns on investment for its completed eviction RTC economic impact analyses (dollars for every dollar invested in the eviction right to counsel):</a:t>
            </a:r>
          </a:p>
          <a:p>
            <a:pPr marL="822960" lvl="1" indent="-365760"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PT Serif Pro"/>
              </a:rPr>
              <a:t>Philadelphia - $12.74</a:t>
            </a:r>
          </a:p>
          <a:p>
            <a:pPr marL="822960" lvl="1" indent="-365760"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PT Serif Pro"/>
              </a:rPr>
              <a:t>Baltimore / Maryland - $3.06 for City of Baltimore, additional $3.18 for Maryland</a:t>
            </a:r>
          </a:p>
          <a:p>
            <a:pPr marL="822960" lvl="1" indent="-365760"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PT Serif Pro"/>
              </a:rPr>
              <a:t>Delaware - $2.76</a:t>
            </a:r>
          </a:p>
          <a:p>
            <a:pPr marL="822960" lvl="1" indent="-365760"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PT Serif Pro"/>
              </a:rPr>
              <a:t>Los Angeles - $3.48 for City of Los Angeles, $4.80 for Los Angeles County</a:t>
            </a:r>
          </a:p>
          <a:p>
            <a:pPr>
              <a:spcAft>
                <a:spcPts val="1600"/>
              </a:spcAft>
            </a:pPr>
            <a:endParaRPr lang="en-US" sz="2200" dirty="0">
              <a:solidFill>
                <a:prstClr val="black"/>
              </a:solidFill>
              <a:latin typeface="PT Serif Pro"/>
            </a:endParaRPr>
          </a:p>
          <a:p>
            <a:pPr marL="342900" indent="-342900" defTabSz="410787" hangingPunct="0">
              <a:spcAft>
                <a:spcPts val="3177"/>
              </a:spcAft>
              <a:buFont typeface="Arial" panose="020B0604020202020204" pitchFamily="34" charset="0"/>
              <a:buChar char="•"/>
            </a:pPr>
            <a:endParaRPr lang="en-US" sz="2400" dirty="0">
              <a:solidFill>
                <a:prstClr val="black"/>
              </a:solidFill>
              <a:latin typeface="PT Serif Pro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653848692"/>
      </p:ext>
    </p:extLst>
  </p:cSld>
  <p:clrMapOvr>
    <a:masterClrMapping/>
  </p:clrMapOvr>
  <p:transition xmlns:p14="http://schemas.microsoft.com/office/powerpoint/2010/main"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xmlns="" id="{BACC6370-2D7E-4714-9D71-7542949D7D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F68B3F68-107C-434F-AA38-110D5EA91B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AAD0DBB9-1A4B-4391-81D4-CB19F9AB91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xmlns="" id="{063BBA22-50EA-4C4D-BE05-F1CE4E63AA5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F6441FA3-B336-43AE-B2E7-4512B4215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RIGHT TO COUNSEL WORKS!</a:t>
            </a:r>
            <a:endParaRPr lang="en-US" sz="4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4" name="TextBox 6">
            <a:extLst>
              <a:ext uri="{FF2B5EF4-FFF2-40B4-BE49-F238E27FC236}">
                <a16:creationId xmlns:a16="http://schemas.microsoft.com/office/drawing/2014/main" xmlns="" id="{4F2EA438-901F-4A1D-AC84-51AA03CAAA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09285897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11327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8BCAE3A-D30F-47AD-8202-AE8768B02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920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00B050"/>
                </a:solidFill>
              </a:rPr>
              <a:t>CALL TO ACTION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51B537F-56B4-49A4-B241-99A590EC57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348" y="759634"/>
            <a:ext cx="10813869" cy="554257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i="0" u="none" strike="noStrike" dirty="0">
                <a:solidFill>
                  <a:srgbClr val="0070C0"/>
                </a:solidFill>
                <a:effectLst/>
                <a:latin typeface="Merriweather"/>
              </a:rPr>
              <a:t>VOLUNTEER &amp; GET INVOLVED!</a:t>
            </a:r>
            <a:endParaRPr lang="en-US" sz="1400" b="1" dirty="0">
              <a:solidFill>
                <a:srgbClr val="0E101A"/>
              </a:solidFill>
              <a:latin typeface="Merriweather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400" b="1" dirty="0">
              <a:solidFill>
                <a:srgbClr val="0E101A"/>
              </a:solidFill>
              <a:latin typeface="Merriweather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solidFill>
                  <a:srgbClr val="0E101A"/>
                </a:solidFill>
                <a:latin typeface="Merriweather"/>
              </a:rPr>
              <a:t>Text “DRTC” to </a:t>
            </a:r>
            <a:r>
              <a:rPr lang="en-US" sz="1400" b="1" dirty="0">
                <a:solidFill>
                  <a:srgbClr val="000000"/>
                </a:solidFill>
                <a:latin typeface="Merriweather"/>
              </a:rPr>
              <a:t>833-258-4698</a:t>
            </a:r>
            <a:r>
              <a:rPr lang="en-US" sz="1400" b="1" dirty="0">
                <a:solidFill>
                  <a:srgbClr val="0E101A"/>
                </a:solidFill>
                <a:latin typeface="Merriweather"/>
              </a:rPr>
              <a:t> or 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E101A"/>
                </a:solidFill>
                <a:effectLst/>
                <a:uLnTx/>
                <a:uFillTx/>
                <a:latin typeface="Merriweather"/>
                <a:ea typeface="+mn-ea"/>
                <a:cs typeface="+mn-cs"/>
                <a:hlinkClick r:id="rId2"/>
              </a:rPr>
              <a:t>https://forms.gle/kDskqoXTUfxfdTeD6</a:t>
            </a:r>
            <a:endParaRPr lang="en-US" sz="1400" b="1" dirty="0">
              <a:solidFill>
                <a:srgbClr val="0E101A"/>
              </a:solidFill>
              <a:latin typeface="Merriweather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400" b="1" dirty="0">
              <a:effectLst/>
            </a:endParaRPr>
          </a:p>
          <a:p>
            <a:pPr lvl="1" fontAlgn="base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400" b="1" dirty="0">
                <a:solidFill>
                  <a:srgbClr val="0E101A"/>
                </a:solidFill>
                <a:latin typeface="Merriweather"/>
              </a:rPr>
              <a:t>share information with your community</a:t>
            </a:r>
          </a:p>
          <a:p>
            <a:pPr lvl="1" fontAlgn="base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400" b="1" dirty="0">
                <a:solidFill>
                  <a:srgbClr val="0E101A"/>
                </a:solidFill>
                <a:latin typeface="Merriweather"/>
              </a:rPr>
              <a:t>make phone calls</a:t>
            </a:r>
          </a:p>
          <a:p>
            <a:pPr lvl="1" fontAlgn="base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400" b="1" dirty="0">
                <a:solidFill>
                  <a:srgbClr val="0E101A"/>
                </a:solidFill>
                <a:latin typeface="Merriweather"/>
              </a:rPr>
              <a:t>make a public comment</a:t>
            </a:r>
          </a:p>
          <a:p>
            <a:pPr lvl="1" fontAlgn="base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400" b="1" dirty="0">
                <a:solidFill>
                  <a:srgbClr val="0E101A"/>
                </a:solidFill>
                <a:latin typeface="Merriweather"/>
              </a:rPr>
              <a:t>sign a letter of support </a:t>
            </a:r>
          </a:p>
          <a:p>
            <a:pPr lvl="1" fontAlgn="base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400" b="1" dirty="0">
                <a:solidFill>
                  <a:srgbClr val="0E101A"/>
                </a:solidFill>
                <a:latin typeface="Merriweather"/>
              </a:rPr>
              <a:t>tell your housing story</a:t>
            </a:r>
          </a:p>
          <a:p>
            <a:pPr lvl="1" fontAlgn="base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1400" b="1" dirty="0">
                <a:solidFill>
                  <a:srgbClr val="0E101A"/>
                </a:solidFill>
                <a:latin typeface="Merriweather"/>
              </a:rPr>
              <a:t>Support or Join the Coalition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400" b="1" i="0" u="none" strike="noStrike" dirty="0">
              <a:solidFill>
                <a:srgbClr val="0070C0"/>
              </a:solidFill>
              <a:effectLst/>
              <a:latin typeface="Merriweather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solidFill>
                  <a:srgbClr val="0070C0"/>
                </a:solidFill>
                <a:latin typeface="Merriweather"/>
              </a:rPr>
              <a:t>SPREAD THE WORD!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400" b="1" dirty="0">
              <a:solidFill>
                <a:srgbClr val="0070C0"/>
              </a:solidFill>
              <a:latin typeface="Merriweather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solidFill>
                  <a:srgbClr val="000000"/>
                </a:solidFill>
                <a:latin typeface="Merriweather"/>
              </a:rPr>
              <a:t>Follow, Like &amp; Share Detroit RTC Facebook page- </a:t>
            </a:r>
            <a:r>
              <a:rPr lang="en-US" sz="1400" b="1" u="sng" dirty="0">
                <a:solidFill>
                  <a:srgbClr val="4A6EE0"/>
                </a:solidFill>
                <a:latin typeface="Merriweather"/>
                <a:hlinkClick r:id="rId3"/>
              </a:rPr>
              <a:t>https://www.facebook.com/DetroitRTC</a:t>
            </a:r>
            <a:r>
              <a:rPr lang="en-US" sz="1400" b="1" dirty="0">
                <a:solidFill>
                  <a:srgbClr val="0E101A"/>
                </a:solidFill>
                <a:latin typeface="Merriweather"/>
              </a:rPr>
              <a:t>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solidFill>
                  <a:srgbClr val="0E101A"/>
                </a:solidFill>
                <a:latin typeface="Merriweather"/>
              </a:rPr>
              <a:t>Sign the Petition!- </a:t>
            </a:r>
            <a:r>
              <a:rPr lang="en-US" sz="1400" b="1" dirty="0">
                <a:solidFill>
                  <a:srgbClr val="0E101A"/>
                </a:solidFill>
                <a:latin typeface="Merriweather"/>
                <a:hlinkClick r:id="rId4"/>
              </a:rPr>
              <a:t>https://chng.it/cMfVg29LV9</a:t>
            </a:r>
            <a:endParaRPr lang="en-US" sz="1400" b="1" dirty="0">
              <a:effectLst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400" b="1" i="0" u="none" strike="noStrike" dirty="0">
              <a:solidFill>
                <a:srgbClr val="0070C0"/>
              </a:solidFill>
              <a:effectLst/>
              <a:latin typeface="Merriweather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i="0" u="none" strike="noStrike" dirty="0">
                <a:solidFill>
                  <a:srgbClr val="0070C0"/>
                </a:solidFill>
                <a:effectLst/>
                <a:latin typeface="Merriweather"/>
              </a:rPr>
              <a:t>RENTERS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400" b="1" dirty="0">
              <a:solidFill>
                <a:srgbClr val="0070C0"/>
              </a:solidFill>
              <a:latin typeface="Merriweather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dirty="0">
                <a:solidFill>
                  <a:srgbClr val="000000"/>
                </a:solidFill>
                <a:latin typeface="Merriweather"/>
              </a:rPr>
              <a:t> If you are facing eviction or behind on your utilities or need internet.  Get a lawyer and help with payment assistance. Call 866-313-2520 or visit </a:t>
            </a:r>
            <a:r>
              <a:rPr lang="en-US" sz="1400" b="1" dirty="0">
                <a:solidFill>
                  <a:srgbClr val="000000"/>
                </a:solidFill>
                <a:latin typeface="Merriweather"/>
                <a:hlinkClick r:id="rId5"/>
              </a:rPr>
              <a:t>DetroitEvictionHelp.com</a:t>
            </a:r>
            <a:r>
              <a:rPr lang="en-US" sz="1400" b="1" dirty="0">
                <a:solidFill>
                  <a:srgbClr val="000000"/>
                </a:solidFill>
                <a:latin typeface="Merriweather"/>
              </a:rPr>
              <a:t>.   Report bad conditions in your rental- Call City of Detroit Building Safety &amp; Engineering at (313) 224-2733 or </a:t>
            </a:r>
            <a:r>
              <a:rPr lang="en-US" sz="1400" b="1" dirty="0">
                <a:solidFill>
                  <a:srgbClr val="000000"/>
                </a:solidFill>
                <a:latin typeface="Merriweather"/>
                <a:hlinkClick r:id="rId6"/>
              </a:rPr>
              <a:t>https://app.smartsheet.com/b/form/efa41296fdc646dcadc3cbca2d6fd6ac</a:t>
            </a:r>
            <a:endParaRPr lang="en-US" sz="1400" b="1" dirty="0">
              <a:solidFill>
                <a:srgbClr val="000000"/>
              </a:solidFill>
              <a:latin typeface="Merriweather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400" b="1" i="0" u="none" strike="noStrike" dirty="0">
              <a:solidFill>
                <a:srgbClr val="0070C0"/>
              </a:solidFill>
              <a:latin typeface="Merriweather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i="0" u="none" strike="noStrike" dirty="0">
                <a:solidFill>
                  <a:srgbClr val="0070C0"/>
                </a:solidFill>
                <a:effectLst/>
                <a:latin typeface="Merriweather"/>
              </a:rPr>
              <a:t>HOMEOWNERS</a:t>
            </a:r>
            <a:r>
              <a:rPr lang="en-US" sz="1400" b="1" dirty="0">
                <a:solidFill>
                  <a:srgbClr val="0070C0"/>
                </a:solidFill>
                <a:latin typeface="Merriweather"/>
              </a:rPr>
              <a:t> </a:t>
            </a:r>
            <a:r>
              <a:rPr lang="en-US" sz="1400" b="1" dirty="0">
                <a:solidFill>
                  <a:srgbClr val="000000"/>
                </a:solidFill>
                <a:latin typeface="Merriweather"/>
              </a:rPr>
              <a:t>– Get property tax help, call Detroit Taxpayer Service Center 313-224-3560</a:t>
            </a:r>
            <a:endParaRPr lang="en-US" sz="1400" b="1" dirty="0">
              <a:effectLst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400" b="1" i="0" u="none" strike="noStrike" dirty="0">
              <a:solidFill>
                <a:srgbClr val="0070C0"/>
              </a:solidFill>
              <a:effectLst/>
              <a:latin typeface="Merriweather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400" b="1" i="0" u="none" strike="noStrike" dirty="0">
                <a:solidFill>
                  <a:srgbClr val="0070C0"/>
                </a:solidFill>
                <a:effectLst/>
                <a:latin typeface="Merriweather"/>
              </a:rPr>
              <a:t>EXPERIENCING HOMELESSNES</a:t>
            </a:r>
            <a:r>
              <a:rPr lang="en-US" sz="1400" b="1" dirty="0">
                <a:solidFill>
                  <a:srgbClr val="0070C0"/>
                </a:solidFill>
                <a:latin typeface="Merriweather"/>
              </a:rPr>
              <a:t>S </a:t>
            </a:r>
            <a:r>
              <a:rPr lang="en-US" sz="1400" b="1" dirty="0">
                <a:solidFill>
                  <a:srgbClr val="000000"/>
                </a:solidFill>
                <a:latin typeface="Merriweather"/>
              </a:rPr>
              <a:t>– Call 313-305-0311 </a:t>
            </a:r>
            <a:r>
              <a:rPr lang="en-US" sz="1600" b="1" dirty="0">
                <a:solidFill>
                  <a:srgbClr val="000000"/>
                </a:solidFill>
                <a:latin typeface="Merriweather"/>
              </a:rPr>
              <a:t>or 211</a:t>
            </a:r>
            <a:endParaRPr lang="en-US" sz="1600" b="1" dirty="0">
              <a:effectLst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b="1" i="0" u="none" strike="noStrike" dirty="0">
              <a:solidFill>
                <a:srgbClr val="0070C0"/>
              </a:solidFill>
              <a:effectLst/>
              <a:latin typeface="Merriweather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b="1" i="0" u="none" strike="noStrike" dirty="0">
              <a:solidFill>
                <a:srgbClr val="0070C0"/>
              </a:solidFill>
              <a:effectLst/>
              <a:latin typeface="Merriweather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2E9D592-78DC-4B7B-BE2F-A1E0DB42175F}"/>
              </a:ext>
            </a:extLst>
          </p:cNvPr>
          <p:cNvSpPr txBox="1"/>
          <p:nvPr/>
        </p:nvSpPr>
        <p:spPr>
          <a:xfrm>
            <a:off x="9125146" y="197963"/>
            <a:ext cx="2639506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HOUSING IS A HUMAN RIGHT!</a:t>
            </a:r>
          </a:p>
        </p:txBody>
      </p:sp>
    </p:spTree>
    <p:extLst>
      <p:ext uri="{BB962C8B-B14F-4D97-AF65-F5344CB8AC3E}">
        <p14:creationId xmlns:p14="http://schemas.microsoft.com/office/powerpoint/2010/main" val="3974845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1B15ED52-F352-441B-82BF-E0EA34836D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3B2E3793-BFE6-45A2-9B7B-E18844431C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BC4C4868-CB8F-4AF9-9CDB-8108F2C19B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375E0459-6403-40CD-989D-56A4407CA1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53E5B1A8-3AC9-4BD1-9BBC-78CA94F2D1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1545B2-5E44-498C-8ABF-00D4CEEDF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34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THE DETROIT RIGHT TO COUNSEL COALITION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9D582DC-A036-4DAF-8348-8F283DEDA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000" b="1" dirty="0"/>
              <a:t>We are Detroit renters, homeowners, business owners, faith leaders, residents, &amp; community advocates united.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ACLU of Michigan · Coalition for Property Tax Justice · Community Development Advocates of Detroit· Congress of Communities · Detroit City Council President Mary Sheffield· Detroit Action · Detroit Eviction Defense · Detroit Justice Center·· Joy Southfield CDC · Michigan Legal Services· Michigan United Moratorium NOW! · MOSES · National Lawyers Guild · Revive Detroit CDC Sugar Law Center· United Community Housing Coalition · Wisdom Institute &amp; growing!</a:t>
            </a:r>
          </a:p>
        </p:txBody>
      </p:sp>
    </p:spTree>
    <p:extLst>
      <p:ext uri="{BB962C8B-B14F-4D97-AF65-F5344CB8AC3E}">
        <p14:creationId xmlns:p14="http://schemas.microsoft.com/office/powerpoint/2010/main" val="2062126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xmlns="" id="{1B15ED52-F352-441B-82BF-E0EA34836D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3B2E3793-BFE6-45A2-9B7B-E18844431C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BC4C4868-CB8F-4AF9-9CDB-8108F2C19B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375E0459-6403-40CD-989D-56A4407CA1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53E5B1A8-3AC9-4BD1-9BBC-78CA94F2D1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F6441FA3-B336-43AE-B2E7-4512B4215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Key Actions Since November 2021</a:t>
            </a:r>
            <a:endParaRPr lang="en-US" sz="4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054C095-A434-41E0-A528-1E999706779D}"/>
              </a:ext>
            </a:extLst>
          </p:cNvPr>
          <p:cNvSpPr txBox="1"/>
          <p:nvPr/>
        </p:nvSpPr>
        <p:spPr>
          <a:xfrm>
            <a:off x="1371599" y="2318197"/>
            <a:ext cx="9724031" cy="36833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85750" marR="0" lvl="0" indent="-228600" fontAlgn="auto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 Working Collaboratively with President Sheffield to Draft Ordinance </a:t>
            </a:r>
          </a:p>
          <a:p>
            <a:pPr marL="285750" marR="0" lvl="0" indent="-228600" fontAlgn="auto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Collaborated And Advised on Detroit Right To Counsel Costs and Benefits Study </a:t>
            </a:r>
          </a:p>
          <a:p>
            <a:pPr marL="285750" marR="0" lvl="0" indent="-228600" fontAlgn="auto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Hosted Community Meeting on 2-10-22 with 97+ in attendance </a:t>
            </a:r>
          </a:p>
          <a:p>
            <a:pPr marL="285750" marR="0" lvl="0" indent="-228600" fontAlgn="auto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Continuation of Community Education &amp; Outreach </a:t>
            </a:r>
            <a:endParaRPr kumimoji="0" lang="en-US" sz="2000" b="1" i="0" u="none" strike="noStrike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970977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xmlns="" id="{1B15ED52-F352-441B-82BF-E0EA34836D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3B2E3793-BFE6-45A2-9B7B-E18844431C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BC4C4868-CB8F-4AF9-9CDB-8108F2C19B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375E0459-6403-40CD-989D-56A4407CA1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53E5B1A8-3AC9-4BD1-9BBC-78CA94F2D1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F6441FA3-B336-43AE-B2E7-4512B4215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Evictions </a:t>
            </a:r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Are On The Rise Again</a:t>
            </a:r>
            <a:endParaRPr lang="en-US" sz="4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054C095-A434-41E0-A528-1E999706779D}"/>
              </a:ext>
            </a:extLst>
          </p:cNvPr>
          <p:cNvSpPr txBox="1"/>
          <p:nvPr/>
        </p:nvSpPr>
        <p:spPr>
          <a:xfrm>
            <a:off x="1371599" y="2318197"/>
            <a:ext cx="9724031" cy="36833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R="0" lvl="0" indent="-228600" fontAlgn="auto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1" i="0" u="none" strike="noStrike" cap="none" spc="0" normalizeH="0" baseline="0" noProof="0" dirty="0">
              <a:ln>
                <a:noFill/>
              </a:ln>
              <a:effectLst/>
              <a:uLnTx/>
              <a:uFillTx/>
            </a:endParaRPr>
          </a:p>
          <a:p>
            <a:pPr marL="571500" marR="0" lvl="0" indent="-228600" fontAlgn="auto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THE CURRENT RATE OF NEW CASE FILINGS WOULD IMPACT 1 IN 8 DETROIT RENTERS. This does </a:t>
            </a:r>
            <a:r>
              <a:rPr kumimoji="0" lang="en-US" sz="2000" b="1" i="0" u="sng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not</a:t>
            </a:r>
            <a:r>
              <a:rPr kumimoji="0" lang="en-US" sz="20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 include “self-help” illegal evictions which are often unreported.  </a:t>
            </a:r>
          </a:p>
          <a:p>
            <a:pPr marL="571500" marR="0" lvl="0" indent="-228600" fontAlgn="auto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1" i="0" u="none" strike="noStrike" cap="none" spc="0" normalizeH="0" baseline="0" noProof="0" dirty="0">
              <a:ln>
                <a:noFill/>
              </a:ln>
              <a:effectLst/>
              <a:uLnTx/>
              <a:uFillTx/>
            </a:endParaRPr>
          </a:p>
          <a:p>
            <a:pPr marL="571500" marR="0" lvl="0" indent="-228600" fontAlgn="auto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22,714 NEW EVICTION CASES WERE FILED IN THE 36TH DISTRICT COURT SINCE THE COURT LIFTED ITS MORATORIUM IN MID-AUGUST OF 2020</a:t>
            </a:r>
            <a:r>
              <a:rPr lang="en-US" sz="2000" b="1" dirty="0"/>
              <a:t>.</a:t>
            </a:r>
            <a:r>
              <a:rPr kumimoji="0" lang="en-US" sz="2000" b="0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This total includes 17,920 cases filed in 2021 alone, with an average of about 1,500 new cases filed monthly.</a:t>
            </a:r>
            <a:r>
              <a:rPr kumimoji="0" lang="en-US" sz="20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 (University of Michigan Poverty Solutions 2/22)</a:t>
            </a:r>
          </a:p>
          <a:p>
            <a:pPr marL="0" marR="0" lvl="0" indent="-228600" fontAlgn="auto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1" i="0" u="none" strike="noStrike" cap="none" spc="0" normalizeH="0" baseline="0" noProof="0" dirty="0">
              <a:ln>
                <a:noFill/>
              </a:ln>
              <a:effectLst/>
              <a:uLnTx/>
              <a:uFillTx/>
            </a:endParaRPr>
          </a:p>
          <a:p>
            <a:pPr marL="571500" marR="0" lvl="0" indent="-228600" fontAlgn="auto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cap="none" spc="0" normalizeH="0" baseline="0" noProof="0" dirty="0">
                <a:ln>
                  <a:noFill/>
                </a:ln>
                <a:effectLst/>
                <a:uLnTx/>
                <a:uFillTx/>
              </a:rPr>
              <a:t>DETROIT HAS HISTORICALLY AVERAGED 30K EVICTIONS ANNUALLY- WE CAN’T AFFORD TO GO BACK. </a:t>
            </a:r>
          </a:p>
          <a:p>
            <a:pPr marL="571500" marR="0" lvl="0" indent="-228600" fontAlgn="auto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1" i="0" u="none" strike="noStrike" cap="none" spc="0" normalizeH="0" baseline="0" noProof="0" dirty="0">
              <a:ln>
                <a:noFill/>
              </a:ln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472864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xmlns="" id="{AF6422BE-01C3-4814-BCAB-CDF8F8CBA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231582" cy="951056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Detroit can’t afford more evictions!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A789F7FD-B8C8-4EC6-9A1D-E2A5E4A49C43}"/>
              </a:ext>
            </a:extLst>
          </p:cNvPr>
          <p:cNvSpPr/>
          <p:nvPr/>
        </p:nvSpPr>
        <p:spPr>
          <a:xfrm>
            <a:off x="696191" y="1529233"/>
            <a:ext cx="10515600" cy="4488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6350" y="1194318"/>
            <a:ext cx="3722160" cy="204242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191" y="1316182"/>
            <a:ext cx="4270208" cy="3657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ED543C7A-BA98-44F9-A87B-A842304826A3}"/>
              </a:ext>
            </a:extLst>
          </p:cNvPr>
          <p:cNvSpPr txBox="1"/>
          <p:nvPr/>
        </p:nvSpPr>
        <p:spPr>
          <a:xfrm>
            <a:off x="6096000" y="3773453"/>
            <a:ext cx="41794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Franklin Gothic Book" panose="020B0503020102020204"/>
                <a:ea typeface="Times New Roman" panose="02020603050405020304" pitchFamily="18" charset="0"/>
                <a:cs typeface="+mn-cs"/>
              </a:rPr>
              <a:t>Detroit is now 52% renter population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Times New Roman" panose="02020603050405020304" pitchFamily="18" charset="0"/>
                <a:cs typeface="+mn-cs"/>
              </a:rPr>
              <a:t>and 82% of this population is low income.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8205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shape&#10;&#10;Description automatically generated">
            <a:extLst>
              <a:ext uri="{FF2B5EF4-FFF2-40B4-BE49-F238E27FC236}">
                <a16:creationId xmlns:a16="http://schemas.microsoft.com/office/drawing/2014/main" xmlns="" id="{1B0412AC-059F-4DA8-9C63-A6B4B15D1A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8915400" y="302067"/>
            <a:ext cx="1409700" cy="111442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0996964D-8F0F-43EB-8379-86EC706E7AF2}"/>
              </a:ext>
            </a:extLst>
          </p:cNvPr>
          <p:cNvSpPr txBox="1"/>
          <p:nvPr/>
        </p:nvSpPr>
        <p:spPr>
          <a:xfrm>
            <a:off x="2648447" y="6262042"/>
            <a:ext cx="5638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  <a:hlinkClick r:id="rId3" tooltip="http://mauve7.tistory.com/136"/>
              </a:rPr>
              <a:t>This Photo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 by Unknown Author is licensed under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  <a:hlinkClick r:id="rId4" tooltip="https://creativecommons.org/licenses/by-nc-nd/3.0/"/>
              </a:rPr>
              <a:t>CC BY-NC-ND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 panose="020B05030201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AC2AF3A-ED61-43E9-9533-848910C99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9774" y="306536"/>
            <a:ext cx="10515600" cy="1325563"/>
          </a:xfrm>
        </p:spPr>
        <p:txBody>
          <a:bodyPr/>
          <a:lstStyle/>
          <a:p>
            <a:pPr algn="ctr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Franklin Gothic Medium" panose="020B0603020102020204"/>
                <a:ea typeface="+mj-ea"/>
                <a:cs typeface="+mj-cs"/>
              </a:rPr>
              <a:t>Detroit can’t afford more evictions        ! 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94C8220-DFDE-420F-B4D6-A55EE4D338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474236"/>
            <a:ext cx="5157787" cy="442963"/>
          </a:xfrm>
        </p:spPr>
        <p:txBody>
          <a:bodyPr>
            <a:normAutofit/>
          </a:bodyPr>
          <a:lstStyle/>
          <a:p>
            <a:pPr algn="ctr"/>
            <a:r>
              <a:rPr lang="en-US" sz="2000" dirty="0">
                <a:solidFill>
                  <a:prstClr val="black"/>
                </a:solidFill>
                <a:latin typeface="Franklin Gothic Medium" panose="020B0603020102020204"/>
                <a:ea typeface="+mj-ea"/>
                <a:cs typeface="+mj-cs"/>
              </a:rPr>
              <a:t>Where we are without Right To Counsel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Medium" panose="020B0603020102020204"/>
                <a:ea typeface="+mj-ea"/>
                <a:cs typeface="+mj-cs"/>
              </a:rPr>
              <a:t> 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F11B336-8F32-43C0-BDC1-FC35C3AE1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1917199"/>
            <a:ext cx="5157787" cy="3983215"/>
          </a:xfrm>
        </p:spPr>
        <p:txBody>
          <a:bodyPr>
            <a:noAutofit/>
          </a:bodyPr>
          <a:lstStyle/>
          <a:p>
            <a:endParaRPr lang="en-US" sz="1400" dirty="0">
              <a:solidFill>
                <a:srgbClr val="9A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400" dirty="0">
                <a:solidFill>
                  <a:srgbClr val="9A0000"/>
                </a:solidFill>
                <a:cs typeface="Times New Roman" panose="02020603050405020304" pitchFamily="18" charset="0"/>
              </a:rPr>
              <a:t>Blight </a:t>
            </a:r>
            <a:r>
              <a:rPr lang="en-US" sz="1400" dirty="0">
                <a:cs typeface="Times New Roman" panose="02020603050405020304" pitchFamily="18" charset="0"/>
              </a:rPr>
              <a:t>caused by evictions leading to vacant homes</a:t>
            </a:r>
          </a:p>
          <a:p>
            <a:pPr>
              <a:lnSpc>
                <a:spcPct val="150000"/>
              </a:lnSpc>
            </a:pPr>
            <a:r>
              <a:rPr lang="en-US" sz="1400" dirty="0">
                <a:solidFill>
                  <a:srgbClr val="C00000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Demolition costs </a:t>
            </a:r>
            <a:r>
              <a:rPr lang="en-US" sz="1400" dirty="0">
                <a:cs typeface="Times New Roman" panose="02020603050405020304" pitchFamily="18" charset="0"/>
                <a:sym typeface="Wingdings" panose="05000000000000000000" pitchFamily="2" charset="2"/>
              </a:rPr>
              <a:t>caused by blighted vacant homes</a:t>
            </a:r>
          </a:p>
          <a:p>
            <a:pPr>
              <a:lnSpc>
                <a:spcPct val="150000"/>
              </a:lnSpc>
            </a:pPr>
            <a:r>
              <a:rPr lang="en-US" sz="1400" dirty="0">
                <a:solidFill>
                  <a:srgbClr val="9A0000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Homelessness</a:t>
            </a:r>
            <a:r>
              <a:rPr lang="en-US" sz="1400" dirty="0">
                <a:cs typeface="Times New Roman" panose="02020603050405020304" pitchFamily="18" charset="0"/>
                <a:sym typeface="Wingdings" panose="05000000000000000000" pitchFamily="2" charset="2"/>
              </a:rPr>
              <a:t>/ h</a:t>
            </a:r>
            <a:r>
              <a:rPr lang="en-US" sz="1400" dirty="0">
                <a:cs typeface="Times New Roman" panose="02020603050405020304" pitchFamily="18" charset="0"/>
              </a:rPr>
              <a:t>omeless shelters at capacity </a:t>
            </a:r>
          </a:p>
          <a:p>
            <a:pPr>
              <a:lnSpc>
                <a:spcPct val="150000"/>
              </a:lnSpc>
            </a:pPr>
            <a:r>
              <a:rPr lang="en-US" sz="1400" dirty="0">
                <a:solidFill>
                  <a:srgbClr val="9A0000"/>
                </a:solidFill>
                <a:cs typeface="Times New Roman" panose="02020603050405020304" pitchFamily="18" charset="0"/>
              </a:rPr>
              <a:t>Squatting</a:t>
            </a:r>
            <a:r>
              <a:rPr lang="en-US" sz="1400" dirty="0">
                <a:cs typeface="Times New Roman" panose="02020603050405020304" pitchFamily="18" charset="0"/>
              </a:rPr>
              <a:t> instead of having a place to live legally</a:t>
            </a:r>
          </a:p>
          <a:p>
            <a:pPr>
              <a:lnSpc>
                <a:spcPct val="150000"/>
              </a:lnSpc>
            </a:pPr>
            <a:r>
              <a:rPr lang="en-US" sz="1400" dirty="0">
                <a:solidFill>
                  <a:srgbClr val="9A0000"/>
                </a:solidFill>
                <a:cs typeface="Times New Roman" panose="02020603050405020304" pitchFamily="18" charset="0"/>
              </a:rPr>
              <a:t>Housing instability</a:t>
            </a:r>
          </a:p>
          <a:p>
            <a:pPr>
              <a:lnSpc>
                <a:spcPct val="150000"/>
              </a:lnSpc>
            </a:pPr>
            <a:r>
              <a:rPr lang="en-US" sz="1400" dirty="0">
                <a:solidFill>
                  <a:srgbClr val="9A0000"/>
                </a:solidFill>
                <a:cs typeface="Times New Roman" panose="02020603050405020304" pitchFamily="18" charset="0"/>
              </a:rPr>
              <a:t>Mental trauma</a:t>
            </a:r>
          </a:p>
          <a:p>
            <a:pPr>
              <a:lnSpc>
                <a:spcPct val="150000"/>
              </a:lnSpc>
            </a:pPr>
            <a:r>
              <a:rPr lang="en-US" sz="1400" dirty="0">
                <a:solidFill>
                  <a:srgbClr val="9A0000"/>
                </a:solidFill>
                <a:cs typeface="Times New Roman" panose="02020603050405020304" pitchFamily="18" charset="0"/>
              </a:rPr>
              <a:t>Instability</a:t>
            </a:r>
            <a:r>
              <a:rPr lang="en-US" sz="1400" dirty="0">
                <a:cs typeface="Times New Roman" panose="02020603050405020304" pitchFamily="18" charset="0"/>
              </a:rPr>
              <a:t> for families, schools, and neighborhoods</a:t>
            </a:r>
          </a:p>
          <a:p>
            <a:pPr>
              <a:lnSpc>
                <a:spcPct val="150000"/>
              </a:lnSpc>
            </a:pPr>
            <a:r>
              <a:rPr lang="en-US" sz="1400" dirty="0">
                <a:solidFill>
                  <a:srgbClr val="9A0000"/>
                </a:solidFill>
                <a:cs typeface="Times New Roman" panose="02020603050405020304" pitchFamily="18" charset="0"/>
              </a:rPr>
              <a:t>Reduced population and tax base</a:t>
            </a:r>
          </a:p>
          <a:p>
            <a:pPr>
              <a:lnSpc>
                <a:spcPct val="150000"/>
              </a:lnSpc>
            </a:pPr>
            <a:r>
              <a:rPr lang="en-US" sz="1400" b="1" dirty="0">
                <a:solidFill>
                  <a:srgbClr val="9A0000"/>
                </a:solidFill>
                <a:cs typeface="Times New Roman" panose="02020603050405020304" pitchFamily="18" charset="0"/>
              </a:rPr>
              <a:t>Detroiters are harmed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135AA2F-B187-4BE3-BD76-C1D43ECF1F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97575" y="1391914"/>
            <a:ext cx="5183188" cy="525286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accent1"/>
                </a:solidFill>
                <a:latin typeface="+mj-lt"/>
              </a:rPr>
              <a:t>What we win by investing in Right To Counsel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B6317E7-C74C-43EA-A8A9-C5B96FAF21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94427" y="1921669"/>
            <a:ext cx="4050585" cy="4571205"/>
          </a:xfrm>
          <a:ln w="38100">
            <a:solidFill>
              <a:srgbClr val="0070C0"/>
            </a:solidFill>
          </a:ln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1400" dirty="0">
                <a:cs typeface="Times New Roman" panose="02020603050405020304" pitchFamily="18" charset="0"/>
              </a:rPr>
              <a:t>Reduced blight as more homes remain legally occupied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400" dirty="0">
                <a:cs typeface="Times New Roman" panose="02020603050405020304" pitchFamily="18" charset="0"/>
              </a:rPr>
              <a:t>Reduced costs incurred by the city of Detroit for homeless outreach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400" dirty="0">
                <a:cs typeface="Times New Roman" panose="02020603050405020304" pitchFamily="18" charset="0"/>
              </a:rPr>
              <a:t>Reduced costs for emergency shelters, rapid rehousing and emergency rental assistance.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400" dirty="0">
                <a:cs typeface="Times New Roman" panose="02020603050405020304" pitchFamily="18" charset="0"/>
              </a:rPr>
              <a:t>Reduced policing costs related to squatting and criminalizing homelessness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400" dirty="0">
                <a:cs typeface="Times New Roman" panose="02020603050405020304" pitchFamily="18" charset="0"/>
              </a:rPr>
              <a:t>Reduced costs associated with education instability and employment instability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400" dirty="0">
                <a:cs typeface="Times New Roman" panose="02020603050405020304" pitchFamily="18" charset="0"/>
              </a:rPr>
              <a:t>Reduced costs associated physical and mental health care emergency services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400" dirty="0">
                <a:cs typeface="Times New Roman" panose="02020603050405020304" pitchFamily="18" charset="0"/>
              </a:rPr>
              <a:t>Increased stability for families, schools, and neighborhoods.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400" dirty="0">
                <a:cs typeface="Times New Roman" panose="02020603050405020304" pitchFamily="18" charset="0"/>
              </a:rPr>
              <a:t>Stopping population loss &amp; stabilizing tax base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1400" b="1" dirty="0">
                <a:solidFill>
                  <a:srgbClr val="0070C0"/>
                </a:solidFill>
                <a:cs typeface="Times New Roman" panose="02020603050405020304" pitchFamily="18" charset="0"/>
              </a:rPr>
              <a:t>Detroiters stay in their homes and are treated with dignity. </a:t>
            </a:r>
          </a:p>
        </p:txBody>
      </p:sp>
    </p:spTree>
    <p:extLst>
      <p:ext uri="{BB962C8B-B14F-4D97-AF65-F5344CB8AC3E}">
        <p14:creationId xmlns:p14="http://schemas.microsoft.com/office/powerpoint/2010/main" val="1757175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xmlns="" id="{1B15ED52-F352-441B-82BF-E0EA34836D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3B2E3793-BFE6-45A2-9B7B-E18844431C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BC4C4868-CB8F-4AF9-9CDB-8108F2C19B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xmlns="" id="{375E0459-6403-40CD-989D-56A4407CA1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xmlns="" id="{53E5B1A8-3AC9-4BD1-9BBC-78CA94F2D1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xmlns="" id="{F6441FA3-B336-43AE-B2E7-4512B4215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Key provisions we want in a </a:t>
            </a:r>
            <a:b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Right To Counsel Ordinance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054C095-A434-41E0-A528-1E999706779D}"/>
              </a:ext>
            </a:extLst>
          </p:cNvPr>
          <p:cNvSpPr txBox="1"/>
          <p:nvPr/>
        </p:nvSpPr>
        <p:spPr>
          <a:xfrm>
            <a:off x="1371599" y="2318197"/>
            <a:ext cx="9724031" cy="36833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228600" marR="0" lvl="0" indent="-22860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cap="none" spc="0" normalizeH="0" baseline="0" noProof="0">
                <a:ln>
                  <a:noFill/>
                </a:ln>
                <a:effectLst/>
                <a:uLnTx/>
                <a:uFillTx/>
              </a:rPr>
              <a:t>Broad &amp; Inclusive</a:t>
            </a:r>
            <a:r>
              <a:rPr kumimoji="0" lang="en-US" sz="2000" b="0" i="0" u="none" strike="noStrike" cap="none" spc="0" normalizeH="0" baseline="0" noProof="0">
                <a:ln>
                  <a:noFill/>
                </a:ln>
                <a:effectLst/>
                <a:uLnTx/>
                <a:uFillTx/>
              </a:rPr>
              <a:t>- A guaranteed right to full legal representation for low-income occupants in residential eviction cases in 36</a:t>
            </a:r>
            <a:r>
              <a:rPr kumimoji="0" lang="en-US" sz="2000" b="0" i="0" u="none" strike="noStrike" cap="none" spc="0" normalizeH="0" baseline="30000" noProof="0">
                <a:ln>
                  <a:noFill/>
                </a:ln>
                <a:effectLst/>
                <a:uLnTx/>
                <a:uFillTx/>
              </a:rPr>
              <a:t>th</a:t>
            </a:r>
            <a:r>
              <a:rPr kumimoji="0" lang="en-US" sz="2000" b="0" i="0" u="none" strike="noStrike" cap="none" spc="0" normalizeH="0" baseline="0" noProof="0">
                <a:ln>
                  <a:noFill/>
                </a:ln>
                <a:effectLst/>
                <a:uLnTx/>
                <a:uFillTx/>
              </a:rPr>
              <a:t> District Court and in housing-related administrative proceedings where occupancy is threatened</a:t>
            </a:r>
          </a:p>
          <a:p>
            <a:pPr marL="228600" marR="0" lvl="0" indent="-22860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cap="none" spc="0" normalizeH="0" baseline="0" noProof="0">
                <a:ln>
                  <a:noFill/>
                </a:ln>
                <a:effectLst/>
                <a:uLnTx/>
                <a:uFillTx/>
              </a:rPr>
              <a:t>Public Interest</a:t>
            </a:r>
            <a:r>
              <a:rPr kumimoji="0" lang="en-US" sz="2000" b="0" i="0" u="none" strike="noStrike" cap="none" spc="0" normalizeH="0" baseline="0" noProof="0">
                <a:ln>
                  <a:noFill/>
                </a:ln>
                <a:effectLst/>
                <a:uLnTx/>
                <a:uFillTx/>
              </a:rPr>
              <a:t>. Qualifying non-profit organizations who have experience, competency, and capacity shall provide full legal representation.</a:t>
            </a:r>
          </a:p>
          <a:p>
            <a:pPr marL="228600" marR="0" lvl="0" indent="-22860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cap="none" spc="0" normalizeH="0" baseline="0" noProof="0">
                <a:ln>
                  <a:noFill/>
                </a:ln>
                <a:effectLst/>
                <a:uLnTx/>
                <a:uFillTx/>
              </a:rPr>
              <a:t>Monitoring</a:t>
            </a:r>
            <a:r>
              <a:rPr kumimoji="0" lang="en-US" sz="2000" b="0" i="0" u="none" strike="noStrike" cap="none" spc="0" normalizeH="0" baseline="0" noProof="0">
                <a:ln>
                  <a:noFill/>
                </a:ln>
                <a:effectLst/>
                <a:uLnTx/>
                <a:uFillTx/>
              </a:rPr>
              <a:t>. Creates a coordinator position within the City to monitor and provide resources the program</a:t>
            </a:r>
          </a:p>
          <a:p>
            <a:pPr marL="228600" marR="0" lvl="0" indent="-22860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cap="none" spc="0" normalizeH="0" baseline="0" noProof="0">
                <a:ln>
                  <a:noFill/>
                </a:ln>
                <a:effectLst/>
                <a:uLnTx/>
                <a:uFillTx/>
              </a:rPr>
              <a:t>Data</a:t>
            </a:r>
            <a:r>
              <a:rPr kumimoji="0" lang="en-US" sz="2000" b="0" i="0" u="none" strike="noStrike" cap="none" spc="0" normalizeH="0" baseline="0" noProof="0">
                <a:ln>
                  <a:noFill/>
                </a:ln>
                <a:effectLst/>
                <a:uLnTx/>
                <a:uFillTx/>
              </a:rPr>
              <a:t>. Provide that the program coordinator collect disaggregated data and make a report available to the general public.   </a:t>
            </a:r>
          </a:p>
          <a:p>
            <a:pPr marL="228600" marR="0" lvl="0" indent="-228600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cap="none" spc="0" normalizeH="0" baseline="0" noProof="0">
                <a:ln>
                  <a:noFill/>
                </a:ln>
                <a:effectLst/>
                <a:uLnTx/>
                <a:uFillTx/>
              </a:rPr>
              <a:t>Public Review &amp; Participation. </a:t>
            </a:r>
            <a:r>
              <a:rPr kumimoji="0" lang="en-US" sz="2000" b="0" i="0" u="none" strike="noStrike" cap="none" spc="0" normalizeH="0" baseline="0" noProof="0">
                <a:ln>
                  <a:noFill/>
                </a:ln>
                <a:effectLst/>
                <a:uLnTx/>
                <a:uFillTx/>
              </a:rPr>
              <a:t>Annual review of the program, including an annual public </a:t>
            </a:r>
            <a:r>
              <a:rPr lang="en-US" sz="2000"/>
              <a:t>meeting</a:t>
            </a:r>
            <a:r>
              <a:rPr kumimoji="0" lang="en-US" sz="2000" b="0" i="0" u="none" strike="noStrike" cap="none" spc="0" normalizeH="0" baseline="0" noProof="0">
                <a:ln>
                  <a:noFill/>
                </a:ln>
                <a:effectLst/>
                <a:uLnTx/>
                <a:uFillTx/>
              </a:rPr>
              <a:t> to receive recommendations and feedback.</a:t>
            </a:r>
          </a:p>
        </p:txBody>
      </p:sp>
    </p:spTree>
    <p:extLst>
      <p:ext uri="{BB962C8B-B14F-4D97-AF65-F5344CB8AC3E}">
        <p14:creationId xmlns:p14="http://schemas.microsoft.com/office/powerpoint/2010/main" val="3954094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11047"/>
            <a:ext cx="10515600" cy="1325563"/>
          </a:xfrm>
        </p:spPr>
        <p:txBody>
          <a:bodyPr anchor="ctr">
            <a:normAutofit fontScale="90000"/>
          </a:bodyPr>
          <a:lstStyle/>
          <a:p>
            <a:pPr algn="ctr">
              <a:spcBef>
                <a:spcPts val="1100"/>
              </a:spcBef>
              <a:spcAft>
                <a:spcPts val="1100"/>
              </a:spcAft>
            </a:pPr>
            <a:r>
              <a:rPr lang="en-US" sz="2800" b="1" dirty="0"/>
              <a:t>Recap of </a:t>
            </a:r>
            <a:br>
              <a:rPr lang="en-US" sz="2800" b="1" dirty="0"/>
            </a:br>
            <a:r>
              <a:rPr lang="en-US" sz="2800" b="1" dirty="0"/>
              <a:t>Stout’s Approach and Key Findings</a:t>
            </a:r>
            <a:br>
              <a:rPr lang="en-US" sz="2800" b="1" dirty="0"/>
            </a:br>
            <a:r>
              <a:rPr lang="en-US" sz="2800" b="1" dirty="0"/>
              <a:t>from DRTC’s 2-10-22 Community Meeting</a:t>
            </a:r>
            <a:br>
              <a:rPr lang="en-US" sz="2800" b="1" dirty="0"/>
            </a:b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800" b="1" dirty="0"/>
              <a:t>*Recording Available*</a:t>
            </a:r>
          </a:p>
        </p:txBody>
      </p:sp>
      <p:sp>
        <p:nvSpPr>
          <p:cNvPr id="4" name="Slide Number Placeholder 3" hidden="1"/>
          <p:cNvSpPr>
            <a:spLocks noGrp="1"/>
          </p:cNvSpPr>
          <p:nvPr>
            <p:ph type="sldNum" sz="quarter" idx="4294967295"/>
          </p:nvPr>
        </p:nvSpPr>
        <p:spPr>
          <a:xfrm>
            <a:off x="8610600" y="6356352"/>
            <a:ext cx="2743200" cy="365125"/>
          </a:xfrm>
        </p:spPr>
        <p:txBody>
          <a:bodyPr/>
          <a:lstStyle/>
          <a:p>
            <a:pPr>
              <a:spcAft>
                <a:spcPts val="600"/>
              </a:spcAft>
            </a:pPr>
            <a:fld id="{86CB4B4D-7CA3-9044-876B-883B54F8677D}" type="slidenum">
              <a:rPr lang="uk-UA">
                <a:solidFill>
                  <a:prstClr val="black">
                    <a:tint val="75000"/>
                  </a:prstClr>
                </a:solidFill>
              </a:rPr>
              <a:pPr>
                <a:spcAft>
                  <a:spcPts val="600"/>
                </a:spcAft>
              </a:pPr>
              <a:t>8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378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2692" y="340660"/>
            <a:ext cx="6079259" cy="398929"/>
          </a:xfrm>
        </p:spPr>
        <p:txBody>
          <a:bodyPr>
            <a:noAutofit/>
          </a:bodyPr>
          <a:lstStyle/>
          <a:p>
            <a:r>
              <a:rPr lang="en-US" sz="2824" dirty="0"/>
              <a:t>Stout’s Approach - Detroit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6CB4B4D-7CA3-9044-876B-883B54F8677D}" type="slidenum">
              <a:rPr lang="uk-UA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uk-U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897F2477-D8BB-4D30-BC11-3E49C479AAD9}"/>
              </a:ext>
            </a:extLst>
          </p:cNvPr>
          <p:cNvSpPr txBox="1"/>
          <p:nvPr/>
        </p:nvSpPr>
        <p:spPr>
          <a:xfrm>
            <a:off x="2026024" y="1174426"/>
            <a:ext cx="8104094" cy="4819120"/>
          </a:xfrm>
          <a:prstGeom prst="rect">
            <a:avLst/>
          </a:prstGeom>
          <a:noFill/>
          <a:ln w="3175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4668" tIns="34668" rIns="34668" bIns="34668" numCol="1" spcCol="38100" rtlCol="0" anchor="t">
            <a:noAutofit/>
          </a:bodyPr>
          <a:lstStyle/>
          <a:p>
            <a:pPr marL="365760" indent="-365760"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PT Serif Pro"/>
              </a:rPr>
              <a:t>Listened and learned from broad group of local stakeholders, organizers, advocates, activists, and experts</a:t>
            </a:r>
          </a:p>
          <a:p>
            <a:pPr marL="365760" indent="-365760"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PT Serif Pro"/>
              </a:rPr>
              <a:t>Heard directly from people impacted by the eviction process</a:t>
            </a:r>
          </a:p>
          <a:p>
            <a:pPr marL="365760" indent="-365760"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PT Serif Pro"/>
              </a:rPr>
              <a:t>Centered analyses on tenants’ lived experiences</a:t>
            </a:r>
          </a:p>
          <a:p>
            <a:pPr marL="365760" indent="-365760"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PT Serif Pro"/>
              </a:rPr>
              <a:t>Met people where they are in their communities through trusted sources</a:t>
            </a:r>
          </a:p>
          <a:p>
            <a:pPr marL="365760" indent="-365760">
              <a:spcAft>
                <a:spcPts val="16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prstClr val="black"/>
                </a:solidFill>
                <a:latin typeface="PT Serif Pro"/>
              </a:rPr>
              <a:t>Conducted analyses through the lens of race, equity, and inclusion</a:t>
            </a:r>
          </a:p>
          <a:p>
            <a:pPr marL="1028700" lvl="1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200" dirty="0">
              <a:solidFill>
                <a:prstClr val="black"/>
              </a:solidFill>
              <a:latin typeface="PT Serif Pro"/>
            </a:endParaRPr>
          </a:p>
          <a:p>
            <a:pPr marL="342900" indent="-342900" defTabSz="410787" hangingPunct="0">
              <a:spcAft>
                <a:spcPts val="3177"/>
              </a:spcAft>
              <a:buFont typeface="Arial" panose="020B0604020202020204" pitchFamily="34" charset="0"/>
              <a:buChar char="•"/>
            </a:pPr>
            <a:endParaRPr lang="en-US" sz="2400" dirty="0">
              <a:solidFill>
                <a:prstClr val="black"/>
              </a:solidFill>
              <a:latin typeface="PT Serif Pro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4097233"/>
      </p:ext>
    </p:extLst>
  </p:cSld>
  <p:clrMapOvr>
    <a:masterClrMapping/>
  </p:clrMapOvr>
  <p:transition xmlns:p14="http://schemas.microsoft.com/office/powerpoint/2010/main" spd="med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2" id="{B14803DB-D886-40D8-A3E2-007F85DAE7F7}" vid="{BD19A8B6-52E5-4125-A1AE-70FBE66747B5}"/>
    </a:ext>
  </a:extLst>
</a:theme>
</file>

<file path=ppt/theme/theme3.xml><?xml version="1.0" encoding="utf-8"?>
<a:theme xmlns:a="http://schemas.openxmlformats.org/drawingml/2006/main" name="Theme1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7F7F7F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PT Serif Pro"/>
        <a:ea typeface=""/>
        <a:cs typeface=""/>
      </a:majorFont>
      <a:minorFont>
        <a:latin typeface="PT Serif Pr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heme1" id="{88BE5776-A58F-4478-8734-B36A307F0428}" vid="{747CDB7A-B248-4048-BC14-BEC93277EB82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1279</Words>
  <Application>Microsoft Macintosh PowerPoint</Application>
  <PresentationFormat>Custom</PresentationFormat>
  <Paragraphs>147</Paragraphs>
  <Slides>18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Office Theme</vt:lpstr>
      <vt:lpstr>1_Office Theme</vt:lpstr>
      <vt:lpstr>Theme1</vt:lpstr>
      <vt:lpstr>Detroit Right to Counsel</vt:lpstr>
      <vt:lpstr>WE ARE THE DETROIT RIGHT TO COUNSEL COALITION</vt:lpstr>
      <vt:lpstr> Key Actions Since November 2021</vt:lpstr>
      <vt:lpstr>Evictions Are On The Rise Again</vt:lpstr>
      <vt:lpstr>Detroit can’t afford more evictions!</vt:lpstr>
      <vt:lpstr>Detroit can’t afford more evictions        ! </vt:lpstr>
      <vt:lpstr>Key provisions we want in a  Right To Counsel Ordinance</vt:lpstr>
      <vt:lpstr>Recap of  Stout’s Approach and Key Findings from DRTC’s 2-10-22 Community Meeting  *Recording Available*</vt:lpstr>
      <vt:lpstr>Stout’s Approach - Detroit</vt:lpstr>
      <vt:lpstr>Stout’s Approach - Detroit</vt:lpstr>
      <vt:lpstr>Stout’s Key Findings - Detroit</vt:lpstr>
      <vt:lpstr>Stout’s Key Findings - Detroit</vt:lpstr>
      <vt:lpstr>Stout’s Key Findings - Detroit</vt:lpstr>
      <vt:lpstr>Stout’s Key Findings - Detroit</vt:lpstr>
      <vt:lpstr>Stout’s Key Findings - Detroit</vt:lpstr>
      <vt:lpstr>Stout’s Key Findings - ROIs</vt:lpstr>
      <vt:lpstr> RIGHT TO COUNSEL WORKS!</vt:lpstr>
      <vt:lpstr>CALL TO ACTION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Detroit Right to Counsel</dc:title>
  <dc:creator>Tonya Myers Phillips</dc:creator>
  <cp:lastModifiedBy>REGINALD ALEXANDER</cp:lastModifiedBy>
  <cp:revision>2</cp:revision>
  <dcterms:created xsi:type="dcterms:W3CDTF">2022-02-15T15:09:34Z</dcterms:created>
  <dcterms:modified xsi:type="dcterms:W3CDTF">2022-02-23T17:03:26Z</dcterms:modified>
</cp:coreProperties>
</file>