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7" r:id="rId10"/>
    <p:sldId id="270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D6DD80-2AF3-43CF-8953-41260C04562B}">
  <a:tblStyle styleId="{05D6DD80-2AF3-43CF-8953-41260C0456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FA7C131-4D4A-4719-B211-76483D7B5DF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All font should be Montserrat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Text within content blocks should be 12pt font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To edit Department in the lower right corner, click Slide, Edit Master. In top “Master” slide edit Department name in footer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3628bd9b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3628bd9b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94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1d276a4d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1d276a4d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3628bd9b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3628bd9b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92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3628bd9b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3628bd9b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3628bd9b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3628bd9b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3628bd9b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3628bd9b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3628bd9b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3628bd9b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3628bd9b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3628bd9b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3628bd9b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3628bd9b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02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9FD5B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0" y="2411009"/>
            <a:ext cx="8520600" cy="91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3361334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4144275"/>
            <a:ext cx="9144000" cy="999300"/>
          </a:xfrm>
          <a:prstGeom prst="rect">
            <a:avLst/>
          </a:prstGeom>
          <a:solidFill>
            <a:srgbClr val="9FD5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73189" y="784751"/>
            <a:ext cx="1197625" cy="13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Icons)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9525" y="5575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320275" y="1399371"/>
            <a:ext cx="8519100" cy="0"/>
          </a:xfrm>
          <a:prstGeom prst="straightConnector1">
            <a:avLst/>
          </a:prstGeom>
          <a:noFill/>
          <a:ln w="38100" cap="flat" cmpd="sng">
            <a:solidFill>
              <a:srgbClr val="FEB70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3"/>
          <p:cNvSpPr/>
          <p:nvPr/>
        </p:nvSpPr>
        <p:spPr>
          <a:xfrm>
            <a:off x="1469250" y="1670500"/>
            <a:ext cx="1916100" cy="1916100"/>
          </a:xfrm>
          <a:prstGeom prst="rect">
            <a:avLst/>
          </a:prstGeom>
          <a:noFill/>
          <a:ln w="9525" cap="flat" cmpd="sng">
            <a:solidFill>
              <a:srgbClr val="1825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3613950" y="1670450"/>
            <a:ext cx="1916100" cy="1916100"/>
          </a:xfrm>
          <a:prstGeom prst="rect">
            <a:avLst/>
          </a:prstGeom>
          <a:noFill/>
          <a:ln w="9525" cap="flat" cmpd="sng">
            <a:solidFill>
              <a:srgbClr val="1825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5758650" y="1670450"/>
            <a:ext cx="1916100" cy="1916100"/>
          </a:xfrm>
          <a:prstGeom prst="rect">
            <a:avLst/>
          </a:prstGeom>
          <a:noFill/>
          <a:ln w="9525" cap="flat" cmpd="sng">
            <a:solidFill>
              <a:srgbClr val="1825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Blank)">
  <p:cSld name="SECTION_HEADER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19525" y="5575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" name="Google Shape;28;p4"/>
          <p:cNvCxnSpPr/>
          <p:nvPr/>
        </p:nvCxnSpPr>
        <p:spPr>
          <a:xfrm>
            <a:off x="320275" y="1399371"/>
            <a:ext cx="8519100" cy="0"/>
          </a:xfrm>
          <a:prstGeom prst="straightConnector1">
            <a:avLst/>
          </a:prstGeom>
          <a:noFill/>
          <a:ln w="38100" cap="flat" cmpd="sng">
            <a:solidFill>
              <a:srgbClr val="FEB70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11700" y="1599661"/>
            <a:ext cx="8520600" cy="20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5"/>
          <p:cNvCxnSpPr/>
          <p:nvPr/>
        </p:nvCxnSpPr>
        <p:spPr>
          <a:xfrm>
            <a:off x="320275" y="1015050"/>
            <a:ext cx="8519100" cy="0"/>
          </a:xfrm>
          <a:prstGeom prst="straightConnector1">
            <a:avLst/>
          </a:prstGeom>
          <a:noFill/>
          <a:ln w="38100" cap="flat" cmpd="sng">
            <a:solidFill>
              <a:srgbClr val="FEB70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320275" y="1015050"/>
            <a:ext cx="8519100" cy="0"/>
          </a:xfrm>
          <a:prstGeom prst="straightConnector1">
            <a:avLst/>
          </a:prstGeom>
          <a:noFill/>
          <a:ln w="38100" cap="flat" cmpd="sng">
            <a:solidFill>
              <a:srgbClr val="FEB70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" name="Google Shape;44;p7"/>
          <p:cNvCxnSpPr/>
          <p:nvPr/>
        </p:nvCxnSpPr>
        <p:spPr>
          <a:xfrm>
            <a:off x="320275" y="1015050"/>
            <a:ext cx="8519100" cy="0"/>
          </a:xfrm>
          <a:prstGeom prst="straightConnector1">
            <a:avLst/>
          </a:prstGeom>
          <a:noFill/>
          <a:ln w="38100" cap="flat" cmpd="sng">
            <a:solidFill>
              <a:srgbClr val="FEB70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11700" y="299100"/>
            <a:ext cx="372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8" name="Google Shape;48;p8"/>
          <p:cNvCxnSpPr/>
          <p:nvPr/>
        </p:nvCxnSpPr>
        <p:spPr>
          <a:xfrm>
            <a:off x="320275" y="1015050"/>
            <a:ext cx="3769500" cy="0"/>
          </a:xfrm>
          <a:prstGeom prst="straightConnector1">
            <a:avLst/>
          </a:prstGeom>
          <a:noFill/>
          <a:ln w="38100" cap="flat" cmpd="sng">
            <a:solidFill>
              <a:srgbClr val="FEB70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7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-6625" y="-6625"/>
            <a:ext cx="9150600" cy="4782600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00025" y="4502655"/>
            <a:ext cx="343941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7900" y="4776800"/>
            <a:ext cx="9144000" cy="366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00025" y="4502655"/>
            <a:ext cx="343941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7900" y="4776800"/>
            <a:ext cx="9144000" cy="366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00025" y="4502655"/>
            <a:ext cx="343941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4798825" y="4804475"/>
            <a:ext cx="4033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exchange.info/resource/3689/24-cfr-part-570-cdb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hrd-nofa-2021-program-compliance-information-meeting-tickets-16259516351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RDNOFA@detroitmi.go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D5B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311708" y="1225688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SPECIAL PROJECTS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NOTICE OF FUNDING AVAILABILITY</a:t>
            </a:r>
            <a:endParaRPr sz="3200" b="1" dirty="0"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311700" y="3235726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2021</a:t>
            </a:r>
            <a:endParaRPr sz="2400"/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/>
          </a:blip>
          <a:srcRect l="130800" t="-9380" r="-130800" b="9379"/>
          <a:stretch/>
        </p:blipFill>
        <p:spPr>
          <a:xfrm>
            <a:off x="3973189" y="784751"/>
            <a:ext cx="1197625" cy="13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TARGETED INVESTMENT MAP</a:t>
            </a:r>
            <a:endParaRPr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5" name="Group 4"/>
          <p:cNvGrpSpPr/>
          <p:nvPr/>
        </p:nvGrpSpPr>
        <p:grpSpPr>
          <a:xfrm rot="16200000">
            <a:off x="2863193" y="438605"/>
            <a:ext cx="3663633" cy="4844140"/>
            <a:chOff x="0" y="0"/>
            <a:chExt cx="4987925" cy="5943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477837" y="477837"/>
              <a:ext cx="5943600" cy="4987925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1242985" y="3365817"/>
              <a:ext cx="331979" cy="23079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 rot="16200000">
            <a:off x="5829846" y="2917057"/>
            <a:ext cx="243840" cy="1211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63194" y="3274069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Targeted Investment Map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14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NOFA OBJECTIVE</a:t>
            </a:r>
            <a:endParaRPr b="1" dirty="0"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3E393B"/>
                </a:solidFill>
                <a:latin typeface="Arial"/>
                <a:ea typeface="Arial"/>
                <a:cs typeface="Arial"/>
                <a:sym typeface="Arial"/>
              </a:rPr>
              <a:t>The City of Detroit Housing and Revitalization Department (HRD) is pleased to release this </a:t>
            </a:r>
            <a:r>
              <a:rPr lang="en" sz="1800" b="1" dirty="0">
                <a:solidFill>
                  <a:srgbClr val="3E393B"/>
                </a:solidFill>
                <a:latin typeface="Arial"/>
                <a:ea typeface="Arial"/>
                <a:cs typeface="Arial"/>
                <a:sym typeface="Arial"/>
              </a:rPr>
              <a:t>Notice of Funding Available (NOFA) </a:t>
            </a:r>
            <a:r>
              <a:rPr lang="en" sz="1800" dirty="0">
                <a:solidFill>
                  <a:srgbClr val="3E393B"/>
                </a:solidFill>
                <a:latin typeface="Arial"/>
                <a:ea typeface="Arial"/>
                <a:cs typeface="Arial"/>
                <a:sym typeface="Arial"/>
              </a:rPr>
              <a:t>to provide developers and owners the opportunity to apply for financial support for </a:t>
            </a:r>
            <a:r>
              <a:rPr lang="en" sz="1800" u="sng" dirty="0">
                <a:solidFill>
                  <a:srgbClr val="3E393B"/>
                </a:solidFill>
                <a:latin typeface="Arial"/>
                <a:ea typeface="Arial"/>
                <a:cs typeface="Arial"/>
                <a:sym typeface="Arial"/>
              </a:rPr>
              <a:t>commercial projects </a:t>
            </a:r>
            <a:r>
              <a:rPr lang="en" sz="1800" dirty="0">
                <a:solidFill>
                  <a:srgbClr val="3E393B"/>
                </a:solidFill>
                <a:latin typeface="Arial"/>
                <a:ea typeface="Arial"/>
                <a:cs typeface="Arial"/>
                <a:sym typeface="Arial"/>
              </a:rPr>
              <a:t>that are </a:t>
            </a:r>
            <a:r>
              <a:rPr lang="en" sz="1800" i="1" dirty="0">
                <a:solidFill>
                  <a:srgbClr val="3E393B"/>
                </a:solidFill>
                <a:latin typeface="Arial"/>
                <a:ea typeface="Arial"/>
                <a:cs typeface="Arial"/>
                <a:sym typeface="Arial"/>
              </a:rPr>
              <a:t>shovel-ready</a:t>
            </a:r>
            <a:r>
              <a:rPr lang="en" sz="1800" dirty="0">
                <a:solidFill>
                  <a:srgbClr val="3E393B"/>
                </a:solidFill>
                <a:latin typeface="Arial"/>
                <a:ea typeface="Arial"/>
                <a:cs typeface="Arial"/>
                <a:sym typeface="Arial"/>
              </a:rPr>
              <a:t>. These commercial projects could include historic structural renovations, mixed-use developments, food businesses and redevelopment of brownfield and historic preservation sites located in the Targeted Investment Area Map areas. 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PROJECT QUALIFICATIONS</a:t>
            </a:r>
            <a:endParaRPr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11700" y="1397637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52400" lvl="0" indent="0">
              <a:lnSpc>
                <a:spcPct val="100000"/>
              </a:lnSpc>
              <a:buNone/>
            </a:pPr>
            <a:r>
              <a:rPr lang="en-US" sz="1000" b="1" dirty="0">
                <a:latin typeface="+mn-lt"/>
              </a:rPr>
              <a:t>Proposed projects should benefit low to moderate income populations (as defined as 80% Area Median Income or less).  </a:t>
            </a:r>
            <a:r>
              <a:rPr lang="en-US" sz="1000" b="1" dirty="0" smtClean="0">
                <a:latin typeface="+mn-lt"/>
              </a:rPr>
              <a:t>Example </a:t>
            </a:r>
            <a:r>
              <a:rPr lang="en-US" sz="1000" b="1" dirty="0">
                <a:latin typeface="+mn-lt"/>
              </a:rPr>
              <a:t>projects include</a:t>
            </a:r>
            <a:r>
              <a:rPr lang="en-US" sz="1000" b="1" dirty="0" smtClean="0">
                <a:latin typeface="+mn-lt"/>
              </a:rPr>
              <a:t>:</a:t>
            </a:r>
          </a:p>
          <a:p>
            <a:pPr marL="152400" lvl="0" indent="0">
              <a:lnSpc>
                <a:spcPct val="100000"/>
              </a:lnSpc>
              <a:buNone/>
            </a:pPr>
            <a:endParaRPr lang="en-US" sz="1000" b="1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+mn-lt"/>
              </a:rPr>
              <a:t>Community Grocery Store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+mn-lt"/>
              </a:rPr>
              <a:t>Retail Store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+mn-lt"/>
              </a:rPr>
              <a:t>Health Clinic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+mn-lt"/>
              </a:rPr>
              <a:t>Historic Preservation activities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+mn-lt"/>
              </a:rPr>
              <a:t>Adaptive Reuse / Rehabilitation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+mn-lt"/>
              </a:rPr>
              <a:t>Office Space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+mn-lt"/>
              </a:rPr>
              <a:t>Mixed-Use Development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+mn-lt"/>
              </a:rPr>
              <a:t>High Impact developments in Strategic Neighborhoods Fund  </a:t>
            </a:r>
          </a:p>
          <a:p>
            <a:pPr marL="152400" lvl="0" indent="0">
              <a:lnSpc>
                <a:spcPct val="100000"/>
              </a:lnSpc>
              <a:buNone/>
            </a:pPr>
            <a:endParaRPr lang="en-US" sz="1000" dirty="0" smtClean="0">
              <a:latin typeface="+mn-lt"/>
            </a:endParaRPr>
          </a:p>
          <a:p>
            <a:pPr marL="152400" lvl="0" indent="0">
              <a:lnSpc>
                <a:spcPct val="100000"/>
              </a:lnSpc>
              <a:buNone/>
            </a:pPr>
            <a:r>
              <a:rPr lang="en-US" sz="1000" b="1" dirty="0" smtClean="0">
                <a:latin typeface="+mn-lt"/>
              </a:rPr>
              <a:t>Projects </a:t>
            </a:r>
            <a:r>
              <a:rPr lang="en-US" sz="1000" b="1" dirty="0">
                <a:latin typeface="+mn-lt"/>
              </a:rPr>
              <a:t>must have a commercial component and also meet one at least of the following conditions: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+mn-lt"/>
              </a:rPr>
              <a:t>Be in a Historic District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+mn-lt"/>
              </a:rPr>
              <a:t>Rehab of a blighted or functionally obsolete building (</a:t>
            </a:r>
            <a:r>
              <a:rPr lang="en-US" sz="1000" dirty="0" err="1">
                <a:latin typeface="+mn-lt"/>
              </a:rPr>
              <a:t>i.e</a:t>
            </a:r>
            <a:r>
              <a:rPr lang="en-US" sz="1000" dirty="0">
                <a:latin typeface="+mn-lt"/>
              </a:rPr>
              <a:t> adaptive reuse of a building)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+mn-lt"/>
              </a:rPr>
              <a:t>New Construction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+mn-lt"/>
              </a:rPr>
              <a:t>Affiliated with a neighborhood and commercial corridor food initiative / Strategic Neighborhood Funds</a:t>
            </a:r>
          </a:p>
          <a:p>
            <a:pPr marL="152400" lvl="0" indent="0">
              <a:lnSpc>
                <a:spcPct val="100000"/>
              </a:lnSpc>
              <a:buNone/>
            </a:pPr>
            <a:endParaRPr lang="en-US" sz="1000" dirty="0">
              <a:latin typeface="+mn-lt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832400" y="1397637"/>
            <a:ext cx="3999900" cy="3416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000" dirty="0" smtClean="0">
                <a:latin typeface="+mn-lt"/>
              </a:rPr>
              <a:t>The </a:t>
            </a:r>
            <a:r>
              <a:rPr lang="en-US" sz="1000" dirty="0">
                <a:latin typeface="+mn-lt"/>
              </a:rPr>
              <a:t>proposed investment must meet a CDBG National Objective and Eligible Activity per </a:t>
            </a:r>
            <a:r>
              <a:rPr lang="en-US" sz="1000" u="sng" dirty="0">
                <a:latin typeface="+mn-lt"/>
                <a:hlinkClick r:id="rId3"/>
              </a:rPr>
              <a:t>24 CFR part 570</a:t>
            </a:r>
            <a:r>
              <a:rPr lang="en-US" sz="1000" dirty="0">
                <a:latin typeface="+mn-lt"/>
              </a:rPr>
              <a:t>. </a:t>
            </a:r>
          </a:p>
          <a:p>
            <a:r>
              <a:rPr lang="en-US" sz="1000" dirty="0">
                <a:latin typeface="+mn-lt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1000" b="1" dirty="0" smtClean="0">
                <a:latin typeface="+mn-lt"/>
              </a:rPr>
              <a:t> </a:t>
            </a:r>
            <a:endParaRPr lang="en-US" sz="1000" dirty="0" smtClean="0">
              <a:latin typeface="+mn-lt"/>
            </a:endParaRPr>
          </a:p>
          <a:p>
            <a:pPr lvl="0"/>
            <a:r>
              <a:rPr lang="en-US" sz="1000" dirty="0"/>
              <a:t>Project should be “shovel </a:t>
            </a:r>
            <a:r>
              <a:rPr lang="en-US" sz="1000" dirty="0" smtClean="0"/>
              <a:t>ready”.  All </a:t>
            </a:r>
            <a:r>
              <a:rPr lang="en-US" sz="1000" dirty="0"/>
              <a:t>other funders participating in the project should be confirmed with a Letter of Intent and ready to break ground within 6 months of award. </a:t>
            </a:r>
            <a:endParaRPr lang="en-US" sz="11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1699" y="1112354"/>
            <a:ext cx="852060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52400" lv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To be considered for funding projects must meet the following qualifications: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11699" y="1518123"/>
            <a:ext cx="176110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1699" y="3627493"/>
            <a:ext cx="176110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56290" y="1481091"/>
            <a:ext cx="176110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56290" y="2103753"/>
            <a:ext cx="176110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APPLICATION &amp; AWARD TIMELINE</a:t>
            </a:r>
            <a:endParaRPr dirty="0"/>
          </a:p>
        </p:txBody>
      </p:sp>
      <p:graphicFrame>
        <p:nvGraphicFramePr>
          <p:cNvPr id="90" name="Google Shape;90;p16"/>
          <p:cNvGraphicFramePr/>
          <p:nvPr>
            <p:extLst>
              <p:ext uri="{D42A27DB-BD31-4B8C-83A1-F6EECF244321}">
                <p14:modId xmlns:p14="http://schemas.microsoft.com/office/powerpoint/2010/main" val="723169831"/>
              </p:ext>
            </p:extLst>
          </p:nvPr>
        </p:nvGraphicFramePr>
        <p:xfrm>
          <a:off x="735201" y="1132541"/>
          <a:ext cx="7554033" cy="3277269"/>
        </p:xfrm>
        <a:graphic>
          <a:graphicData uri="http://schemas.openxmlformats.org/drawingml/2006/table">
            <a:tbl>
              <a:tblPr>
                <a:noFill/>
                <a:tableStyleId>{05D6DD80-2AF3-43CF-8953-41260C04562B}</a:tableStyleId>
              </a:tblPr>
              <a:tblGrid>
                <a:gridCol w="3163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 b="1" dirty="0"/>
                        <a:t>EVENT</a:t>
                      </a:r>
                      <a:endParaRPr sz="1000" b="1" dirty="0"/>
                    </a:p>
                  </a:txBody>
                  <a:tcPr marL="45720" marR="4572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 b="1"/>
                        <a:t>DATE</a:t>
                      </a:r>
                      <a:endParaRPr sz="1000" b="1"/>
                    </a:p>
                  </a:txBody>
                  <a:tcPr marL="45720" marR="4572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00">
                <a:tc>
                  <a:txBody>
                    <a:bodyPr/>
                    <a:lstStyle/>
                    <a:p>
                      <a:pPr marL="266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 dirty="0"/>
                        <a:t>NOFA Published</a:t>
                      </a:r>
                      <a:endParaRPr sz="1000" dirty="0"/>
                    </a:p>
                  </a:txBody>
                  <a:tcPr marL="0" marR="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9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/>
                        <a:t>July 12, 2021</a:t>
                      </a:r>
                      <a:endParaRPr sz="1000"/>
                    </a:p>
                  </a:txBody>
                  <a:tcPr marL="0" marR="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00">
                <a:tc>
                  <a:txBody>
                    <a:bodyPr/>
                    <a:lstStyle/>
                    <a:p>
                      <a:pPr marL="266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 dirty="0"/>
                        <a:t>HRD Pre-Submission Public Meeting</a:t>
                      </a:r>
                      <a:endParaRPr sz="1000" dirty="0"/>
                    </a:p>
                  </a:txBody>
                  <a:tcPr marL="0" marR="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9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/>
                        <a:t>July 26, 2021 at 1:30 PM</a:t>
                      </a:r>
                      <a:endParaRPr sz="1000"/>
                    </a:p>
                  </a:txBody>
                  <a:tcPr marL="0" marR="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979">
                <a:tc>
                  <a:txBody>
                    <a:bodyPr/>
                    <a:lstStyle/>
                    <a:p>
                      <a:pPr marL="266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 dirty="0"/>
                        <a:t>Intake Application (Part I)</a:t>
                      </a:r>
                      <a:endParaRPr sz="1000" dirty="0"/>
                    </a:p>
                  </a:txBody>
                  <a:tcPr marL="0" marR="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9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August 6</a:t>
                      </a:r>
                      <a:r>
                        <a:rPr lang="en" sz="1000" baseline="30000" dirty="0"/>
                        <a:t>th</a:t>
                      </a:r>
                      <a:r>
                        <a:rPr lang="en" sz="1000" dirty="0"/>
                        <a:t>, 2021 at 12PM, for this years CDBG fiscal year consideration (August 2021 to May 2022)</a:t>
                      </a:r>
                      <a:endParaRPr sz="1000" dirty="0"/>
                    </a:p>
                    <a:p>
                      <a:pPr marL="29210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 dirty="0" smtClean="0"/>
                        <a:t>Intake applications </a:t>
                      </a:r>
                      <a:r>
                        <a:rPr lang="en" sz="1000" dirty="0"/>
                        <a:t>will be accepted on a rolling basis for  future CDBG program </a:t>
                      </a:r>
                      <a:r>
                        <a:rPr lang="en" sz="1000" dirty="0" smtClean="0"/>
                        <a:t>years</a:t>
                      </a:r>
                      <a:endParaRPr sz="1000" dirty="0"/>
                    </a:p>
                  </a:txBody>
                  <a:tcPr marL="0" marR="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00">
                <a:tc>
                  <a:txBody>
                    <a:bodyPr/>
                    <a:lstStyle/>
                    <a:p>
                      <a:pPr marL="266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/>
                        <a:t>Program Compliance Information Meeting</a:t>
                      </a:r>
                      <a:endParaRPr sz="1000"/>
                    </a:p>
                  </a:txBody>
                  <a:tcPr marL="0" marR="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9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 dirty="0"/>
                        <a:t>August 17, 2021</a:t>
                      </a:r>
                      <a:endParaRPr sz="1000" dirty="0"/>
                    </a:p>
                  </a:txBody>
                  <a:tcPr marL="0" marR="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00">
                <a:tc>
                  <a:txBody>
                    <a:bodyPr/>
                    <a:lstStyle/>
                    <a:p>
                      <a:pPr marL="266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/>
                        <a:t>Full Application (Part II) Invitation</a:t>
                      </a:r>
                      <a:endParaRPr sz="1000"/>
                    </a:p>
                  </a:txBody>
                  <a:tcPr marL="0" marR="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 dirty="0"/>
                        <a:t>    </a:t>
                      </a:r>
                      <a:r>
                        <a:rPr lang="en" sz="1000" dirty="0" smtClean="0"/>
                        <a:t>    Based </a:t>
                      </a:r>
                      <a:r>
                        <a:rPr lang="en" sz="1000" dirty="0"/>
                        <a:t>on funding availability</a:t>
                      </a:r>
                      <a:endParaRPr sz="1000" dirty="0"/>
                    </a:p>
                  </a:txBody>
                  <a:tcPr marL="0" marR="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5829">
                <a:tc>
                  <a:txBody>
                    <a:bodyPr/>
                    <a:lstStyle/>
                    <a:p>
                      <a:pPr marL="266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 dirty="0"/>
                        <a:t>Letters of Interest Issued</a:t>
                      </a:r>
                      <a:endParaRPr sz="1000" dirty="0"/>
                    </a:p>
                  </a:txBody>
                  <a:tcPr marL="0" marR="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9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Letters of Interest for projects that apply by August 6</a:t>
                      </a:r>
                      <a:r>
                        <a:rPr lang="en" sz="1000" baseline="30000" dirty="0"/>
                        <a:t>th</a:t>
                      </a:r>
                      <a:r>
                        <a:rPr lang="en" sz="1000" dirty="0"/>
                        <a:t> will be issued October 1</a:t>
                      </a:r>
                      <a:r>
                        <a:rPr lang="en" sz="1000" baseline="30000" dirty="0"/>
                        <a:t>st</a:t>
                      </a:r>
                      <a:r>
                        <a:rPr lang="en" sz="1000" dirty="0"/>
                        <a:t>.</a:t>
                      </a:r>
                      <a:endParaRPr sz="1000" dirty="0"/>
                    </a:p>
                    <a:p>
                      <a:pPr marL="27940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 dirty="0"/>
                        <a:t>For projects that submitted after August 6</a:t>
                      </a:r>
                      <a:r>
                        <a:rPr lang="en" sz="1000" baseline="30000" dirty="0"/>
                        <a:t>th</a:t>
                      </a:r>
                      <a:r>
                        <a:rPr lang="en" sz="1000" dirty="0"/>
                        <a:t>, they will be issued on a rolling basis after October 2021 for future fiscal year consideration.</a:t>
                      </a:r>
                      <a:endParaRPr sz="1000" dirty="0"/>
                    </a:p>
                  </a:txBody>
                  <a:tcPr marL="0" marR="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FUNDING LIMITS &amp; RESTRICTIONS</a:t>
            </a:r>
            <a:endParaRPr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" name="Google Shape;106;p18"/>
          <p:cNvSpPr txBox="1">
            <a:spLocks/>
          </p:cNvSpPr>
          <p:nvPr/>
        </p:nvSpPr>
        <p:spPr>
          <a:xfrm>
            <a:off x="437595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600" b="1" dirty="0">
                <a:latin typeface="+mj-lt"/>
              </a:rPr>
              <a:t>Effective at the release of this NOFA, the following restrictions will be placed on funding allocations</a:t>
            </a:r>
            <a:r>
              <a:rPr lang="en-US" sz="1600" dirty="0" smtClean="0">
                <a:latin typeface="+mj-lt"/>
              </a:rPr>
              <a:t>: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latin typeface="+mj-lt"/>
              </a:rPr>
              <a:t>Award </a:t>
            </a:r>
            <a:r>
              <a:rPr lang="en-US" sz="1600" b="1" dirty="0">
                <a:latin typeface="+mj-lt"/>
              </a:rPr>
              <a:t>Amount: </a:t>
            </a:r>
            <a:r>
              <a:rPr lang="en-US" sz="1600" dirty="0">
                <a:latin typeface="+mj-lt"/>
              </a:rPr>
              <a:t>there is no hard cap on award size, but requests for less than $500,000 will be considered </a:t>
            </a:r>
            <a:r>
              <a:rPr lang="en-US" sz="1600" dirty="0" smtClean="0">
                <a:latin typeface="+mj-lt"/>
              </a:rPr>
              <a:t>first; Larger </a:t>
            </a:r>
            <a:r>
              <a:rPr lang="en-US" sz="1600" dirty="0">
                <a:latin typeface="+mj-lt"/>
              </a:rPr>
              <a:t>awards may be granted on a case-by-case basis </a:t>
            </a:r>
            <a:endParaRPr lang="en-US" sz="1600" dirty="0" smtClean="0">
              <a:latin typeface="+mj-l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 smtClean="0">
              <a:latin typeface="+mj-lt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latin typeface="+mj-lt"/>
              </a:rPr>
              <a:t>Maximum </a:t>
            </a:r>
            <a:r>
              <a:rPr lang="en-US" sz="1600" b="1" dirty="0">
                <a:latin typeface="+mj-lt"/>
              </a:rPr>
              <a:t>outstanding awards per developer: </a:t>
            </a:r>
            <a:r>
              <a:rPr lang="en-US" sz="1600" dirty="0">
                <a:latin typeface="+mj-lt"/>
              </a:rPr>
              <a:t>1 – Applicants of this program may not receive more than 1 award in any grant </a:t>
            </a:r>
            <a:r>
              <a:rPr lang="en-US" sz="1600" dirty="0" smtClean="0">
                <a:latin typeface="+mj-lt"/>
              </a:rPr>
              <a:t>year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 smtClean="0">
              <a:latin typeface="+mj-lt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latin typeface="+mj-lt"/>
              </a:rPr>
              <a:t>Funding Source: </a:t>
            </a:r>
            <a:r>
              <a:rPr lang="en-US" sz="1600" dirty="0" smtClean="0">
                <a:solidFill>
                  <a:srgbClr val="3E393B"/>
                </a:solidFill>
                <a:latin typeface="Questrial"/>
              </a:rPr>
              <a:t>Community </a:t>
            </a:r>
            <a:r>
              <a:rPr lang="en-US" sz="1600" dirty="0">
                <a:solidFill>
                  <a:srgbClr val="3E393B"/>
                </a:solidFill>
                <a:latin typeface="Questrial"/>
              </a:rPr>
              <a:t>Development Block Grant Program (</a:t>
            </a:r>
            <a:r>
              <a:rPr lang="en-US" sz="1600" b="1" dirty="0">
                <a:solidFill>
                  <a:srgbClr val="3E393B"/>
                </a:solidFill>
                <a:latin typeface="Questrial"/>
              </a:rPr>
              <a:t>CDBG</a:t>
            </a:r>
            <a:r>
              <a:rPr lang="en-US" sz="1600" dirty="0">
                <a:solidFill>
                  <a:srgbClr val="3E393B"/>
                </a:solidFill>
                <a:latin typeface="Questrial"/>
              </a:rPr>
              <a:t>) through </a:t>
            </a:r>
            <a:r>
              <a:rPr lang="en-US" sz="1600" dirty="0" smtClean="0">
                <a:solidFill>
                  <a:srgbClr val="3E393B"/>
                </a:solidFill>
                <a:latin typeface="Questrial"/>
              </a:rPr>
              <a:t>HUD</a:t>
            </a:r>
            <a:endParaRPr lang="en-US" sz="1600" dirty="0">
              <a:solidFill>
                <a:srgbClr val="3E393B"/>
              </a:solidFill>
              <a:latin typeface="Questrial"/>
            </a:endParaRPr>
          </a:p>
          <a:p>
            <a:pPr marL="628650" lvl="1" indent="-171450">
              <a:spcBef>
                <a:spcPts val="0"/>
              </a:spcBef>
            </a:pP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COMPLIANCE REQUIREMENTS</a:t>
            </a:r>
            <a:endParaRPr dirty="0"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5079" indent="-285750">
              <a:buClr>
                <a:srgbClr val="008080"/>
              </a:buClr>
              <a:buSzPct val="80000"/>
            </a:pPr>
            <a:r>
              <a:rPr lang="en-US" sz="1600" dirty="0">
                <a:solidFill>
                  <a:srgbClr val="3E393B"/>
                </a:solidFill>
                <a:latin typeface="+mn-lt"/>
              </a:rPr>
              <a:t>Davis Bacon and Related Acts </a:t>
            </a:r>
            <a:r>
              <a:rPr lang="en-US" sz="1600" dirty="0" smtClean="0">
                <a:solidFill>
                  <a:srgbClr val="3E393B"/>
                </a:solidFill>
                <a:latin typeface="+mn-lt"/>
              </a:rPr>
              <a:t>Requirements; Prevailing </a:t>
            </a:r>
            <a:r>
              <a:rPr lang="en-US" sz="1600" dirty="0">
                <a:solidFill>
                  <a:srgbClr val="3E393B"/>
                </a:solidFill>
                <a:latin typeface="+mn-lt"/>
              </a:rPr>
              <a:t>Wages</a:t>
            </a:r>
          </a:p>
          <a:p>
            <a:pPr marL="455079" indent="-285750">
              <a:buClr>
                <a:srgbClr val="008080"/>
              </a:buClr>
              <a:buSzPct val="80000"/>
            </a:pPr>
            <a:r>
              <a:rPr lang="en-US" sz="1600" dirty="0">
                <a:solidFill>
                  <a:srgbClr val="3E393B"/>
                </a:solidFill>
                <a:latin typeface="+mn-lt"/>
              </a:rPr>
              <a:t>Section 3 Requirements</a:t>
            </a:r>
          </a:p>
          <a:p>
            <a:pPr marL="455079" indent="-285750">
              <a:buClr>
                <a:srgbClr val="008080"/>
              </a:buClr>
              <a:buSzPct val="80000"/>
            </a:pPr>
            <a:r>
              <a:rPr lang="en-US" sz="1600" dirty="0">
                <a:solidFill>
                  <a:srgbClr val="3E393B"/>
                </a:solidFill>
                <a:latin typeface="+mn-lt"/>
              </a:rPr>
              <a:t>Construction &amp; Rehabilitation Standards</a:t>
            </a:r>
          </a:p>
          <a:p>
            <a:pPr marL="455079" indent="-285750">
              <a:buClr>
                <a:srgbClr val="008080"/>
              </a:buClr>
              <a:buSzPct val="80000"/>
            </a:pPr>
            <a:r>
              <a:rPr lang="en-US" sz="1600" dirty="0">
                <a:solidFill>
                  <a:srgbClr val="3E393B"/>
                </a:solidFill>
                <a:latin typeface="+mn-lt"/>
              </a:rPr>
              <a:t>Energy Standards</a:t>
            </a:r>
          </a:p>
          <a:p>
            <a:pPr marL="455079" indent="-285750">
              <a:buClr>
                <a:srgbClr val="008080"/>
              </a:buClr>
              <a:buSzPct val="80000"/>
            </a:pPr>
            <a:r>
              <a:rPr lang="en-US" sz="1600" dirty="0" smtClean="0">
                <a:solidFill>
                  <a:srgbClr val="3E393B"/>
                </a:solidFill>
                <a:latin typeface="+mn-lt"/>
              </a:rPr>
              <a:t>Cost </a:t>
            </a:r>
            <a:r>
              <a:rPr lang="en-US" sz="1600" dirty="0">
                <a:solidFill>
                  <a:srgbClr val="3E393B"/>
                </a:solidFill>
                <a:latin typeface="+mn-lt"/>
              </a:rPr>
              <a:t>Certification</a:t>
            </a:r>
          </a:p>
          <a:p>
            <a:pPr marL="285750" indent="-285750">
              <a:lnSpc>
                <a:spcPct val="100000"/>
              </a:lnSpc>
              <a:spcAft>
                <a:spcPts val="1600"/>
              </a:spcAft>
            </a:pPr>
            <a:endParaRPr sz="1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929270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PROGRAM COMPLIANCE MEETING WILL BE ON AUGUST 17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FOR MORE DETAILS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NEXT STEPS &amp; APPLICATION PROCESS</a:t>
            </a:r>
            <a:endParaRPr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13" name="Google Shape;113;p19"/>
          <p:cNvSpPr txBox="1"/>
          <p:nvPr/>
        </p:nvSpPr>
        <p:spPr>
          <a:xfrm>
            <a:off x="503550" y="1152475"/>
            <a:ext cx="7337700" cy="293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Montserrat"/>
                <a:ea typeface="Montserrat"/>
                <a:cs typeface="Montserrat"/>
                <a:sym typeface="Montserrat"/>
              </a:rPr>
              <a:t>Complete Intake Application by August 6</a:t>
            </a:r>
            <a:r>
              <a:rPr lang="en-US" baseline="30000" dirty="0" smtClean="0"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US" dirty="0" smtClean="0">
                <a:latin typeface="Montserrat"/>
                <a:ea typeface="Montserrat"/>
                <a:cs typeface="Montserrat"/>
                <a:sym typeface="Montserrat"/>
              </a:rPr>
              <a:t> 2021</a:t>
            </a:r>
          </a:p>
          <a:p>
            <a:pPr marL="628650" lvl="1" indent="-171450">
              <a:buClr>
                <a:schemeClr val="lt1"/>
              </a:buClr>
              <a:buSzPts val="1200"/>
              <a:buFont typeface="Montserrat"/>
              <a:buChar char="○"/>
            </a:pPr>
            <a:r>
              <a:rPr lang="en-US" sz="1600" dirty="0" smtClean="0">
                <a:solidFill>
                  <a:schemeClr val="lt1"/>
                </a:solidFill>
                <a:latin typeface="+mj-lt"/>
                <a:ea typeface="Montserrat"/>
                <a:cs typeface="Montserrat"/>
                <a:sym typeface="Montserrat"/>
              </a:rPr>
              <a:t>Familiarize yourself with the application and requirements for the intake application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Questrial"/>
                <a:hlinkClick r:id="rId3"/>
              </a:rPr>
              <a:t>RSVP</a:t>
            </a:r>
            <a:r>
              <a:rPr lang="en-US" b="1" dirty="0" smtClean="0">
                <a:solidFill>
                  <a:srgbClr val="0070C0"/>
                </a:solidFill>
                <a:latin typeface="Questrial"/>
              </a:rPr>
              <a:t> </a:t>
            </a:r>
            <a:r>
              <a:rPr lang="en-US" dirty="0" smtClean="0">
                <a:latin typeface="Montserrat"/>
                <a:ea typeface="Montserrat"/>
                <a:cs typeface="Montserrat"/>
                <a:sym typeface="Montserrat"/>
              </a:rPr>
              <a:t>for the Program Compliance Information Meeting held on August 17</a:t>
            </a:r>
            <a:r>
              <a:rPr lang="en-US" baseline="30000" dirty="0" smtClean="0"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US" dirty="0" smtClean="0">
                <a:latin typeface="Montserrat"/>
                <a:ea typeface="Montserrat"/>
                <a:cs typeface="Montserrat"/>
                <a:sym typeface="Montserrat"/>
              </a:rPr>
              <a:t> 2021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latin typeface="Montserrat"/>
                <a:ea typeface="Montserrat"/>
                <a:cs typeface="Montserrat"/>
                <a:sym typeface="Montserrat"/>
              </a:rPr>
              <a:t>For questions, contact us at: </a:t>
            </a:r>
            <a:r>
              <a:rPr lang="en-US" i="1" dirty="0" smtClean="0">
                <a:latin typeface="Montserrat"/>
                <a:ea typeface="Montserrat"/>
                <a:cs typeface="Montserrat"/>
                <a:sym typeface="Montserrat"/>
                <a:hlinkClick r:id="rId4"/>
              </a:rPr>
              <a:t>HRDNOFA@detroitmi.gov</a:t>
            </a:r>
            <a:endParaRPr lang="en-US" i="1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i="1" dirty="0" smtClean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INTAKE APPLICATION REQUIREMENTS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444019"/>
            <a:ext cx="3999900" cy="3416400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US" b="1" dirty="0"/>
              <a:t>Developer Team and Project Narrative</a:t>
            </a:r>
            <a:endParaRPr lang="en-US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Executive Summary</a:t>
            </a:r>
            <a:endParaRPr lang="en-US" dirty="0"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  <a:cs typeface="Arial Narrow" panose="020B0606020202030204" pitchFamily="34" charset="0"/>
              </a:rPr>
              <a:t>Developer Experience / Team  Narrative</a:t>
            </a:r>
            <a:endParaRPr lang="en-US" dirty="0"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-5" dirty="0">
                <a:ea typeface="Calibri" panose="020F0502020204030204" pitchFamily="34" charset="0"/>
                <a:cs typeface="Arial Narrow" panose="020B0606020202030204" pitchFamily="34" charset="0"/>
              </a:rPr>
              <a:t>Program Scope and Feasibility Narrative</a:t>
            </a:r>
            <a:endParaRPr lang="en-US" dirty="0"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-5" dirty="0">
                <a:ea typeface="Calibri" panose="020F0502020204030204" pitchFamily="34" charset="0"/>
                <a:cs typeface="Arial Narrow" panose="020B0606020202030204" pitchFamily="34" charset="0"/>
              </a:rPr>
              <a:t>B</a:t>
            </a:r>
            <a:r>
              <a:rPr lang="en-US" dirty="0">
                <a:ea typeface="Calibri" panose="020F0502020204030204" pitchFamily="34" charset="0"/>
                <a:cs typeface="Arial Narrow" panose="020B0606020202030204" pitchFamily="34" charset="0"/>
              </a:rPr>
              <a:t>o</a:t>
            </a: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a</a:t>
            </a:r>
            <a:r>
              <a:rPr lang="en-US" dirty="0">
                <a:ea typeface="Calibri" panose="020F0502020204030204" pitchFamily="34" charset="0"/>
                <a:cs typeface="Arial Narrow" panose="020B0606020202030204" pitchFamily="34" charset="0"/>
              </a:rPr>
              <a:t>rd</a:t>
            </a: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 </a:t>
            </a:r>
            <a:r>
              <a:rPr lang="en-US" spc="-10" dirty="0">
                <a:ea typeface="Calibri" panose="020F0502020204030204" pitchFamily="34" charset="0"/>
                <a:cs typeface="Arial Narrow" panose="020B0606020202030204" pitchFamily="34" charset="0"/>
              </a:rPr>
              <a:t>o</a:t>
            </a:r>
            <a:r>
              <a:rPr lang="en-US" dirty="0">
                <a:ea typeface="Calibri" panose="020F0502020204030204" pitchFamily="34" charset="0"/>
                <a:cs typeface="Arial Narrow" panose="020B0606020202030204" pitchFamily="34" charset="0"/>
              </a:rPr>
              <a:t>f </a:t>
            </a: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D</a:t>
            </a:r>
            <a:r>
              <a:rPr lang="en-US" dirty="0">
                <a:ea typeface="Calibri" panose="020F0502020204030204" pitchFamily="34" charset="0"/>
                <a:cs typeface="Arial Narrow" panose="020B0606020202030204" pitchFamily="34" charset="0"/>
              </a:rPr>
              <a:t>irec</a:t>
            </a: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t</a:t>
            </a:r>
            <a:r>
              <a:rPr lang="en-US" spc="-10" dirty="0">
                <a:ea typeface="Calibri" panose="020F0502020204030204" pitchFamily="34" charset="0"/>
                <a:cs typeface="Arial Narrow" panose="020B0606020202030204" pitchFamily="34" charset="0"/>
              </a:rPr>
              <a:t>o</a:t>
            </a:r>
            <a:r>
              <a:rPr lang="en-US" dirty="0">
                <a:ea typeface="Calibri" panose="020F0502020204030204" pitchFamily="34" charset="0"/>
                <a:cs typeface="Arial Narrow" panose="020B0606020202030204" pitchFamily="34" charset="0"/>
              </a:rPr>
              <a:t>rs</a:t>
            </a:r>
            <a:r>
              <a:rPr lang="en-US" spc="-25" dirty="0">
                <a:ea typeface="Calibri" panose="020F0502020204030204" pitchFamily="34" charset="0"/>
                <a:cs typeface="Arial Narrow" panose="020B060602020203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Arial Narrow" panose="020B0606020202030204" pitchFamily="34" charset="0"/>
              </a:rPr>
              <a:t>I</a:t>
            </a:r>
            <a:r>
              <a:rPr lang="en-US" spc="-5" dirty="0">
                <a:ea typeface="Calibri" panose="020F0502020204030204" pitchFamily="34" charset="0"/>
                <a:cs typeface="Arial Narrow" panose="020B0606020202030204" pitchFamily="34" charset="0"/>
              </a:rPr>
              <a:t>n</a:t>
            </a: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f</a:t>
            </a:r>
            <a:r>
              <a:rPr lang="en-US" dirty="0">
                <a:ea typeface="Calibri" panose="020F0502020204030204" pitchFamily="34" charset="0"/>
                <a:cs typeface="Arial Narrow" panose="020B0606020202030204" pitchFamily="34" charset="0"/>
              </a:rPr>
              <a:t>o</a:t>
            </a:r>
            <a:r>
              <a:rPr lang="en-US" spc="-5" dirty="0">
                <a:ea typeface="Calibri" panose="020F0502020204030204" pitchFamily="34" charset="0"/>
                <a:cs typeface="Arial Narrow" panose="020B0606020202030204" pitchFamily="34" charset="0"/>
              </a:rPr>
              <a:t>r</a:t>
            </a:r>
            <a:r>
              <a:rPr lang="en-US" dirty="0">
                <a:ea typeface="Calibri" panose="020F0502020204030204" pitchFamily="34" charset="0"/>
                <a:cs typeface="Arial Narrow" panose="020B0606020202030204" pitchFamily="34" charset="0"/>
              </a:rPr>
              <a:t>ma</a:t>
            </a: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t</a:t>
            </a:r>
            <a:r>
              <a:rPr lang="en-US" dirty="0">
                <a:ea typeface="Calibri" panose="020F0502020204030204" pitchFamily="34" charset="0"/>
                <a:cs typeface="Arial Narrow" panose="020B0606020202030204" pitchFamily="34" charset="0"/>
              </a:rPr>
              <a:t>ion</a:t>
            </a:r>
            <a:r>
              <a:rPr lang="en-US" spc="-30" dirty="0">
                <a:ea typeface="Calibri" panose="020F0502020204030204" pitchFamily="34" charset="0"/>
                <a:cs typeface="Arial Narrow" panose="020B0606020202030204" pitchFamily="34" charset="0"/>
              </a:rPr>
              <a:t> (if applicable)</a:t>
            </a:r>
            <a:endParaRPr lang="en-US" dirty="0"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-30" dirty="0">
                <a:ea typeface="Calibri" panose="020F0502020204030204" pitchFamily="34" charset="0"/>
                <a:cs typeface="Arial Narrow" panose="020B0606020202030204" pitchFamily="34" charset="0"/>
              </a:rPr>
              <a:t>Special Projects NOFA </a:t>
            </a:r>
            <a:r>
              <a:rPr lang="en-US" spc="-30" dirty="0" smtClean="0">
                <a:ea typeface="Calibri" panose="020F0502020204030204" pitchFamily="34" charset="0"/>
                <a:cs typeface="Arial Narrow" panose="020B0606020202030204" pitchFamily="34" charset="0"/>
              </a:rPr>
              <a:t>Self-Score</a:t>
            </a:r>
            <a:endParaRPr lang="en-US" dirty="0">
              <a:ea typeface="Calibri" panose="020F0502020204030204" pitchFamily="34" charset="0"/>
              <a:cs typeface="Arial Narrow" panose="020B0606020202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lnSpc>
                <a:spcPct val="107000"/>
              </a:lnSpc>
              <a:buNone/>
            </a:pPr>
            <a:r>
              <a:rPr lang="en-US" b="1" dirty="0"/>
              <a:t>Readiness to Proceed</a:t>
            </a:r>
            <a:endParaRPr lang="en-US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Project Timeline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Evidence of Site Control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Site Plan Approval (For New Construction Only)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Evidence of Historic Designation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Preliminary Plan Review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Zoning Documents</a:t>
            </a:r>
          </a:p>
          <a:p>
            <a:pPr marL="0" indent="0">
              <a:lnSpc>
                <a:spcPct val="107000"/>
              </a:lnSpc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32400" y="1444019"/>
            <a:ext cx="3999900" cy="3416400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US" b="1" dirty="0" smtClean="0"/>
              <a:t>Financial </a:t>
            </a:r>
            <a:r>
              <a:rPr lang="en-US" b="1" dirty="0"/>
              <a:t>Documentation</a:t>
            </a:r>
            <a:endParaRPr lang="en-US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Development </a:t>
            </a:r>
            <a:r>
              <a:rPr lang="en-US" spc="5" dirty="0" err="1">
                <a:ea typeface="Calibri" panose="020F0502020204030204" pitchFamily="34" charset="0"/>
                <a:cs typeface="Arial Narrow" panose="020B0606020202030204" pitchFamily="34" charset="0"/>
              </a:rPr>
              <a:t>Proforma</a:t>
            </a:r>
            <a:endParaRPr lang="en-US" spc="5" dirty="0">
              <a:ea typeface="Calibri" panose="020F0502020204030204" pitchFamily="34" charset="0"/>
              <a:cs typeface="Arial Narrow" panose="020B0606020202030204" pitchFamily="34" charset="0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Letters of Intent / applications for all funding sources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lnSpc>
                <a:spcPct val="107000"/>
              </a:lnSpc>
              <a:buNone/>
            </a:pPr>
            <a:r>
              <a:rPr lang="en-US" b="1" dirty="0"/>
              <a:t>Construction and Environmental Documentation</a:t>
            </a:r>
            <a:endParaRPr lang="en-US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Trade Payment Breakdown (TPB)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Building/Site Images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Tentative Construction Schedule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ASTM Phase I - Environmental Site Assessment (ESA)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Additional environmental due diligence documents 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699" y="1112354"/>
            <a:ext cx="852060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INTAKE APPLICATION REQUIRED SUBMITTAL INFORMATION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FULL APPLICATION REQUIREMENTS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444019"/>
            <a:ext cx="3999900" cy="3416400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US" b="1" dirty="0"/>
              <a:t>Financial Documentation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Financial Statements of Sponsor/Guarantor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Real Estate Owned (REO) Schedule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Evidence of Anchor Tenant Leases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Rent Roll  (Currently Occupied and Operating Projects Only)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Development Financial </a:t>
            </a:r>
            <a:r>
              <a:rPr lang="en-US" spc="5" dirty="0" smtClean="0">
                <a:ea typeface="Calibri" panose="020F0502020204030204" pitchFamily="34" charset="0"/>
                <a:cs typeface="Arial Narrow" panose="020B0606020202030204" pitchFamily="34" charset="0"/>
              </a:rPr>
              <a:t>Statements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pc="5" dirty="0">
              <a:ea typeface="Calibri" panose="020F0502020204030204" pitchFamily="34" charset="0"/>
              <a:cs typeface="Arial Narrow" panose="020B060602020203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b="1" dirty="0" smtClean="0"/>
              <a:t>Environmental </a:t>
            </a:r>
            <a:r>
              <a:rPr lang="en-US" b="1" dirty="0"/>
              <a:t>&amp; Construction Documentation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AIA Document A305-1986 Contractor’s Qualification Statement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Detailed Scope of Work or Plans &amp; Specs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Letter of Confirmation of City Approvals and Permits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Site Survey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Site Utility Plan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Market Study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Capital needs assessment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endParaRPr lang="en-US" spc="5" dirty="0">
              <a:ea typeface="Calibri" panose="020F0502020204030204" pitchFamily="34" charset="0"/>
              <a:cs typeface="Arial Narrow" panose="020B0606020202030204" pitchFamily="34" charset="0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endParaRPr lang="en-US" spc="5" dirty="0">
              <a:ea typeface="Calibri" panose="020F0502020204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32400" y="1444019"/>
            <a:ext cx="3999900" cy="3416400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US" b="1" dirty="0"/>
              <a:t>Program goals and Documentation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Section 3 Documentation / Experience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Proof of certificate as a Minority/Women Owned Business Enterprise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City of Detroit approval as a Community Housing Development Organization (CHDO)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Community-Based Development Organization (CBDO) Certification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Targeted Investment Area / Alignment with City Goals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</a:pPr>
            <a:r>
              <a:rPr lang="en-US" spc="5" dirty="0">
                <a:ea typeface="Calibri" panose="020F0502020204030204" pitchFamily="34" charset="0"/>
                <a:cs typeface="Arial Narrow" panose="020B0606020202030204" pitchFamily="34" charset="0"/>
              </a:rPr>
              <a:t>Green Building Initiatives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b="1" dirty="0"/>
              <a:t>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699" y="1112354"/>
            <a:ext cx="852060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FULL APPLICATION REQUIRED SUBMITTAL INFORMATION (BY INVITATION ONLY)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IT Slide Template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4590</TotalTime>
  <Words>839</Words>
  <Application>Microsoft Office PowerPoint</Application>
  <PresentationFormat>On-screen Show (16:9)</PresentationFormat>
  <Paragraphs>125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Montserrat</vt:lpstr>
      <vt:lpstr>Questrial</vt:lpstr>
      <vt:lpstr>DoIT Slide Template</vt:lpstr>
      <vt:lpstr>SPECIAL PROJECTS NOTICE OF FUNDING AVAILABILITY</vt:lpstr>
      <vt:lpstr>NOFA OBJECTIVE</vt:lpstr>
      <vt:lpstr>PROJECT QUALIFICATIONS</vt:lpstr>
      <vt:lpstr>APPLICATION &amp; AWARD TIMELINE</vt:lpstr>
      <vt:lpstr>FUNDING LIMITS &amp; RESTRICTIONS</vt:lpstr>
      <vt:lpstr>COMPLIANCE REQUIREMENTS</vt:lpstr>
      <vt:lpstr>NEXT STEPS &amp; APPLICATION PROCESS</vt:lpstr>
      <vt:lpstr>INTAKE APPLICATION REQUIREMENTS</vt:lpstr>
      <vt:lpstr>FULL APPLICATION REQUIREMENTS</vt:lpstr>
      <vt:lpstr>TARGETED INVESTMENT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PROJECTS NOTICE OF FUNDING AVAILABILITY</dc:title>
  <cp:lastModifiedBy>Ashley McLeod</cp:lastModifiedBy>
  <cp:revision>10</cp:revision>
  <dcterms:modified xsi:type="dcterms:W3CDTF">2021-07-26T18:03:29Z</dcterms:modified>
</cp:coreProperties>
</file>